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852" r:id="rId1"/>
  </p:sldMasterIdLst>
  <p:notesMasterIdLst>
    <p:notesMasterId r:id="rId100"/>
  </p:notesMasterIdLst>
  <p:sldIdLst>
    <p:sldId id="256" r:id="rId2"/>
    <p:sldId id="257" r:id="rId3"/>
    <p:sldId id="259" r:id="rId4"/>
    <p:sldId id="260" r:id="rId5"/>
    <p:sldId id="335" r:id="rId6"/>
    <p:sldId id="341" r:id="rId7"/>
    <p:sldId id="342" r:id="rId8"/>
    <p:sldId id="356" r:id="rId9"/>
    <p:sldId id="343" r:id="rId10"/>
    <p:sldId id="344" r:id="rId11"/>
    <p:sldId id="318" r:id="rId12"/>
    <p:sldId id="261" r:id="rId13"/>
    <p:sldId id="324" r:id="rId14"/>
    <p:sldId id="276" r:id="rId15"/>
    <p:sldId id="292" r:id="rId16"/>
    <p:sldId id="263" r:id="rId17"/>
    <p:sldId id="352" r:id="rId18"/>
    <p:sldId id="267" r:id="rId19"/>
    <p:sldId id="346" r:id="rId20"/>
    <p:sldId id="278" r:id="rId21"/>
    <p:sldId id="290" r:id="rId22"/>
    <p:sldId id="301" r:id="rId23"/>
    <p:sldId id="266" r:id="rId24"/>
    <p:sldId id="264" r:id="rId25"/>
    <p:sldId id="298" r:id="rId26"/>
    <p:sldId id="325" r:id="rId27"/>
    <p:sldId id="265" r:id="rId28"/>
    <p:sldId id="271" r:id="rId29"/>
    <p:sldId id="326" r:id="rId30"/>
    <p:sldId id="350" r:id="rId31"/>
    <p:sldId id="351" r:id="rId32"/>
    <p:sldId id="268" r:id="rId33"/>
    <p:sldId id="320" r:id="rId34"/>
    <p:sldId id="269" r:id="rId35"/>
    <p:sldId id="291" r:id="rId36"/>
    <p:sldId id="275" r:id="rId37"/>
    <p:sldId id="272" r:id="rId38"/>
    <p:sldId id="306" r:id="rId39"/>
    <p:sldId id="349" r:id="rId40"/>
    <p:sldId id="258" r:id="rId41"/>
    <p:sldId id="274" r:id="rId42"/>
    <p:sldId id="295" r:id="rId43"/>
    <p:sldId id="273" r:id="rId44"/>
    <p:sldId id="280" r:id="rId45"/>
    <p:sldId id="357" r:id="rId46"/>
    <p:sldId id="281" r:id="rId47"/>
    <p:sldId id="282" r:id="rId48"/>
    <p:sldId id="283" r:id="rId49"/>
    <p:sldId id="293" r:id="rId50"/>
    <p:sldId id="331" r:id="rId51"/>
    <p:sldId id="321" r:id="rId52"/>
    <p:sldId id="358" r:id="rId53"/>
    <p:sldId id="327" r:id="rId54"/>
    <p:sldId id="328" r:id="rId55"/>
    <p:sldId id="284" r:id="rId56"/>
    <p:sldId id="286" r:id="rId57"/>
    <p:sldId id="287" r:id="rId58"/>
    <p:sldId id="288" r:id="rId59"/>
    <p:sldId id="285" r:id="rId60"/>
    <p:sldId id="289" r:id="rId61"/>
    <p:sldId id="330" r:id="rId62"/>
    <p:sldId id="359" r:id="rId63"/>
    <p:sldId id="299" r:id="rId64"/>
    <p:sldId id="333" r:id="rId65"/>
    <p:sldId id="348" r:id="rId66"/>
    <p:sldId id="262" r:id="rId67"/>
    <p:sldId id="319" r:id="rId68"/>
    <p:sldId id="345" r:id="rId69"/>
    <p:sldId id="294" r:id="rId70"/>
    <p:sldId id="332" r:id="rId71"/>
    <p:sldId id="303" r:id="rId72"/>
    <p:sldId id="305" r:id="rId73"/>
    <p:sldId id="307" r:id="rId74"/>
    <p:sldId id="308" r:id="rId75"/>
    <p:sldId id="310" r:id="rId76"/>
    <p:sldId id="322" r:id="rId77"/>
    <p:sldId id="311" r:id="rId78"/>
    <p:sldId id="312" r:id="rId79"/>
    <p:sldId id="313" r:id="rId80"/>
    <p:sldId id="302" r:id="rId81"/>
    <p:sldId id="304" r:id="rId82"/>
    <p:sldId id="309" r:id="rId83"/>
    <p:sldId id="323" r:id="rId84"/>
    <p:sldId id="314" r:id="rId85"/>
    <p:sldId id="315" r:id="rId86"/>
    <p:sldId id="316" r:id="rId87"/>
    <p:sldId id="360" r:id="rId88"/>
    <p:sldId id="361" r:id="rId89"/>
    <p:sldId id="362" r:id="rId90"/>
    <p:sldId id="363" r:id="rId91"/>
    <p:sldId id="364" r:id="rId92"/>
    <p:sldId id="365" r:id="rId93"/>
    <p:sldId id="366" r:id="rId94"/>
    <p:sldId id="367" r:id="rId95"/>
    <p:sldId id="368" r:id="rId96"/>
    <p:sldId id="369" r:id="rId97"/>
    <p:sldId id="370" r:id="rId98"/>
    <p:sldId id="317" r:id="rId9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p:cViewPr varScale="1">
        <p:scale>
          <a:sx n="70" d="100"/>
          <a:sy n="70" d="100"/>
        </p:scale>
        <p:origin x="1410" y="54"/>
      </p:cViewPr>
      <p:guideLst>
        <p:guide orient="horz" pos="2160"/>
        <p:guide pos="2880"/>
      </p:guideLst>
    </p:cSldViewPr>
  </p:slideViewPr>
  <p:outlineViewPr>
    <p:cViewPr>
      <p:scale>
        <a:sx n="33" d="100"/>
        <a:sy n="33" d="100"/>
      </p:scale>
      <p:origin x="0" y="161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5359F1-F7B4-4C0B-ABBD-99DBDB077F9E}" type="datetimeFigureOut">
              <a:rPr lang="pt-BR" smtClean="0"/>
              <a:t>11/09/2016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1F73F-66D7-4BF2-AB4C-B772AE597C26}" type="slidenum">
              <a:rPr lang="pt-BR" smtClean="0"/>
              <a:t>‹nº›</a:t>
            </a:fld>
            <a:endParaRPr lang="pt-BR"/>
          </a:p>
        </p:txBody>
      </p:sp>
    </p:spTree>
    <p:extLst>
      <p:ext uri="{BB962C8B-B14F-4D97-AF65-F5344CB8AC3E}">
        <p14:creationId xmlns:p14="http://schemas.microsoft.com/office/powerpoint/2010/main" val="248147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BD1F73F-66D7-4BF2-AB4C-B772AE597C26}" type="slidenum">
              <a:rPr lang="pt-BR" smtClean="0"/>
              <a:t>12</a:t>
            </a:fld>
            <a:endParaRPr lang="pt-BR"/>
          </a:p>
        </p:txBody>
      </p:sp>
    </p:spTree>
    <p:extLst>
      <p:ext uri="{BB962C8B-B14F-4D97-AF65-F5344CB8AC3E}">
        <p14:creationId xmlns:p14="http://schemas.microsoft.com/office/powerpoint/2010/main" val="151275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BD1F73F-66D7-4BF2-AB4C-B772AE597C26}" type="slidenum">
              <a:rPr lang="pt-BR" smtClean="0"/>
              <a:t>38</a:t>
            </a:fld>
            <a:endParaRPr lang="pt-BR"/>
          </a:p>
        </p:txBody>
      </p:sp>
    </p:spTree>
    <p:extLst>
      <p:ext uri="{BB962C8B-B14F-4D97-AF65-F5344CB8AC3E}">
        <p14:creationId xmlns:p14="http://schemas.microsoft.com/office/powerpoint/2010/main" val="130195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9982343F-8083-4493-8FBC-6FEB60A9192D}" type="datetimeFigureOut">
              <a:rPr lang="pt-BR" smtClean="0"/>
              <a:t>11/09/2016</a:t>
            </a:fld>
            <a:endParaRPr lang="pt-B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pt-BR"/>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B231C668-4B87-4988-8413-54E56FFB5527}" type="slidenum">
              <a:rPr lang="pt-BR" smtClean="0"/>
              <a:t>‹nº›</a:t>
            </a:fld>
            <a:endParaRPr lang="pt-BR"/>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9982343F-8083-4493-8FBC-6FEB60A9192D}" type="datetimeFigureOut">
              <a:rPr lang="pt-BR" smtClean="0"/>
              <a:t>11/09/2016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231C668-4B87-4988-8413-54E56FFB5527}"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9982343F-8083-4493-8FBC-6FEB60A9192D}" type="datetimeFigureOut">
              <a:rPr lang="pt-BR" smtClean="0"/>
              <a:t>11/09/2016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6096000" y="6356350"/>
            <a:ext cx="762000" cy="365125"/>
          </a:xfrm>
        </p:spPr>
        <p:txBody>
          <a:bodyPr/>
          <a:lstStyle/>
          <a:p>
            <a:fld id="{B231C668-4B87-4988-8413-54E56FFB5527}" type="slidenum">
              <a:rPr lang="pt-BR" smtClean="0"/>
              <a:t>‹nº›</a:t>
            </a:fld>
            <a:endParaRPr lang="pt-B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982343F-8083-4493-8FBC-6FEB60A9192D}" type="datetimeFigureOut">
              <a:rPr lang="pt-BR" smtClean="0"/>
              <a:t>11/09/2016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231C668-4B87-4988-8413-54E56FFB5527}"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982343F-8083-4493-8FBC-6FEB60A9192D}" type="datetimeFigureOut">
              <a:rPr lang="pt-BR" smtClean="0"/>
              <a:t>11/09/2016</a:t>
            </a:fld>
            <a:endParaRPr lang="pt-BR"/>
          </a:p>
        </p:txBody>
      </p:sp>
      <p:sp>
        <p:nvSpPr>
          <p:cNvPr id="5" name="Footer Placeholder 4"/>
          <p:cNvSpPr>
            <a:spLocks noGrp="1"/>
          </p:cNvSpPr>
          <p:nvPr>
            <p:ph type="ftr" sz="quarter" idx="11"/>
          </p:nvPr>
        </p:nvSpPr>
        <p:spPr>
          <a:xfrm>
            <a:off x="5791200" y="6356350"/>
            <a:ext cx="2895600" cy="365125"/>
          </a:xfrm>
        </p:spPr>
        <p:txBody>
          <a:bodyPr/>
          <a:lstStyle/>
          <a:p>
            <a:endParaRPr lang="pt-B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B231C668-4B87-4988-8413-54E56FFB5527}" type="slidenum">
              <a:rPr lang="pt-BR" smtClean="0"/>
              <a:t>‹nº›</a:t>
            </a:fld>
            <a:endParaRPr lang="pt-BR"/>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Date Placeholder 4"/>
          <p:cNvSpPr>
            <a:spLocks noGrp="1"/>
          </p:cNvSpPr>
          <p:nvPr>
            <p:ph type="dt" sz="half" idx="10"/>
          </p:nvPr>
        </p:nvSpPr>
        <p:spPr/>
        <p:txBody>
          <a:bodyPr/>
          <a:lstStyle/>
          <a:p>
            <a:fld id="{9982343F-8083-4493-8FBC-6FEB60A9192D}" type="datetimeFigureOut">
              <a:rPr lang="pt-BR" smtClean="0"/>
              <a:t>11/09/2016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231C668-4B87-4988-8413-54E56FFB5527}"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9982343F-8083-4493-8FBC-6FEB60A9192D}" type="datetimeFigureOut">
              <a:rPr lang="pt-BR" smtClean="0"/>
              <a:t>11/09/2016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231C668-4B87-4988-8413-54E56FFB5527}"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9982343F-8083-4493-8FBC-6FEB60A9192D}" type="datetimeFigureOut">
              <a:rPr lang="pt-BR" smtClean="0"/>
              <a:t>11/09/2016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231C668-4B87-4988-8413-54E56FFB5527}"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2343F-8083-4493-8FBC-6FEB60A9192D}" type="datetimeFigureOut">
              <a:rPr lang="pt-BR" smtClean="0"/>
              <a:t>11/09/2016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231C668-4B87-4988-8413-54E56FFB5527}"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pt-BR" smtClean="0"/>
              <a:t>Clique para editar o título mestre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9982343F-8083-4493-8FBC-6FEB60A9192D}" type="datetimeFigureOut">
              <a:rPr lang="pt-BR" smtClean="0"/>
              <a:t>11/09/2016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231C668-4B87-4988-8413-54E56FFB5527}" type="slidenum">
              <a:rPr lang="pt-BR" smtClean="0"/>
              <a:t>‹nº›</a:t>
            </a:fld>
            <a:endParaRPr lang="pt-B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5" name="Date Placeholder 4"/>
          <p:cNvSpPr>
            <a:spLocks noGrp="1"/>
          </p:cNvSpPr>
          <p:nvPr>
            <p:ph type="dt" sz="half" idx="10"/>
          </p:nvPr>
        </p:nvSpPr>
        <p:spPr/>
        <p:txBody>
          <a:bodyPr/>
          <a:lstStyle/>
          <a:p>
            <a:fld id="{9982343F-8083-4493-8FBC-6FEB60A9192D}" type="datetimeFigureOut">
              <a:rPr lang="pt-BR" smtClean="0"/>
              <a:t>11/09/2016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231C668-4B87-4988-8413-54E56FFB5527}" type="slidenum">
              <a:rPr lang="pt-BR" smtClean="0"/>
              <a:t>‹nº›</a:t>
            </a:fld>
            <a:endParaRPr lang="pt-B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982343F-8083-4493-8FBC-6FEB60A9192D}" type="datetimeFigureOut">
              <a:rPr lang="pt-BR" smtClean="0"/>
              <a:t>11/09/2016</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231C668-4B87-4988-8413-54E56FFB5527}" type="slidenum">
              <a:rPr lang="pt-BR" smtClean="0"/>
              <a:t>‹nº›</a:t>
            </a:fld>
            <a:endParaRPr lang="pt-B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planalto.gov.br/ccivil_03/decreto-lei/Del8737.htm#art893"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planalto.gov.br/ccivil_03/_Ato2011-2014/2014/Lei/L13015.htm#art1" TargetMode="External"/><Relationship Id="rId2" Type="http://schemas.openxmlformats.org/officeDocument/2006/relationships/hyperlink" Target="http://www.planalto.gov.br/ccivil_03/LEIS/L5869.htm#livroitituloixcapituloi"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planalto.gov.br/ccivil_03/_Ato2011-2014/2011/Lei/L12440.htm" TargetMode="External"/><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planalto.gov.br/ccivil_03/MPV/2226.htm#art1.896a"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planalto.gov.br/ccivil_03/_Ato2007-2010/2007/Msg/VEP-412-07.htm" TargetMode="External"/><Relationship Id="rId2" Type="http://schemas.openxmlformats.org/officeDocument/2006/relationships/hyperlink" Target="http://www.planalto.gov.br/ccivil_03/_Ato2007-2010/2007/Lei/L11496.htm#art1" TargetMode="External"/><Relationship Id="rId1" Type="http://schemas.openxmlformats.org/officeDocument/2006/relationships/slideLayout" Target="../slideLayouts/slideLayout2.xml"/><Relationship Id="rId4" Type="http://schemas.openxmlformats.org/officeDocument/2006/relationships/hyperlink" Target="http://www.planalto.gov.br/ccivil_03/_Ato2011-2014/2014/Lei/L13015.htm#art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6512" y="1094879"/>
            <a:ext cx="9144000" cy="1470025"/>
          </a:xfrm>
        </p:spPr>
        <p:txBody>
          <a:bodyPr>
            <a:normAutofit/>
          </a:bodyPr>
          <a:lstStyle/>
          <a:p>
            <a:r>
              <a:rPr lang="pt-BR" sz="8000" dirty="0" smtClean="0">
                <a:solidFill>
                  <a:schemeClr val="accent1">
                    <a:lumMod val="60000"/>
                    <a:lumOff val="40000"/>
                  </a:schemeClr>
                </a:solidFill>
              </a:rPr>
              <a:t>RECURSOS TRABALHISTAS</a:t>
            </a:r>
            <a:endParaRPr lang="pt-BR" sz="8000" dirty="0">
              <a:solidFill>
                <a:schemeClr val="accent1">
                  <a:lumMod val="60000"/>
                  <a:lumOff val="40000"/>
                </a:schemeClr>
              </a:solidFill>
            </a:endParaRPr>
          </a:p>
        </p:txBody>
      </p:sp>
      <p:sp>
        <p:nvSpPr>
          <p:cNvPr id="3" name="Subtítulo 2"/>
          <p:cNvSpPr>
            <a:spLocks noGrp="1"/>
          </p:cNvSpPr>
          <p:nvPr>
            <p:ph type="subTitle" idx="1"/>
          </p:nvPr>
        </p:nvSpPr>
        <p:spPr>
          <a:xfrm>
            <a:off x="-14988" y="3356992"/>
            <a:ext cx="9144000" cy="936104"/>
          </a:xfrm>
        </p:spPr>
        <p:txBody>
          <a:bodyPr>
            <a:noAutofit/>
          </a:bodyPr>
          <a:lstStyle/>
          <a:p>
            <a:r>
              <a:rPr lang="pt-BR" sz="3600" dirty="0"/>
              <a:t>Ariel Stopassola </a:t>
            </a:r>
            <a:endParaRPr lang="pt-BR" sz="3600" dirty="0" smtClean="0"/>
          </a:p>
          <a:p>
            <a:r>
              <a:rPr lang="pt-BR" dirty="0" smtClean="0">
                <a:solidFill>
                  <a:schemeClr val="tx1"/>
                </a:solidFill>
              </a:rPr>
              <a:t>OAB/RS 65.982</a:t>
            </a:r>
          </a:p>
        </p:txBody>
      </p:sp>
      <p:sp>
        <p:nvSpPr>
          <p:cNvPr id="6" name="Retângulo 5"/>
          <p:cNvSpPr/>
          <p:nvPr/>
        </p:nvSpPr>
        <p:spPr>
          <a:xfrm>
            <a:off x="3944167" y="2924944"/>
            <a:ext cx="1779961" cy="369332"/>
          </a:xfrm>
          <a:prstGeom prst="rect">
            <a:avLst/>
          </a:prstGeom>
        </p:spPr>
        <p:txBody>
          <a:bodyPr wrap="square">
            <a:spAutoFit/>
          </a:bodyPr>
          <a:lstStyle/>
          <a:p>
            <a:r>
              <a:rPr lang="pt-BR" dirty="0"/>
              <a:t>Facilitador </a:t>
            </a:r>
          </a:p>
        </p:txBody>
      </p:sp>
    </p:spTree>
    <p:extLst>
      <p:ext uri="{BB962C8B-B14F-4D97-AF65-F5344CB8AC3E}">
        <p14:creationId xmlns:p14="http://schemas.microsoft.com/office/powerpoint/2010/main" val="235753437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512079"/>
            <a:ext cx="4100859" cy="4089041"/>
          </a:xfrm>
          <a:prstGeom prst="rect">
            <a:avLst/>
          </a:prstGeom>
        </p:spPr>
      </p:pic>
      <p:sp>
        <p:nvSpPr>
          <p:cNvPr id="4" name="Título 1"/>
          <p:cNvSpPr txBox="1">
            <a:spLocks/>
          </p:cNvSpPr>
          <p:nvPr/>
        </p:nvSpPr>
        <p:spPr>
          <a:xfrm>
            <a:off x="0" y="182880"/>
            <a:ext cx="9144000" cy="11116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pt-BR" dirty="0" smtClean="0"/>
              <a:t>Alguns princípios dos recursos	</a:t>
            </a:r>
            <a:endParaRPr lang="pt-BR" dirty="0"/>
          </a:p>
        </p:txBody>
      </p:sp>
      <p:sp>
        <p:nvSpPr>
          <p:cNvPr id="5" name="Espaço Reservado para Conteúdo 2"/>
          <p:cNvSpPr txBox="1">
            <a:spLocks/>
          </p:cNvSpPr>
          <p:nvPr/>
        </p:nvSpPr>
        <p:spPr>
          <a:xfrm>
            <a:off x="0" y="1512079"/>
            <a:ext cx="9144000" cy="5373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r>
              <a:rPr lang="pt-BR" sz="4800" b="1" u="sng" dirty="0" err="1" smtClean="0">
                <a:solidFill>
                  <a:schemeClr val="tx1"/>
                </a:solidFill>
              </a:rPr>
              <a:t>Renunciabilidade</a:t>
            </a:r>
            <a:r>
              <a:rPr lang="pt-BR" sz="4800" b="1" u="sng" dirty="0" smtClean="0">
                <a:solidFill>
                  <a:schemeClr val="tx1"/>
                </a:solidFill>
              </a:rPr>
              <a:t>:</a:t>
            </a:r>
            <a:r>
              <a:rPr lang="pt-BR" sz="4800" b="1" dirty="0" smtClean="0">
                <a:solidFill>
                  <a:schemeClr val="tx1"/>
                </a:solidFill>
              </a:rPr>
              <a:t> </a:t>
            </a:r>
          </a:p>
          <a:p>
            <a:endParaRPr lang="pt-BR" b="1" dirty="0">
              <a:solidFill>
                <a:schemeClr val="tx1"/>
              </a:solidFill>
            </a:endParaRPr>
          </a:p>
          <a:p>
            <a:pPr marL="0" indent="0">
              <a:buNone/>
            </a:pPr>
            <a:endParaRPr lang="pt-BR" b="1" dirty="0">
              <a:solidFill>
                <a:schemeClr val="tx1"/>
              </a:solidFill>
            </a:endParaRPr>
          </a:p>
          <a:p>
            <a:r>
              <a:rPr lang="pt-BR" sz="3200" dirty="0" smtClean="0">
                <a:solidFill>
                  <a:schemeClr val="tx1"/>
                </a:solidFill>
              </a:rPr>
              <a:t>quando a parte ‘abre mão’ </a:t>
            </a:r>
            <a:endParaRPr lang="pt-BR" sz="3200" dirty="0" smtClean="0">
              <a:solidFill>
                <a:schemeClr val="tx1"/>
              </a:solidFill>
            </a:endParaRPr>
          </a:p>
          <a:p>
            <a:r>
              <a:rPr lang="pt-BR" sz="3200" dirty="0" smtClean="0">
                <a:solidFill>
                  <a:schemeClr val="tx1"/>
                </a:solidFill>
              </a:rPr>
              <a:t>do </a:t>
            </a:r>
            <a:r>
              <a:rPr lang="pt-BR" sz="3200" dirty="0" smtClean="0">
                <a:solidFill>
                  <a:schemeClr val="tx1"/>
                </a:solidFill>
              </a:rPr>
              <a:t>direito de recorrer.</a:t>
            </a:r>
          </a:p>
          <a:p>
            <a:endParaRPr lang="pt-BR" b="1" dirty="0" smtClean="0">
              <a:solidFill>
                <a:schemeClr val="tx1"/>
              </a:solidFill>
            </a:endParaRPr>
          </a:p>
          <a:p>
            <a:endParaRPr lang="pt-BR" dirty="0">
              <a:solidFill>
                <a:schemeClr val="tx1"/>
              </a:solidFill>
            </a:endParaRPr>
          </a:p>
        </p:txBody>
      </p:sp>
    </p:spTree>
    <p:extLst>
      <p:ext uri="{BB962C8B-B14F-4D97-AF65-F5344CB8AC3E}">
        <p14:creationId xmlns:p14="http://schemas.microsoft.com/office/powerpoint/2010/main" val="1690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7108" y="2708919"/>
            <a:ext cx="3186892" cy="3186892"/>
          </a:xfrm>
          <a:prstGeom prst="rect">
            <a:avLst/>
          </a:prstGeom>
        </p:spPr>
      </p:pic>
      <p:sp>
        <p:nvSpPr>
          <p:cNvPr id="2" name="Título 1"/>
          <p:cNvSpPr>
            <a:spLocks noGrp="1"/>
          </p:cNvSpPr>
          <p:nvPr>
            <p:ph type="title"/>
          </p:nvPr>
        </p:nvSpPr>
        <p:spPr>
          <a:xfrm>
            <a:off x="0" y="182880"/>
            <a:ext cx="9144000" cy="1111664"/>
          </a:xfrm>
        </p:spPr>
        <p:txBody>
          <a:bodyPr/>
          <a:lstStyle/>
          <a:p>
            <a:r>
              <a:rPr lang="pt-BR" dirty="0" smtClean="0"/>
              <a:t>Pergunta...</a:t>
            </a:r>
            <a:endParaRPr lang="pt-BR" dirty="0"/>
          </a:p>
        </p:txBody>
      </p:sp>
      <p:sp>
        <p:nvSpPr>
          <p:cNvPr id="4" name="Retângulo 3"/>
          <p:cNvSpPr/>
          <p:nvPr/>
        </p:nvSpPr>
        <p:spPr>
          <a:xfrm>
            <a:off x="179512" y="2708919"/>
            <a:ext cx="6624736" cy="2800767"/>
          </a:xfrm>
          <a:prstGeom prst="rect">
            <a:avLst/>
          </a:prstGeom>
        </p:spPr>
        <p:txBody>
          <a:bodyPr wrap="square">
            <a:spAutoFit/>
          </a:bodyPr>
          <a:lstStyle/>
          <a:p>
            <a:r>
              <a:rPr lang="pt-BR" sz="4400" dirty="0" smtClean="0"/>
              <a:t>Nos </a:t>
            </a:r>
            <a:r>
              <a:rPr lang="pt-BR" sz="4400" dirty="0"/>
              <a:t>embargos </a:t>
            </a:r>
            <a:r>
              <a:rPr lang="pt-BR" sz="4400" dirty="0" smtClean="0"/>
              <a:t>de terceiro</a:t>
            </a:r>
            <a:r>
              <a:rPr lang="pt-BR" sz="4400" dirty="0"/>
              <a:t>, </a:t>
            </a:r>
            <a:endParaRPr lang="pt-BR" sz="4400" dirty="0" smtClean="0"/>
          </a:p>
          <a:p>
            <a:r>
              <a:rPr lang="pt-BR" sz="4400" dirty="0" smtClean="0"/>
              <a:t>qual </a:t>
            </a:r>
            <a:r>
              <a:rPr lang="pt-BR" sz="4400" dirty="0"/>
              <a:t>o recurso cabível </a:t>
            </a:r>
            <a:endParaRPr lang="pt-BR" sz="4400" dirty="0" smtClean="0"/>
          </a:p>
          <a:p>
            <a:r>
              <a:rPr lang="pt-BR" sz="4400" dirty="0" smtClean="0"/>
              <a:t>contra </a:t>
            </a:r>
            <a:r>
              <a:rPr lang="pt-BR" sz="4400" dirty="0"/>
              <a:t>a </a:t>
            </a:r>
            <a:r>
              <a:rPr lang="pt-BR" sz="4400" dirty="0" smtClean="0"/>
              <a:t>sentença em processo trabalhista?</a:t>
            </a:r>
            <a:endParaRPr lang="pt-BR" sz="4400" dirty="0"/>
          </a:p>
        </p:txBody>
      </p:sp>
    </p:spTree>
    <p:extLst>
      <p:ext uri="{BB962C8B-B14F-4D97-AF65-F5344CB8AC3E}">
        <p14:creationId xmlns:p14="http://schemas.microsoft.com/office/powerpoint/2010/main" val="4246675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a:bodyPr>
          <a:lstStyle/>
          <a:p>
            <a:r>
              <a:rPr lang="pt-BR" dirty="0" smtClean="0"/>
              <a:t>Pressupostos genéricos dos recursos</a:t>
            </a:r>
            <a:endParaRPr lang="pt-BR" dirty="0"/>
          </a:p>
        </p:txBody>
      </p:sp>
      <p:sp>
        <p:nvSpPr>
          <p:cNvPr id="3" name="Espaço Reservado para Conteúdo 2"/>
          <p:cNvSpPr>
            <a:spLocks noGrp="1"/>
          </p:cNvSpPr>
          <p:nvPr>
            <p:ph idx="1"/>
          </p:nvPr>
        </p:nvSpPr>
        <p:spPr>
          <a:xfrm>
            <a:off x="0" y="1484784"/>
            <a:ext cx="9144000" cy="5373216"/>
          </a:xfrm>
        </p:spPr>
        <p:txBody>
          <a:bodyPr>
            <a:normAutofit lnSpcReduction="10000"/>
          </a:bodyPr>
          <a:lstStyle/>
          <a:p>
            <a:r>
              <a:rPr lang="pt-BR" sz="3300" dirty="0" smtClean="0">
                <a:solidFill>
                  <a:schemeClr val="tx1"/>
                </a:solidFill>
              </a:rPr>
              <a:t>Requisitos </a:t>
            </a:r>
            <a:r>
              <a:rPr lang="pt-BR" sz="3300" b="1" u="sng" dirty="0" smtClean="0">
                <a:solidFill>
                  <a:schemeClr val="tx1"/>
                </a:solidFill>
              </a:rPr>
              <a:t>intrínsecos</a:t>
            </a:r>
            <a:r>
              <a:rPr lang="pt-BR" sz="3300" dirty="0" smtClean="0">
                <a:solidFill>
                  <a:schemeClr val="tx1"/>
                </a:solidFill>
              </a:rPr>
              <a:t> (subjetivos) – dizem respeito à pessoa do recorrente.</a:t>
            </a:r>
          </a:p>
          <a:p>
            <a:endParaRPr lang="pt-BR" sz="3300" dirty="0">
              <a:solidFill>
                <a:schemeClr val="tx1"/>
              </a:solidFill>
            </a:endParaRPr>
          </a:p>
          <a:p>
            <a:r>
              <a:rPr lang="pt-BR" sz="3300" dirty="0" smtClean="0">
                <a:solidFill>
                  <a:schemeClr val="tx1"/>
                </a:solidFill>
              </a:rPr>
              <a:t>Capacidade: diz respeito à capacidade civil.</a:t>
            </a:r>
          </a:p>
          <a:p>
            <a:endParaRPr lang="pt-BR" sz="3300" dirty="0">
              <a:solidFill>
                <a:schemeClr val="tx1"/>
              </a:solidFill>
            </a:endParaRPr>
          </a:p>
          <a:p>
            <a:r>
              <a:rPr lang="pt-BR" sz="3300" dirty="0" smtClean="0">
                <a:solidFill>
                  <a:schemeClr val="tx1"/>
                </a:solidFill>
              </a:rPr>
              <a:t>Legitimidade: da parte e/ou terceiro juridicamente interessado (art. 996 do CPC – ex. MPT).</a:t>
            </a:r>
          </a:p>
          <a:p>
            <a:r>
              <a:rPr lang="pt-BR" sz="3300" dirty="0" smtClean="0">
                <a:solidFill>
                  <a:schemeClr val="tx1"/>
                </a:solidFill>
              </a:rPr>
              <a:t>Interesse: quando a decisão lhe é desfavorável. Sucumbência. </a:t>
            </a:r>
          </a:p>
          <a:p>
            <a:pPr lvl="1">
              <a:buFont typeface="Wingdings" pitchFamily="2" charset="2"/>
              <a:buChar char="ü"/>
            </a:pPr>
            <a:endParaRPr lang="pt-BR" dirty="0" smtClean="0">
              <a:solidFill>
                <a:schemeClr val="tx1"/>
              </a:solidFill>
            </a:endParaRPr>
          </a:p>
          <a:p>
            <a:pPr lvl="1"/>
            <a:endParaRPr lang="pt-BR" dirty="0" smtClean="0">
              <a:solidFill>
                <a:schemeClr val="tx1"/>
              </a:solidFill>
            </a:endParaRPr>
          </a:p>
          <a:p>
            <a:pPr marL="457200" lvl="1" indent="0">
              <a:buNone/>
            </a:pPr>
            <a:endParaRPr lang="pt-BR" dirty="0" smtClean="0">
              <a:solidFill>
                <a:schemeClr val="tx1"/>
              </a:solidFill>
            </a:endParaRPr>
          </a:p>
        </p:txBody>
      </p:sp>
    </p:spTree>
    <p:extLst>
      <p:ext uri="{BB962C8B-B14F-4D97-AF65-F5344CB8AC3E}">
        <p14:creationId xmlns:p14="http://schemas.microsoft.com/office/powerpoint/2010/main" val="41543010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Pressupostos genéricos dos recursos</a:t>
            </a:r>
          </a:p>
        </p:txBody>
      </p:sp>
      <p:sp>
        <p:nvSpPr>
          <p:cNvPr id="3" name="Espaço Reservado para Conteúdo 2"/>
          <p:cNvSpPr>
            <a:spLocks noGrp="1"/>
          </p:cNvSpPr>
          <p:nvPr>
            <p:ph idx="1"/>
          </p:nvPr>
        </p:nvSpPr>
        <p:spPr>
          <a:xfrm>
            <a:off x="0" y="1484784"/>
            <a:ext cx="9144000" cy="5373216"/>
          </a:xfrm>
        </p:spPr>
        <p:txBody>
          <a:bodyPr>
            <a:normAutofit/>
          </a:bodyPr>
          <a:lstStyle/>
          <a:p>
            <a:r>
              <a:rPr lang="pt-BR" sz="3100" dirty="0">
                <a:solidFill>
                  <a:schemeClr val="tx1"/>
                </a:solidFill>
              </a:rPr>
              <a:t>Requisitos </a:t>
            </a:r>
            <a:r>
              <a:rPr lang="pt-BR" sz="3100" b="1" u="sng" dirty="0">
                <a:solidFill>
                  <a:schemeClr val="tx1"/>
                </a:solidFill>
              </a:rPr>
              <a:t>extrínsecos</a:t>
            </a:r>
            <a:r>
              <a:rPr lang="pt-BR" sz="3100" dirty="0">
                <a:solidFill>
                  <a:schemeClr val="tx1"/>
                </a:solidFill>
              </a:rPr>
              <a:t> (objetivos) – dizem respeito ao recurso em si</a:t>
            </a:r>
            <a:r>
              <a:rPr lang="pt-BR" sz="3100" dirty="0" smtClean="0">
                <a:solidFill>
                  <a:schemeClr val="tx1"/>
                </a:solidFill>
              </a:rPr>
              <a:t>.</a:t>
            </a:r>
          </a:p>
          <a:p>
            <a:endParaRPr lang="pt-BR" sz="3100" dirty="0">
              <a:solidFill>
                <a:schemeClr val="tx1"/>
              </a:solidFill>
            </a:endParaRPr>
          </a:p>
          <a:p>
            <a:pPr marL="857250" lvl="1" indent="-457200">
              <a:buFont typeface="Wingdings" pitchFamily="2" charset="2"/>
              <a:buChar char="ü"/>
            </a:pPr>
            <a:r>
              <a:rPr lang="pt-BR" sz="3100" dirty="0">
                <a:solidFill>
                  <a:schemeClr val="tx1"/>
                </a:solidFill>
              </a:rPr>
              <a:t>Recorribilidade do ato.	</a:t>
            </a:r>
          </a:p>
          <a:p>
            <a:pPr marL="857250" lvl="1" indent="-457200">
              <a:buFont typeface="Wingdings" pitchFamily="2" charset="2"/>
              <a:buChar char="ü"/>
            </a:pPr>
            <a:r>
              <a:rPr lang="pt-BR" sz="3100" dirty="0">
                <a:solidFill>
                  <a:schemeClr val="tx1"/>
                </a:solidFill>
              </a:rPr>
              <a:t>Adequação: o recurso a ser interposto deve ser adequado, próprio para impugnar o ato atacado. </a:t>
            </a:r>
          </a:p>
          <a:p>
            <a:pPr marL="857250" lvl="1" indent="-457200">
              <a:buFont typeface="Wingdings" pitchFamily="2" charset="2"/>
              <a:buChar char="ü"/>
            </a:pPr>
            <a:r>
              <a:rPr lang="pt-BR" sz="3100" dirty="0">
                <a:solidFill>
                  <a:schemeClr val="tx1"/>
                </a:solidFill>
              </a:rPr>
              <a:t>Tempestividade</a:t>
            </a:r>
          </a:p>
          <a:p>
            <a:pPr marL="857250" lvl="1" indent="-457200">
              <a:buFont typeface="Wingdings" pitchFamily="2" charset="2"/>
              <a:buChar char="ü"/>
            </a:pPr>
            <a:r>
              <a:rPr lang="pt-BR" sz="3100" dirty="0">
                <a:solidFill>
                  <a:schemeClr val="tx1"/>
                </a:solidFill>
              </a:rPr>
              <a:t>Representação processual </a:t>
            </a:r>
          </a:p>
          <a:p>
            <a:pPr marL="857250" lvl="1" indent="-457200">
              <a:buFont typeface="Wingdings" pitchFamily="2" charset="2"/>
              <a:buChar char="ü"/>
            </a:pPr>
            <a:r>
              <a:rPr lang="pt-BR" sz="3100" dirty="0">
                <a:solidFill>
                  <a:schemeClr val="tx1"/>
                </a:solidFill>
              </a:rPr>
              <a:t>Preparo </a:t>
            </a:r>
          </a:p>
          <a:p>
            <a:endParaRPr lang="pt-BR" dirty="0">
              <a:solidFill>
                <a:schemeClr val="tx1"/>
              </a:solidFill>
            </a:endParaRPr>
          </a:p>
        </p:txBody>
      </p:sp>
    </p:spTree>
    <p:extLst>
      <p:ext uri="{BB962C8B-B14F-4D97-AF65-F5344CB8AC3E}">
        <p14:creationId xmlns:p14="http://schemas.microsoft.com/office/powerpoint/2010/main" val="2227218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Questão do exame 2010.2</a:t>
            </a:r>
            <a:endParaRPr lang="pt-BR" dirty="0"/>
          </a:p>
        </p:txBody>
      </p:sp>
      <p:sp>
        <p:nvSpPr>
          <p:cNvPr id="3" name="Espaço Reservado para Conteúdo 2"/>
          <p:cNvSpPr>
            <a:spLocks noGrp="1"/>
          </p:cNvSpPr>
          <p:nvPr>
            <p:ph idx="1"/>
          </p:nvPr>
        </p:nvSpPr>
        <p:spPr>
          <a:xfrm>
            <a:off x="0" y="3861048"/>
            <a:ext cx="8388424" cy="2708920"/>
          </a:xfrm>
        </p:spPr>
        <p:txBody>
          <a:bodyPr>
            <a:normAutofit/>
          </a:bodyPr>
          <a:lstStyle/>
          <a:p>
            <a:pPr marL="0" indent="0">
              <a:buNone/>
            </a:pPr>
            <a:r>
              <a:rPr lang="pt-BR" dirty="0" smtClean="0">
                <a:solidFill>
                  <a:schemeClr val="tx1"/>
                </a:solidFill>
              </a:rPr>
              <a:t>a) capacidade, legitimidade e interesse</a:t>
            </a:r>
            <a:r>
              <a:rPr lang="pt-BR" dirty="0" smtClean="0">
                <a:solidFill>
                  <a:schemeClr val="tx1"/>
                </a:solidFill>
              </a:rPr>
              <a:t>;</a:t>
            </a:r>
            <a:endParaRPr lang="pt-BR" dirty="0" smtClean="0">
              <a:solidFill>
                <a:schemeClr val="tx1"/>
              </a:solidFill>
            </a:endParaRPr>
          </a:p>
          <a:p>
            <a:pPr marL="0" indent="0">
              <a:buNone/>
            </a:pPr>
            <a:r>
              <a:rPr lang="pt-BR" dirty="0" smtClean="0">
                <a:solidFill>
                  <a:schemeClr val="tx1"/>
                </a:solidFill>
              </a:rPr>
              <a:t>b) preparo, interesse e representação processual</a:t>
            </a:r>
            <a:r>
              <a:rPr lang="pt-BR" dirty="0" smtClean="0">
                <a:solidFill>
                  <a:schemeClr val="tx1"/>
                </a:solidFill>
              </a:rPr>
              <a:t>;</a:t>
            </a:r>
            <a:endParaRPr lang="pt-BR" dirty="0">
              <a:solidFill>
                <a:schemeClr val="tx1"/>
              </a:solidFill>
            </a:endParaRPr>
          </a:p>
          <a:p>
            <a:pPr marL="0" indent="0">
              <a:buNone/>
            </a:pPr>
            <a:r>
              <a:rPr lang="pt-BR" dirty="0" smtClean="0">
                <a:solidFill>
                  <a:schemeClr val="tx1"/>
                </a:solidFill>
              </a:rPr>
              <a:t>c) representação processual, preparo e tempestividade</a:t>
            </a:r>
            <a:r>
              <a:rPr lang="pt-BR" dirty="0" smtClean="0">
                <a:solidFill>
                  <a:schemeClr val="tx1"/>
                </a:solidFill>
              </a:rPr>
              <a:t>;</a:t>
            </a:r>
            <a:endParaRPr lang="pt-BR" dirty="0" smtClean="0">
              <a:solidFill>
                <a:schemeClr val="tx1"/>
              </a:solidFill>
            </a:endParaRPr>
          </a:p>
          <a:p>
            <a:pPr marL="0" indent="0">
              <a:buNone/>
            </a:pPr>
            <a:r>
              <a:rPr lang="pt-BR" dirty="0">
                <a:solidFill>
                  <a:schemeClr val="tx1"/>
                </a:solidFill>
              </a:rPr>
              <a:t>d</a:t>
            </a:r>
            <a:r>
              <a:rPr lang="pt-BR" dirty="0" smtClean="0">
                <a:solidFill>
                  <a:schemeClr val="tx1"/>
                </a:solidFill>
              </a:rPr>
              <a:t>) legitimidade, tempestividade e preparo. </a:t>
            </a:r>
            <a:endParaRPr lang="pt-BR" dirty="0">
              <a:solidFill>
                <a:schemeClr val="tx1"/>
              </a:solidFill>
            </a:endParaRPr>
          </a:p>
        </p:txBody>
      </p:sp>
      <p:sp>
        <p:nvSpPr>
          <p:cNvPr id="4" name="Retângulo 3"/>
          <p:cNvSpPr/>
          <p:nvPr/>
        </p:nvSpPr>
        <p:spPr>
          <a:xfrm>
            <a:off x="0" y="1916832"/>
            <a:ext cx="6300192" cy="1384995"/>
          </a:xfrm>
          <a:prstGeom prst="rect">
            <a:avLst/>
          </a:prstGeom>
        </p:spPr>
        <p:txBody>
          <a:bodyPr wrap="square">
            <a:spAutoFit/>
          </a:bodyPr>
          <a:lstStyle/>
          <a:p>
            <a:r>
              <a:rPr lang="pt-BR" sz="2800" dirty="0"/>
              <a:t>Assinale a alternativa que apresente requisitos intrínsecos </a:t>
            </a:r>
            <a:r>
              <a:rPr lang="pt-BR" sz="2800" dirty="0" smtClean="0"/>
              <a:t>genéricos </a:t>
            </a:r>
            <a:r>
              <a:rPr lang="pt-BR" sz="2800" dirty="0"/>
              <a:t>de admissibilidade recursal: </a:t>
            </a:r>
          </a:p>
        </p:txBody>
      </p:sp>
      <p:pic>
        <p:nvPicPr>
          <p:cNvPr id="6" name="Picture 2" descr="C:\Users\Marli\AppData\Local\Microsoft\Windows\Temporary Internet Files\Content.IE5\AU531QTF\MP900402266[1].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012160" y="1294544"/>
            <a:ext cx="3131840" cy="470253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7944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Representação</a:t>
            </a:r>
            <a:endParaRPr lang="pt-BR" dirty="0"/>
          </a:p>
        </p:txBody>
      </p:sp>
      <p:sp>
        <p:nvSpPr>
          <p:cNvPr id="3" name="Espaço Reservado para Conteúdo 2"/>
          <p:cNvSpPr>
            <a:spLocks noGrp="1"/>
          </p:cNvSpPr>
          <p:nvPr>
            <p:ph idx="1"/>
          </p:nvPr>
        </p:nvSpPr>
        <p:spPr>
          <a:xfrm>
            <a:off x="0" y="1600200"/>
            <a:ext cx="9144000" cy="5257800"/>
          </a:xfrm>
        </p:spPr>
        <p:txBody>
          <a:bodyPr>
            <a:noAutofit/>
          </a:bodyPr>
          <a:lstStyle/>
          <a:p>
            <a:pPr marL="0" indent="0">
              <a:buNone/>
            </a:pPr>
            <a:r>
              <a:rPr lang="pt-BR" sz="2800" b="1" dirty="0" smtClean="0">
                <a:solidFill>
                  <a:schemeClr val="tx1"/>
                </a:solidFill>
              </a:rPr>
              <a:t>Qual o alcance do </a:t>
            </a:r>
            <a:r>
              <a:rPr lang="pt-BR" sz="2800" b="1" i="1" dirty="0">
                <a:solidFill>
                  <a:schemeClr val="tx1"/>
                </a:solidFill>
              </a:rPr>
              <a:t>j</a:t>
            </a:r>
            <a:r>
              <a:rPr lang="pt-BR" sz="2800" b="1" i="1" dirty="0" smtClean="0">
                <a:solidFill>
                  <a:schemeClr val="tx1"/>
                </a:solidFill>
              </a:rPr>
              <a:t>us </a:t>
            </a:r>
            <a:r>
              <a:rPr lang="pt-BR" sz="2800" b="1" i="1" dirty="0" err="1">
                <a:solidFill>
                  <a:schemeClr val="tx1"/>
                </a:solidFill>
              </a:rPr>
              <a:t>p</a:t>
            </a:r>
            <a:r>
              <a:rPr lang="pt-BR" sz="2800" b="1" i="1" dirty="0" err="1" smtClean="0">
                <a:solidFill>
                  <a:schemeClr val="tx1"/>
                </a:solidFill>
              </a:rPr>
              <a:t>ostulandi</a:t>
            </a:r>
            <a:r>
              <a:rPr lang="pt-BR" sz="2800" b="1" i="1" dirty="0" smtClean="0">
                <a:solidFill>
                  <a:schemeClr val="tx1"/>
                </a:solidFill>
              </a:rPr>
              <a:t> </a:t>
            </a:r>
            <a:r>
              <a:rPr lang="pt-BR" sz="2800" b="1" dirty="0" smtClean="0">
                <a:solidFill>
                  <a:schemeClr val="tx1"/>
                </a:solidFill>
              </a:rPr>
              <a:t>na Justiça do Trabalho?</a:t>
            </a:r>
          </a:p>
          <a:p>
            <a:pPr marL="0" indent="0">
              <a:buNone/>
            </a:pPr>
            <a:endParaRPr lang="pt-BR" sz="2800" b="1" dirty="0" smtClean="0">
              <a:solidFill>
                <a:schemeClr val="tx1"/>
              </a:solidFill>
            </a:endParaRPr>
          </a:p>
          <a:p>
            <a:pPr marL="0" indent="0">
              <a:buNone/>
            </a:pPr>
            <a:endParaRPr lang="pt-BR" sz="2800" b="1" dirty="0" smtClean="0">
              <a:solidFill>
                <a:schemeClr val="tx1"/>
              </a:solidFill>
            </a:endParaRPr>
          </a:p>
          <a:p>
            <a:pPr marL="0" indent="0">
              <a:buNone/>
            </a:pPr>
            <a:r>
              <a:rPr lang="pt-BR" sz="2800" b="1" dirty="0">
                <a:solidFill>
                  <a:schemeClr val="tx1"/>
                </a:solidFill>
              </a:rPr>
              <a:t>Súmula 425 do TST.</a:t>
            </a:r>
          </a:p>
          <a:p>
            <a:pPr marL="0" indent="0">
              <a:buNone/>
            </a:pPr>
            <a:r>
              <a:rPr lang="pt-BR" sz="2800" dirty="0" smtClean="0">
                <a:solidFill>
                  <a:schemeClr val="tx1"/>
                </a:solidFill>
              </a:rPr>
              <a:t>O </a:t>
            </a:r>
            <a:r>
              <a:rPr lang="pt-BR" sz="2800" i="1" dirty="0">
                <a:solidFill>
                  <a:schemeClr val="tx1"/>
                </a:solidFill>
              </a:rPr>
              <a:t>jus </a:t>
            </a:r>
            <a:r>
              <a:rPr lang="pt-BR" sz="2800" i="1" dirty="0" err="1">
                <a:solidFill>
                  <a:schemeClr val="tx1"/>
                </a:solidFill>
              </a:rPr>
              <a:t>postulandi</a:t>
            </a:r>
            <a:r>
              <a:rPr lang="pt-BR" sz="2800" dirty="0">
                <a:solidFill>
                  <a:schemeClr val="tx1"/>
                </a:solidFill>
              </a:rPr>
              <a:t> das partes, estabelecido no art. 791 da CLT, limita-se às Varas do Trabalho e aos Tribunais Regionais do Trabalho, não alcançando a ação rescisória, a ação cautelar, o mandado de segurança e os recursos de competência do Tribunal Superior do Trabalho</a:t>
            </a:r>
            <a:r>
              <a:rPr lang="pt-BR" sz="2800" dirty="0" smtClean="0">
                <a:solidFill>
                  <a:schemeClr val="tx1"/>
                </a:solidFill>
              </a:rPr>
              <a:t>.</a:t>
            </a:r>
          </a:p>
          <a:p>
            <a:pPr marL="0" indent="0">
              <a:buNone/>
            </a:pPr>
            <a:endParaRPr lang="pt-BR" sz="2800" dirty="0" smtClean="0">
              <a:solidFill>
                <a:schemeClr val="tx1"/>
              </a:solidFill>
            </a:endParaRPr>
          </a:p>
          <a:p>
            <a:pPr marL="0" indent="0">
              <a:buNone/>
            </a:pPr>
            <a:r>
              <a:rPr lang="pt-BR" sz="2800" dirty="0" err="1" smtClean="0">
                <a:solidFill>
                  <a:schemeClr val="tx1"/>
                </a:solidFill>
              </a:rPr>
              <a:t>Obs</a:t>
            </a:r>
            <a:r>
              <a:rPr lang="pt-BR" sz="2800" dirty="0" smtClean="0">
                <a:solidFill>
                  <a:schemeClr val="tx1"/>
                </a:solidFill>
              </a:rPr>
              <a:t>: não alcança também o RE para STF.</a:t>
            </a:r>
          </a:p>
        </p:txBody>
      </p:sp>
    </p:spTree>
    <p:extLst>
      <p:ext uri="{BB962C8B-B14F-4D97-AF65-F5344CB8AC3E}">
        <p14:creationId xmlns:p14="http://schemas.microsoft.com/office/powerpoint/2010/main" val="1610122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Tempestividade - prazo recursal</a:t>
            </a:r>
            <a:endParaRPr lang="pt-BR" dirty="0"/>
          </a:p>
        </p:txBody>
      </p:sp>
      <p:sp>
        <p:nvSpPr>
          <p:cNvPr id="3" name="Espaço Reservado para Conteúdo 2"/>
          <p:cNvSpPr>
            <a:spLocks noGrp="1"/>
          </p:cNvSpPr>
          <p:nvPr>
            <p:ph idx="1"/>
          </p:nvPr>
        </p:nvSpPr>
        <p:spPr>
          <a:xfrm>
            <a:off x="0" y="1600200"/>
            <a:ext cx="9144000" cy="5257800"/>
          </a:xfrm>
        </p:spPr>
        <p:txBody>
          <a:bodyPr>
            <a:normAutofit lnSpcReduction="10000"/>
          </a:bodyPr>
          <a:lstStyle/>
          <a:p>
            <a:r>
              <a:rPr lang="pt-BR" sz="3600" dirty="0" smtClean="0">
                <a:solidFill>
                  <a:schemeClr val="tx1"/>
                </a:solidFill>
              </a:rPr>
              <a:t>Regra geral: 8 dias</a:t>
            </a:r>
          </a:p>
          <a:p>
            <a:endParaRPr lang="pt-BR" sz="3600" dirty="0" smtClean="0">
              <a:solidFill>
                <a:schemeClr val="tx1"/>
              </a:solidFill>
            </a:endParaRPr>
          </a:p>
          <a:p>
            <a:r>
              <a:rPr lang="pt-BR" sz="3600" dirty="0" smtClean="0">
                <a:solidFill>
                  <a:schemeClr val="tx1"/>
                </a:solidFill>
              </a:rPr>
              <a:t>Exceções: </a:t>
            </a:r>
          </a:p>
          <a:p>
            <a:pPr lvl="1"/>
            <a:r>
              <a:rPr lang="pt-BR" sz="3600" dirty="0" smtClean="0">
                <a:solidFill>
                  <a:schemeClr val="tx1"/>
                </a:solidFill>
              </a:rPr>
              <a:t>Recurso extraordinário: ____ dias</a:t>
            </a:r>
          </a:p>
          <a:p>
            <a:pPr lvl="1"/>
            <a:r>
              <a:rPr lang="pt-BR" sz="3600" dirty="0" smtClean="0">
                <a:solidFill>
                  <a:schemeClr val="tx1"/>
                </a:solidFill>
              </a:rPr>
              <a:t>Embargos de declaração: ___ dias</a:t>
            </a:r>
          </a:p>
          <a:p>
            <a:pPr lvl="1"/>
            <a:r>
              <a:rPr lang="pt-BR" sz="3600" dirty="0" smtClean="0">
                <a:solidFill>
                  <a:schemeClr val="tx1"/>
                </a:solidFill>
              </a:rPr>
              <a:t>Agravo regimental: depende de cada regimento interno (TRT4 e TST = 8 dias).</a:t>
            </a:r>
          </a:p>
          <a:p>
            <a:pPr lvl="1"/>
            <a:r>
              <a:rPr lang="pt-BR" sz="3600" dirty="0" smtClean="0">
                <a:solidFill>
                  <a:schemeClr val="tx1"/>
                </a:solidFill>
              </a:rPr>
              <a:t>IN 39/TST – Art. 1º, § 2º: 08 dias para todos recursos.</a:t>
            </a:r>
          </a:p>
          <a:p>
            <a:pPr lvl="1"/>
            <a:endParaRPr lang="pt-BR" sz="3600" dirty="0" smtClean="0">
              <a:solidFill>
                <a:schemeClr val="tx1"/>
              </a:solidFill>
            </a:endParaRPr>
          </a:p>
          <a:p>
            <a:pPr marL="0" indent="0">
              <a:buNone/>
            </a:pPr>
            <a:endParaRPr lang="pt-BR" sz="3600" dirty="0">
              <a:solidFill>
                <a:schemeClr val="tx1"/>
              </a:solidFill>
            </a:endParaRPr>
          </a:p>
        </p:txBody>
      </p:sp>
    </p:spTree>
    <p:extLst>
      <p:ext uri="{BB962C8B-B14F-4D97-AF65-F5344CB8AC3E}">
        <p14:creationId xmlns:p14="http://schemas.microsoft.com/office/powerpoint/2010/main" val="3859345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182880"/>
            <a:ext cx="9144000" cy="1111664"/>
          </a:xfrm>
        </p:spPr>
        <p:txBody>
          <a:bodyPr/>
          <a:lstStyle/>
          <a:p>
            <a:r>
              <a:rPr lang="pt-BR" dirty="0" smtClean="0"/>
              <a:t>Tempestividade - prazo recursal</a:t>
            </a:r>
            <a:endParaRPr lang="pt-BR" dirty="0"/>
          </a:p>
        </p:txBody>
      </p:sp>
      <p:sp>
        <p:nvSpPr>
          <p:cNvPr id="6" name="Espaço Reservado para Conteúdo 2"/>
          <p:cNvSpPr>
            <a:spLocks noGrp="1"/>
          </p:cNvSpPr>
          <p:nvPr>
            <p:ph idx="1"/>
          </p:nvPr>
        </p:nvSpPr>
        <p:spPr>
          <a:xfrm>
            <a:off x="0" y="1600200"/>
            <a:ext cx="9144000" cy="5257800"/>
          </a:xfrm>
        </p:spPr>
        <p:txBody>
          <a:bodyPr>
            <a:normAutofit/>
          </a:bodyPr>
          <a:lstStyle/>
          <a:p>
            <a:pPr marL="457200" lvl="1" indent="0">
              <a:buNone/>
            </a:pPr>
            <a:endParaRPr lang="pt-BR" sz="3200" dirty="0" smtClean="0">
              <a:solidFill>
                <a:schemeClr val="tx1"/>
              </a:solidFill>
            </a:endParaRPr>
          </a:p>
          <a:p>
            <a:r>
              <a:rPr lang="pt-BR" sz="3200" dirty="0" smtClean="0">
                <a:solidFill>
                  <a:schemeClr val="tx1"/>
                </a:solidFill>
              </a:rPr>
              <a:t>Qual o prazo das contrarrazões?</a:t>
            </a:r>
          </a:p>
          <a:p>
            <a:endParaRPr lang="pt-BR" sz="3200" dirty="0" smtClean="0">
              <a:solidFill>
                <a:schemeClr val="tx1"/>
              </a:solidFill>
            </a:endParaRPr>
          </a:p>
          <a:p>
            <a:r>
              <a:rPr lang="pt-BR" sz="3200" dirty="0" smtClean="0">
                <a:solidFill>
                  <a:schemeClr val="tx1"/>
                </a:solidFill>
              </a:rPr>
              <a:t> Prazo em dobro para União, Estados, DF, Municípios, Autarquias e Fundações de Direito </a:t>
            </a:r>
            <a:r>
              <a:rPr lang="pt-BR" sz="3200" dirty="0">
                <a:solidFill>
                  <a:schemeClr val="tx1"/>
                </a:solidFill>
              </a:rPr>
              <a:t>P</a:t>
            </a:r>
            <a:r>
              <a:rPr lang="pt-BR" sz="3200" dirty="0" smtClean="0">
                <a:solidFill>
                  <a:schemeClr val="tx1"/>
                </a:solidFill>
              </a:rPr>
              <a:t>úblico </a:t>
            </a:r>
            <a:r>
              <a:rPr lang="pt-BR" sz="3200" dirty="0">
                <a:solidFill>
                  <a:schemeClr val="tx1"/>
                </a:solidFill>
              </a:rPr>
              <a:t>I</a:t>
            </a:r>
            <a:r>
              <a:rPr lang="pt-BR" sz="3200" dirty="0" smtClean="0">
                <a:solidFill>
                  <a:schemeClr val="tx1"/>
                </a:solidFill>
              </a:rPr>
              <a:t>nterno que não explorem atividade econômica. (DL 779/1969).</a:t>
            </a:r>
          </a:p>
          <a:p>
            <a:endParaRPr lang="pt-BR" sz="3200" dirty="0" smtClean="0">
              <a:solidFill>
                <a:schemeClr val="tx1"/>
              </a:solidFill>
            </a:endParaRPr>
          </a:p>
          <a:p>
            <a:r>
              <a:rPr lang="pt-BR" sz="3200" dirty="0" smtClean="0">
                <a:solidFill>
                  <a:schemeClr val="tx1"/>
                </a:solidFill>
              </a:rPr>
              <a:t>Prazo recursal é peremptório, não dilatório.</a:t>
            </a:r>
          </a:p>
          <a:p>
            <a:pPr marL="0" indent="0">
              <a:buNone/>
            </a:pPr>
            <a:endParaRPr lang="pt-BR" sz="3200" dirty="0">
              <a:solidFill>
                <a:schemeClr val="tx1"/>
              </a:solidFill>
            </a:endParaRPr>
          </a:p>
        </p:txBody>
      </p:sp>
    </p:spTree>
    <p:extLst>
      <p:ext uri="{BB962C8B-B14F-4D97-AF65-F5344CB8AC3E}">
        <p14:creationId xmlns:p14="http://schemas.microsoft.com/office/powerpoint/2010/main" val="352292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a:bodyPr>
          <a:lstStyle/>
          <a:p>
            <a:r>
              <a:rPr lang="pt-BR" dirty="0" smtClean="0"/>
              <a:t>Interrupção e suspensão do prazo	</a:t>
            </a:r>
            <a:endParaRPr lang="pt-BR" dirty="0"/>
          </a:p>
        </p:txBody>
      </p:sp>
      <p:sp>
        <p:nvSpPr>
          <p:cNvPr id="3" name="Espaço Reservado para Conteúdo 2"/>
          <p:cNvSpPr>
            <a:spLocks noGrp="1"/>
          </p:cNvSpPr>
          <p:nvPr>
            <p:ph idx="1"/>
          </p:nvPr>
        </p:nvSpPr>
        <p:spPr>
          <a:xfrm>
            <a:off x="0" y="1600200"/>
            <a:ext cx="9144000" cy="5257800"/>
          </a:xfrm>
        </p:spPr>
        <p:txBody>
          <a:bodyPr>
            <a:normAutofit/>
          </a:bodyPr>
          <a:lstStyle/>
          <a:p>
            <a:pPr marL="0" indent="0">
              <a:buNone/>
            </a:pPr>
            <a:endParaRPr lang="pt-BR" sz="2800" dirty="0">
              <a:solidFill>
                <a:schemeClr val="tx1"/>
              </a:solidFill>
            </a:endParaRPr>
          </a:p>
          <a:p>
            <a:r>
              <a:rPr lang="pt-BR" sz="3600" dirty="0" smtClean="0">
                <a:solidFill>
                  <a:schemeClr val="tx1"/>
                </a:solidFill>
              </a:rPr>
              <a:t>Interrupção. </a:t>
            </a:r>
            <a:endParaRPr lang="pt-BR" sz="3600" dirty="0" smtClean="0">
              <a:solidFill>
                <a:schemeClr val="tx1"/>
              </a:solidFill>
            </a:endParaRPr>
          </a:p>
          <a:p>
            <a:pPr marL="0" indent="0">
              <a:buNone/>
            </a:pPr>
            <a:r>
              <a:rPr lang="pt-BR" sz="3600" dirty="0" smtClean="0">
                <a:solidFill>
                  <a:schemeClr val="tx1"/>
                </a:solidFill>
              </a:rPr>
              <a:t>Prazo </a:t>
            </a:r>
            <a:r>
              <a:rPr lang="pt-BR" sz="3600" dirty="0" smtClean="0">
                <a:solidFill>
                  <a:schemeClr val="tx1"/>
                </a:solidFill>
              </a:rPr>
              <a:t>recomeça a contar. </a:t>
            </a:r>
          </a:p>
          <a:p>
            <a:pPr marL="0" indent="0">
              <a:buNone/>
            </a:pPr>
            <a:r>
              <a:rPr lang="pt-BR" sz="3600" dirty="0" err="1" smtClean="0">
                <a:solidFill>
                  <a:schemeClr val="tx1"/>
                </a:solidFill>
              </a:rPr>
              <a:t>Ex</a:t>
            </a:r>
            <a:r>
              <a:rPr lang="pt-BR" sz="3600" dirty="0" smtClean="0">
                <a:solidFill>
                  <a:schemeClr val="tx1"/>
                </a:solidFill>
              </a:rPr>
              <a:t>: ED.</a:t>
            </a:r>
          </a:p>
          <a:p>
            <a:pPr marL="0" indent="0">
              <a:buNone/>
            </a:pPr>
            <a:endParaRPr lang="pt-BR" sz="2800" dirty="0" smtClean="0">
              <a:solidFill>
                <a:schemeClr val="tx1"/>
              </a:solidFill>
            </a:endParaRPr>
          </a:p>
          <a:p>
            <a:endParaRPr lang="pt-BR" sz="2800" dirty="0" smtClean="0">
              <a:solidFill>
                <a:schemeClr val="tx1"/>
              </a:solidFill>
            </a:endParaRPr>
          </a:p>
          <a:p>
            <a:endParaRPr lang="pt-BR" sz="2800" dirty="0">
              <a:solidFill>
                <a:schemeClr val="tx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269812"/>
            <a:ext cx="4128769" cy="2255531"/>
          </a:xfrm>
          <a:prstGeom prst="rect">
            <a:avLst/>
          </a:prstGeom>
        </p:spPr>
      </p:pic>
    </p:spTree>
    <p:extLst>
      <p:ext uri="{BB962C8B-B14F-4D97-AF65-F5344CB8AC3E}">
        <p14:creationId xmlns:p14="http://schemas.microsoft.com/office/powerpoint/2010/main" val="39934213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182880"/>
            <a:ext cx="9144000" cy="11116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pt-BR" dirty="0" smtClean="0"/>
              <a:t>Interrupção e suspensão do prazo	</a:t>
            </a:r>
            <a:endParaRPr lang="pt-BR" dirty="0"/>
          </a:p>
        </p:txBody>
      </p:sp>
      <p:sp>
        <p:nvSpPr>
          <p:cNvPr id="5" name="Espaço Reservado para Conteúdo 2"/>
          <p:cNvSpPr txBox="1">
            <a:spLocks/>
          </p:cNvSpPr>
          <p:nvPr/>
        </p:nvSpPr>
        <p:spPr>
          <a:xfrm>
            <a:off x="0" y="1600200"/>
            <a:ext cx="9144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None/>
            </a:pPr>
            <a:endParaRPr lang="pt-BR" sz="2800" dirty="0" smtClean="0">
              <a:solidFill>
                <a:schemeClr val="tx1"/>
              </a:solidFill>
            </a:endParaRPr>
          </a:p>
          <a:p>
            <a:r>
              <a:rPr lang="pt-BR" sz="4400" dirty="0" smtClean="0">
                <a:solidFill>
                  <a:schemeClr val="tx1"/>
                </a:solidFill>
              </a:rPr>
              <a:t>Suspensão: prazo estanca</a:t>
            </a:r>
          </a:p>
          <a:p>
            <a:pPr marL="0" indent="0">
              <a:buNone/>
            </a:pPr>
            <a:r>
              <a:rPr lang="pt-BR" sz="4400" dirty="0" smtClean="0">
                <a:solidFill>
                  <a:schemeClr val="tx1"/>
                </a:solidFill>
              </a:rPr>
              <a:t>e reinicia a contagem. </a:t>
            </a:r>
          </a:p>
          <a:p>
            <a:pPr marL="0" indent="0">
              <a:buNone/>
            </a:pPr>
            <a:endParaRPr lang="pt-BR" sz="4400" dirty="0" smtClean="0">
              <a:solidFill>
                <a:schemeClr val="tx1"/>
              </a:solidFill>
            </a:endParaRPr>
          </a:p>
          <a:p>
            <a:pPr marL="0" indent="0">
              <a:buFont typeface="Wingdings" pitchFamily="2" charset="2"/>
              <a:buNone/>
            </a:pPr>
            <a:r>
              <a:rPr lang="pt-BR" sz="4400" dirty="0" err="1" smtClean="0">
                <a:solidFill>
                  <a:schemeClr val="tx1"/>
                </a:solidFill>
              </a:rPr>
              <a:t>Ex</a:t>
            </a:r>
            <a:r>
              <a:rPr lang="pt-BR" sz="4400" dirty="0" smtClean="0">
                <a:solidFill>
                  <a:schemeClr val="tx1"/>
                </a:solidFill>
              </a:rPr>
              <a:t>: recesso forense.</a:t>
            </a:r>
          </a:p>
          <a:p>
            <a:endParaRPr lang="pt-BR" sz="2800" dirty="0">
              <a:solidFill>
                <a:schemeClr val="tx1"/>
              </a:solidFill>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879" y="1412776"/>
            <a:ext cx="2891121" cy="5256584"/>
          </a:xfrm>
          <a:prstGeom prst="rect">
            <a:avLst/>
          </a:prstGeom>
        </p:spPr>
      </p:pic>
    </p:spTree>
    <p:extLst>
      <p:ext uri="{BB962C8B-B14F-4D97-AF65-F5344CB8AC3E}">
        <p14:creationId xmlns:p14="http://schemas.microsoft.com/office/powerpoint/2010/main" val="181541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Plano de exposição:</a:t>
            </a:r>
            <a:endParaRPr lang="pt-BR" dirty="0"/>
          </a:p>
        </p:txBody>
      </p:sp>
      <p:sp>
        <p:nvSpPr>
          <p:cNvPr id="3" name="Espaço Reservado para Conteúdo 2"/>
          <p:cNvSpPr>
            <a:spLocks noGrp="1"/>
          </p:cNvSpPr>
          <p:nvPr>
            <p:ph idx="1"/>
          </p:nvPr>
        </p:nvSpPr>
        <p:spPr>
          <a:xfrm>
            <a:off x="-1669" y="1484784"/>
            <a:ext cx="9144000" cy="5257800"/>
          </a:xfrm>
        </p:spPr>
        <p:txBody>
          <a:bodyPr>
            <a:normAutofit/>
          </a:bodyPr>
          <a:lstStyle/>
          <a:p>
            <a:r>
              <a:rPr lang="pt-BR" sz="3200" dirty="0" smtClean="0">
                <a:solidFill>
                  <a:schemeClr val="tx1"/>
                </a:solidFill>
              </a:rPr>
              <a:t>Aspectos teóricos (conceitos). </a:t>
            </a:r>
          </a:p>
          <a:p>
            <a:pPr marL="0" indent="0">
              <a:buNone/>
            </a:pPr>
            <a:r>
              <a:rPr lang="pt-BR" sz="3200" dirty="0" smtClean="0">
                <a:solidFill>
                  <a:schemeClr val="tx1"/>
                </a:solidFill>
              </a:rPr>
              <a:t> </a:t>
            </a:r>
          </a:p>
          <a:p>
            <a:r>
              <a:rPr lang="pt-BR" sz="3200" dirty="0" smtClean="0">
                <a:solidFill>
                  <a:schemeClr val="tx1"/>
                </a:solidFill>
              </a:rPr>
              <a:t>Recursos </a:t>
            </a:r>
            <a:r>
              <a:rPr lang="pt-BR" sz="3200" dirty="0">
                <a:solidFill>
                  <a:schemeClr val="tx1"/>
                </a:solidFill>
              </a:rPr>
              <a:t>em </a:t>
            </a:r>
            <a:r>
              <a:rPr lang="pt-BR" sz="3200" dirty="0" smtClean="0">
                <a:solidFill>
                  <a:schemeClr val="tx1"/>
                </a:solidFill>
              </a:rPr>
              <a:t>espécie.</a:t>
            </a:r>
          </a:p>
          <a:p>
            <a:endParaRPr lang="pt-BR" sz="3200" dirty="0">
              <a:solidFill>
                <a:schemeClr val="tx1"/>
              </a:solidFill>
            </a:endParaRPr>
          </a:p>
          <a:p>
            <a:r>
              <a:rPr lang="pt-BR" sz="3200" dirty="0" smtClean="0">
                <a:solidFill>
                  <a:schemeClr val="tx1"/>
                </a:solidFill>
              </a:rPr>
              <a:t>Súmulas/OJ do TST.</a:t>
            </a:r>
          </a:p>
          <a:p>
            <a:endParaRPr lang="pt-BR" sz="3200" dirty="0">
              <a:solidFill>
                <a:schemeClr val="tx1"/>
              </a:solidFill>
            </a:endParaRPr>
          </a:p>
          <a:p>
            <a:r>
              <a:rPr lang="pt-BR" sz="3200" dirty="0" smtClean="0">
                <a:solidFill>
                  <a:schemeClr val="tx1"/>
                </a:solidFill>
              </a:rPr>
              <a:t>Examinando questões do</a:t>
            </a:r>
          </a:p>
          <a:p>
            <a:pPr marL="0" indent="0">
              <a:buNone/>
            </a:pPr>
            <a:r>
              <a:rPr lang="pt-BR" sz="3200" dirty="0" smtClean="0">
                <a:solidFill>
                  <a:schemeClr val="tx1"/>
                </a:solidFill>
              </a:rPr>
              <a:t> exame de Ordem.  </a:t>
            </a:r>
          </a:p>
          <a:p>
            <a:endParaRPr lang="pt-BR" sz="3200" dirty="0">
              <a:solidFill>
                <a:schemeClr val="tx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600200"/>
            <a:ext cx="3333750" cy="4629150"/>
          </a:xfrm>
          <a:prstGeom prst="rect">
            <a:avLst/>
          </a:prstGeom>
        </p:spPr>
      </p:pic>
    </p:spTree>
    <p:extLst>
      <p:ext uri="{BB962C8B-B14F-4D97-AF65-F5344CB8AC3E}">
        <p14:creationId xmlns:p14="http://schemas.microsoft.com/office/powerpoint/2010/main" val="3515026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Atenção: Súmula 385 do TST</a:t>
            </a:r>
            <a:endParaRPr lang="pt-BR" dirty="0"/>
          </a:p>
        </p:txBody>
      </p:sp>
      <p:sp>
        <p:nvSpPr>
          <p:cNvPr id="3" name="Espaço Reservado para Conteúdo 2"/>
          <p:cNvSpPr>
            <a:spLocks noGrp="1"/>
          </p:cNvSpPr>
          <p:nvPr>
            <p:ph idx="1"/>
          </p:nvPr>
        </p:nvSpPr>
        <p:spPr>
          <a:xfrm>
            <a:off x="0" y="1600200"/>
            <a:ext cx="9144000" cy="5257800"/>
          </a:xfrm>
        </p:spPr>
        <p:txBody>
          <a:bodyPr>
            <a:normAutofit lnSpcReduction="10000"/>
          </a:bodyPr>
          <a:lstStyle/>
          <a:p>
            <a:pPr marL="0" indent="0">
              <a:buNone/>
            </a:pPr>
            <a:r>
              <a:rPr lang="pt-BR" b="1" dirty="0">
                <a:solidFill>
                  <a:schemeClr val="tx1"/>
                </a:solidFill>
              </a:rPr>
              <a:t>FERIADO LOCAL. AUSÊNCIA DE EXPEDIENTE FORENSE. PRAZO RECURSAL. PRORROGAÇÃO. COMPROVAÇÃO. NECESSIDADE</a:t>
            </a:r>
            <a:r>
              <a:rPr lang="pt-BR" dirty="0">
                <a:solidFill>
                  <a:schemeClr val="tx1"/>
                </a:solidFill>
              </a:rPr>
              <a:t> </a:t>
            </a:r>
            <a:r>
              <a:rPr lang="pt-BR" b="1" dirty="0">
                <a:solidFill>
                  <a:schemeClr val="tx1"/>
                </a:solidFill>
              </a:rPr>
              <a:t>ATO ADMINISTRATIVO DO JUÍZO “A QUO</a:t>
            </a:r>
            <a:r>
              <a:rPr lang="pt-BR" b="1" dirty="0" smtClean="0">
                <a:solidFill>
                  <a:schemeClr val="tx1"/>
                </a:solidFill>
              </a:rPr>
              <a:t>”.</a:t>
            </a:r>
          </a:p>
          <a:p>
            <a:pPr marL="0" indent="0">
              <a:buNone/>
            </a:pPr>
            <a:r>
              <a:rPr lang="pt-BR" dirty="0">
                <a:solidFill>
                  <a:schemeClr val="tx1"/>
                </a:solidFill>
              </a:rPr>
              <a:t/>
            </a:r>
            <a:br>
              <a:rPr lang="pt-BR" dirty="0">
                <a:solidFill>
                  <a:schemeClr val="tx1"/>
                </a:solidFill>
              </a:rPr>
            </a:br>
            <a:r>
              <a:rPr lang="pt-BR" dirty="0" smtClean="0">
                <a:solidFill>
                  <a:schemeClr val="tx1"/>
                </a:solidFill>
              </a:rPr>
              <a:t>I </a:t>
            </a:r>
            <a:r>
              <a:rPr lang="pt-BR" dirty="0">
                <a:solidFill>
                  <a:schemeClr val="tx1"/>
                </a:solidFill>
              </a:rPr>
              <a:t>– Incumbe à parte o ônus de provar, quando da interposição do recurso, a existência de feriado local que autorize a prorrogação do prazo </a:t>
            </a:r>
            <a:r>
              <a:rPr lang="pt-BR" dirty="0" smtClean="0">
                <a:solidFill>
                  <a:schemeClr val="tx1"/>
                </a:solidFill>
              </a:rPr>
              <a:t>recursal.</a:t>
            </a:r>
          </a:p>
          <a:p>
            <a:pPr marL="0" indent="0">
              <a:buNone/>
            </a:pPr>
            <a:r>
              <a:rPr lang="pt-BR" dirty="0" smtClean="0">
                <a:solidFill>
                  <a:schemeClr val="tx1"/>
                </a:solidFill>
              </a:rPr>
              <a:t>II </a:t>
            </a:r>
            <a:r>
              <a:rPr lang="pt-BR" dirty="0">
                <a:solidFill>
                  <a:schemeClr val="tx1"/>
                </a:solidFill>
              </a:rPr>
              <a:t>– Na hipótese de feriado forense, incumbirá à autoridade que proferir a decisão de admissibilidade certificar o expediente nos </a:t>
            </a:r>
            <a:r>
              <a:rPr lang="pt-BR" dirty="0" smtClean="0">
                <a:solidFill>
                  <a:schemeClr val="tx1"/>
                </a:solidFill>
              </a:rPr>
              <a:t>autos.</a:t>
            </a:r>
          </a:p>
          <a:p>
            <a:pPr marL="0" indent="0">
              <a:buNone/>
            </a:pPr>
            <a:r>
              <a:rPr lang="pt-BR" dirty="0" smtClean="0">
                <a:solidFill>
                  <a:schemeClr val="tx1"/>
                </a:solidFill>
              </a:rPr>
              <a:t>III </a:t>
            </a:r>
            <a:r>
              <a:rPr lang="pt-BR" dirty="0">
                <a:solidFill>
                  <a:schemeClr val="tx1"/>
                </a:solidFill>
              </a:rPr>
              <a:t>– Na hipótese do inciso II, admite-se a reconsideração da análise da tempestividade do recurso, mediante prova documental superveniente, em Agravo Regimental, Agravo de Instrumento ou Embargos de Declaração.</a:t>
            </a:r>
          </a:p>
          <a:p>
            <a:pPr marL="0" indent="0">
              <a:buNone/>
            </a:pPr>
            <a:endParaRPr lang="pt-BR" dirty="0">
              <a:solidFill>
                <a:schemeClr val="tx1"/>
              </a:solidFill>
            </a:endParaRPr>
          </a:p>
        </p:txBody>
      </p:sp>
    </p:spTree>
    <p:extLst>
      <p:ext uri="{BB962C8B-B14F-4D97-AF65-F5344CB8AC3E}">
        <p14:creationId xmlns:p14="http://schemas.microsoft.com/office/powerpoint/2010/main" val="25464544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Prazo</a:t>
            </a:r>
            <a:endParaRPr lang="pt-BR" dirty="0"/>
          </a:p>
        </p:txBody>
      </p:sp>
      <p:sp>
        <p:nvSpPr>
          <p:cNvPr id="3" name="Espaço Reservado para Conteúdo 2"/>
          <p:cNvSpPr>
            <a:spLocks noGrp="1"/>
          </p:cNvSpPr>
          <p:nvPr>
            <p:ph idx="1"/>
          </p:nvPr>
        </p:nvSpPr>
        <p:spPr>
          <a:xfrm>
            <a:off x="0" y="1573852"/>
            <a:ext cx="9144000" cy="5257800"/>
          </a:xfrm>
        </p:spPr>
        <p:txBody>
          <a:bodyPr>
            <a:normAutofit fontScale="92500" lnSpcReduction="10000"/>
          </a:bodyPr>
          <a:lstStyle/>
          <a:p>
            <a:pPr marL="0" indent="0">
              <a:buNone/>
            </a:pPr>
            <a:r>
              <a:rPr lang="pt-BR" dirty="0" smtClean="0">
                <a:solidFill>
                  <a:schemeClr val="tx1"/>
                </a:solidFill>
              </a:rPr>
              <a:t>É extemporâneo o recurso interposto antes de publicada a sentença ou o acórdão?</a:t>
            </a:r>
          </a:p>
          <a:p>
            <a:pPr marL="0" indent="0">
              <a:buNone/>
            </a:pPr>
            <a:endParaRPr lang="pt-BR" dirty="0" smtClean="0">
              <a:solidFill>
                <a:schemeClr val="tx1"/>
              </a:solidFill>
            </a:endParaRPr>
          </a:p>
          <a:p>
            <a:pPr marL="0" indent="0">
              <a:buNone/>
            </a:pPr>
            <a:r>
              <a:rPr lang="pt-BR" dirty="0" smtClean="0">
                <a:solidFill>
                  <a:schemeClr val="tx1"/>
                </a:solidFill>
              </a:rPr>
              <a:t>Novo CPC</a:t>
            </a:r>
            <a:r>
              <a:rPr lang="pt-BR" dirty="0" smtClean="0">
                <a:solidFill>
                  <a:schemeClr val="tx1"/>
                </a:solidFill>
              </a:rPr>
              <a:t>:</a:t>
            </a:r>
            <a:endParaRPr lang="pt-BR" dirty="0" smtClean="0">
              <a:solidFill>
                <a:schemeClr val="tx1"/>
              </a:solidFill>
            </a:endParaRPr>
          </a:p>
          <a:p>
            <a:pPr marL="0" indent="0">
              <a:buNone/>
            </a:pPr>
            <a:r>
              <a:rPr lang="pt-BR" dirty="0" smtClean="0">
                <a:solidFill>
                  <a:schemeClr val="tx1"/>
                </a:solidFill>
              </a:rPr>
              <a:t>Art. 218, § </a:t>
            </a:r>
            <a:r>
              <a:rPr lang="pt-BR" dirty="0">
                <a:solidFill>
                  <a:schemeClr val="tx1"/>
                </a:solidFill>
              </a:rPr>
              <a:t>4</a:t>
            </a:r>
            <a:r>
              <a:rPr lang="pt-BR" u="sng" baseline="30000" dirty="0">
                <a:solidFill>
                  <a:schemeClr val="tx1"/>
                </a:solidFill>
              </a:rPr>
              <a:t>o</a:t>
            </a:r>
            <a:r>
              <a:rPr lang="pt-BR" dirty="0">
                <a:solidFill>
                  <a:schemeClr val="tx1"/>
                </a:solidFill>
              </a:rPr>
              <a:t> Será considerado tempestivo o ato praticado antes do termo inicial do prazo.</a:t>
            </a:r>
          </a:p>
          <a:p>
            <a:pPr marL="0" indent="0">
              <a:buNone/>
            </a:pPr>
            <a:endParaRPr lang="pt-BR" dirty="0" smtClean="0">
              <a:solidFill>
                <a:schemeClr val="tx1"/>
              </a:solidFill>
            </a:endParaRPr>
          </a:p>
          <a:p>
            <a:pPr marL="0" indent="0">
              <a:buNone/>
            </a:pPr>
            <a:r>
              <a:rPr lang="pt-BR" dirty="0" smtClean="0">
                <a:solidFill>
                  <a:schemeClr val="tx1"/>
                </a:solidFill>
              </a:rPr>
              <a:t>Súmula 434 </a:t>
            </a:r>
            <a:r>
              <a:rPr lang="pt-BR" dirty="0">
                <a:solidFill>
                  <a:schemeClr val="tx1"/>
                </a:solidFill>
              </a:rPr>
              <a:t>do </a:t>
            </a:r>
            <a:r>
              <a:rPr lang="pt-BR" dirty="0" smtClean="0">
                <a:solidFill>
                  <a:schemeClr val="tx1"/>
                </a:solidFill>
              </a:rPr>
              <a:t>TST (</a:t>
            </a:r>
            <a:r>
              <a:rPr lang="pt-BR" b="1" u="sng" dirty="0" smtClean="0">
                <a:solidFill>
                  <a:schemeClr val="tx1"/>
                </a:solidFill>
              </a:rPr>
              <a:t>REVOGADA EM JUNHO/2015</a:t>
            </a:r>
            <a:r>
              <a:rPr lang="pt-BR" dirty="0" smtClean="0">
                <a:solidFill>
                  <a:schemeClr val="tx1"/>
                </a:solidFill>
              </a:rPr>
              <a:t>). </a:t>
            </a:r>
          </a:p>
          <a:p>
            <a:pPr marL="0" indent="0">
              <a:buNone/>
            </a:pPr>
            <a:r>
              <a:rPr lang="pt-BR" b="1" dirty="0" smtClean="0">
                <a:solidFill>
                  <a:schemeClr val="tx1"/>
                </a:solidFill>
              </a:rPr>
              <a:t>RECURSO</a:t>
            </a:r>
            <a:r>
              <a:rPr lang="pt-BR" b="1" dirty="0">
                <a:solidFill>
                  <a:schemeClr val="tx1"/>
                </a:solidFill>
              </a:rPr>
              <a:t>. INTERPOSIÇÃO ANTES DA PUBLICAÇÃO DO ACÓRDÃO IMPUGNADO. EXTEMPORANEIDADE.</a:t>
            </a:r>
            <a:r>
              <a:rPr lang="pt-BR" dirty="0">
                <a:solidFill>
                  <a:schemeClr val="tx1"/>
                </a:solidFill>
              </a:rPr>
              <a:t> </a:t>
            </a:r>
            <a:endParaRPr lang="pt-BR" dirty="0" smtClean="0">
              <a:solidFill>
                <a:schemeClr val="tx1"/>
              </a:solidFill>
            </a:endParaRPr>
          </a:p>
          <a:p>
            <a:pPr marL="0" indent="0">
              <a:buNone/>
            </a:pPr>
            <a:r>
              <a:rPr lang="pt-BR" dirty="0" smtClean="0">
                <a:solidFill>
                  <a:schemeClr val="tx1"/>
                </a:solidFill>
              </a:rPr>
              <a:t>I</a:t>
            </a:r>
            <a:r>
              <a:rPr lang="pt-BR" dirty="0">
                <a:solidFill>
                  <a:schemeClr val="tx1"/>
                </a:solidFill>
              </a:rPr>
              <a:t>) É extemporâneo recurso interposto antes de publicado o acórdão impugnado</a:t>
            </a:r>
            <a:r>
              <a:rPr lang="pt-BR" dirty="0" smtClean="0">
                <a:solidFill>
                  <a:schemeClr val="tx1"/>
                </a:solidFill>
              </a:rPr>
              <a:t>. </a:t>
            </a:r>
            <a:r>
              <a:rPr lang="pt-BR" dirty="0">
                <a:solidFill>
                  <a:schemeClr val="tx1"/>
                </a:solidFill>
              </a:rPr>
              <a:t/>
            </a:r>
            <a:br>
              <a:rPr lang="pt-BR" dirty="0">
                <a:solidFill>
                  <a:schemeClr val="tx1"/>
                </a:solidFill>
              </a:rPr>
            </a:br>
            <a:r>
              <a:rPr lang="pt-BR" dirty="0">
                <a:solidFill>
                  <a:schemeClr val="tx1"/>
                </a:solidFill>
              </a:rPr>
              <a:t>II)  A interrupção do prazo recursal em razão da interposição de embargos de declaração pela parte adversa não acarreta qualquer prejuízo àquele que apresentou seu recurso tempestivamente.</a:t>
            </a:r>
          </a:p>
        </p:txBody>
      </p:sp>
    </p:spTree>
    <p:extLst>
      <p:ext uri="{BB962C8B-B14F-4D97-AF65-F5344CB8AC3E}">
        <p14:creationId xmlns:p14="http://schemas.microsoft.com/office/powerpoint/2010/main" val="408125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Recurso por fac-símile</a:t>
            </a:r>
            <a:endParaRPr lang="pt-BR" dirty="0"/>
          </a:p>
        </p:txBody>
      </p:sp>
      <p:sp>
        <p:nvSpPr>
          <p:cNvPr id="3" name="Espaço Reservado para Conteúdo 2"/>
          <p:cNvSpPr>
            <a:spLocks noGrp="1"/>
          </p:cNvSpPr>
          <p:nvPr>
            <p:ph idx="1"/>
          </p:nvPr>
        </p:nvSpPr>
        <p:spPr>
          <a:xfrm>
            <a:off x="0" y="1483391"/>
            <a:ext cx="9252520" cy="5041953"/>
          </a:xfrm>
        </p:spPr>
        <p:txBody>
          <a:bodyPr>
            <a:normAutofit/>
          </a:bodyPr>
          <a:lstStyle/>
          <a:p>
            <a:pPr marL="0" indent="0">
              <a:buNone/>
            </a:pPr>
            <a:endParaRPr lang="pt-BR" dirty="0">
              <a:solidFill>
                <a:schemeClr val="tx1"/>
              </a:solidFill>
            </a:endParaRPr>
          </a:p>
          <a:p>
            <a:pPr marL="0" indent="0">
              <a:buNone/>
            </a:pPr>
            <a:r>
              <a:rPr lang="pt-BR" sz="3900" dirty="0" smtClean="0">
                <a:solidFill>
                  <a:schemeClr val="tx1"/>
                </a:solidFill>
              </a:rPr>
              <a:t>Se tenho oito dias de prazo para interposição do recurso ordinário, mas protocolo no quinto dia, por fac-símile, quando encerra meu prazo?</a:t>
            </a:r>
          </a:p>
          <a:p>
            <a:pPr marL="0" indent="0">
              <a:buNone/>
            </a:pPr>
            <a:endParaRPr lang="pt-BR" dirty="0">
              <a:solidFill>
                <a:schemeClr val="tx1"/>
              </a:solidFill>
            </a:endParaRPr>
          </a:p>
          <a:p>
            <a:pPr marL="0" indent="0">
              <a:buNone/>
            </a:pPr>
            <a:endParaRPr lang="pt-BR" dirty="0" smtClean="0">
              <a:solidFill>
                <a:schemeClr val="tx1"/>
              </a:solidFill>
            </a:endParaRPr>
          </a:p>
          <a:p>
            <a:pPr marL="0" indent="0">
              <a:buNone/>
            </a:pPr>
            <a:endParaRPr lang="pt-BR" dirty="0">
              <a:solidFill>
                <a:schemeClr val="tx1"/>
              </a:solidFill>
            </a:endParaRPr>
          </a:p>
          <a:p>
            <a:pPr marL="0" indent="0">
              <a:buNone/>
            </a:pPr>
            <a:r>
              <a:rPr lang="pt-BR" dirty="0" smtClean="0">
                <a:solidFill>
                  <a:schemeClr val="tx1"/>
                </a:solidFill>
              </a:rPr>
              <a:t>Ver súmula 387, II, do TST.</a:t>
            </a:r>
            <a:endParaRPr lang="pt-BR" dirty="0">
              <a:solidFill>
                <a:schemeClr val="tx1"/>
              </a:solidFill>
            </a:endParaRPr>
          </a:p>
        </p:txBody>
      </p:sp>
    </p:spTree>
    <p:extLst>
      <p:ext uri="{BB962C8B-B14F-4D97-AF65-F5344CB8AC3E}">
        <p14:creationId xmlns:p14="http://schemas.microsoft.com/office/powerpoint/2010/main" val="8530019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Cuidado:</a:t>
            </a:r>
            <a:endParaRPr lang="pt-BR" dirty="0"/>
          </a:p>
        </p:txBody>
      </p:sp>
      <p:sp>
        <p:nvSpPr>
          <p:cNvPr id="3" name="Espaço Reservado para Conteúdo 2"/>
          <p:cNvSpPr>
            <a:spLocks noGrp="1"/>
          </p:cNvSpPr>
          <p:nvPr>
            <p:ph idx="1"/>
          </p:nvPr>
        </p:nvSpPr>
        <p:spPr>
          <a:xfrm>
            <a:off x="0" y="1507206"/>
            <a:ext cx="9144000" cy="5350794"/>
          </a:xfrm>
        </p:spPr>
        <p:txBody>
          <a:bodyPr>
            <a:normAutofit lnSpcReduction="10000"/>
          </a:bodyPr>
          <a:lstStyle/>
          <a:p>
            <a:endParaRPr lang="pt-BR" dirty="0" smtClean="0">
              <a:solidFill>
                <a:schemeClr val="tx1"/>
              </a:solidFill>
            </a:endParaRPr>
          </a:p>
          <a:p>
            <a:endParaRPr lang="pt-BR" dirty="0" smtClean="0">
              <a:solidFill>
                <a:schemeClr val="tx1"/>
              </a:solidFill>
            </a:endParaRPr>
          </a:p>
          <a:p>
            <a:r>
              <a:rPr lang="pt-BR" b="1" dirty="0" smtClean="0">
                <a:solidFill>
                  <a:schemeClr val="tx1"/>
                </a:solidFill>
              </a:rPr>
              <a:t>OJ 310 da SDI-1 do TST.</a:t>
            </a:r>
          </a:p>
          <a:p>
            <a:endParaRPr lang="pt-BR" b="1" dirty="0" smtClean="0">
              <a:solidFill>
                <a:schemeClr val="tx1"/>
              </a:solidFill>
            </a:endParaRPr>
          </a:p>
          <a:p>
            <a:pPr marL="0" indent="0">
              <a:buNone/>
            </a:pPr>
            <a:endParaRPr lang="pt-BR" b="1" dirty="0" smtClean="0">
              <a:solidFill>
                <a:schemeClr val="tx1"/>
              </a:solidFill>
            </a:endParaRPr>
          </a:p>
          <a:p>
            <a:r>
              <a:rPr lang="pt-BR" b="1" cap="all" dirty="0" smtClean="0">
                <a:solidFill>
                  <a:schemeClr val="tx1"/>
                </a:solidFill>
              </a:rPr>
              <a:t>LITISCONSORTES</a:t>
            </a:r>
            <a:r>
              <a:rPr lang="pt-BR" b="1" cap="all" dirty="0">
                <a:solidFill>
                  <a:schemeClr val="tx1"/>
                </a:solidFill>
              </a:rPr>
              <a:t>. PROCURADORES DISTINTOS. PRAZO EM DOBRO. art. 229, </a:t>
            </a:r>
            <a:r>
              <a:rPr lang="pt-BR" b="1" i="1" cap="all" dirty="0">
                <a:solidFill>
                  <a:schemeClr val="tx1"/>
                </a:solidFill>
              </a:rPr>
              <a:t>caput</a:t>
            </a:r>
            <a:r>
              <a:rPr lang="pt-BR" b="1" cap="all" dirty="0">
                <a:solidFill>
                  <a:schemeClr val="tx1"/>
                </a:solidFill>
              </a:rPr>
              <a:t> e §§ 1º e 2º, do CPC de 2015. ART. 191 DO CPC de 1973. INAPLICÁVEL AO PROCESSO DO TRABALHO </a:t>
            </a:r>
            <a:r>
              <a:rPr lang="pt-BR" b="1" dirty="0">
                <a:solidFill>
                  <a:schemeClr val="tx1"/>
                </a:solidFill>
              </a:rPr>
              <a:t> </a:t>
            </a:r>
            <a:r>
              <a:rPr lang="pt-BR" b="1" dirty="0">
                <a:solidFill>
                  <a:schemeClr val="bg1">
                    <a:lumMod val="75000"/>
                  </a:schemeClr>
                </a:solidFill>
              </a:rPr>
              <a:t>(atualizada em decorrência do CPC de 2015) – Res. 208/2016, DEJT divulgado em 22, 25 e 26.04.2016</a:t>
            </a:r>
            <a:r>
              <a:rPr lang="pt-BR" dirty="0">
                <a:solidFill>
                  <a:schemeClr val="bg1">
                    <a:lumMod val="75000"/>
                  </a:schemeClr>
                </a:solidFill>
              </a:rPr>
              <a:t/>
            </a:r>
            <a:br>
              <a:rPr lang="pt-BR" dirty="0">
                <a:solidFill>
                  <a:schemeClr val="bg1">
                    <a:lumMod val="75000"/>
                  </a:schemeClr>
                </a:solidFill>
              </a:rPr>
            </a:br>
            <a:r>
              <a:rPr lang="pt-BR" dirty="0">
                <a:solidFill>
                  <a:schemeClr val="tx1"/>
                </a:solidFill>
              </a:rPr>
              <a:t>Inaplicável ao processo do trabalho a norma contida no art. 229, </a:t>
            </a:r>
            <a:r>
              <a:rPr lang="pt-BR" i="1" dirty="0">
                <a:solidFill>
                  <a:schemeClr val="tx1"/>
                </a:solidFill>
              </a:rPr>
              <a:t>caput</a:t>
            </a:r>
            <a:r>
              <a:rPr lang="pt-BR" dirty="0">
                <a:solidFill>
                  <a:schemeClr val="tx1"/>
                </a:solidFill>
              </a:rPr>
              <a:t> e §§ 1º e 2º, do CPC de 2015 (art. 191 do CPC de 1973), em razão de incompatibilidade com a celeridade que lhe é inerente.</a:t>
            </a:r>
          </a:p>
        </p:txBody>
      </p:sp>
      <p:pic>
        <p:nvPicPr>
          <p:cNvPr id="9" name="Picture 2" descr="C:\Users\Marli\AppData\Local\Microsoft\Windows\Temporary Internet Files\Content.IE5\30JKXUFH\MC9004113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3274" y="0"/>
            <a:ext cx="2130725"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1303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   Representação	</a:t>
            </a:r>
            <a:endParaRPr lang="pt-BR" dirty="0"/>
          </a:p>
        </p:txBody>
      </p:sp>
      <p:sp>
        <p:nvSpPr>
          <p:cNvPr id="3" name="Espaço Reservado para Conteúdo 2"/>
          <p:cNvSpPr>
            <a:spLocks noGrp="1"/>
          </p:cNvSpPr>
          <p:nvPr>
            <p:ph idx="1"/>
          </p:nvPr>
        </p:nvSpPr>
        <p:spPr>
          <a:xfrm>
            <a:off x="0" y="1600200"/>
            <a:ext cx="9144000" cy="5257800"/>
          </a:xfrm>
        </p:spPr>
        <p:txBody>
          <a:bodyPr>
            <a:normAutofit/>
          </a:bodyPr>
          <a:lstStyle/>
          <a:p>
            <a:endParaRPr lang="pt-BR" sz="3600" dirty="0" smtClean="0">
              <a:solidFill>
                <a:schemeClr val="tx1"/>
              </a:solidFill>
            </a:endParaRPr>
          </a:p>
          <a:p>
            <a:r>
              <a:rPr lang="pt-BR" sz="3600" dirty="0" smtClean="0">
                <a:solidFill>
                  <a:schemeClr val="tx1"/>
                </a:solidFill>
              </a:rPr>
              <a:t>OJ 120 do TST: </a:t>
            </a:r>
            <a:r>
              <a:rPr lang="pt-BR" sz="3600" b="1" dirty="0" smtClean="0">
                <a:solidFill>
                  <a:schemeClr val="tx1"/>
                </a:solidFill>
              </a:rPr>
              <a:t>RECURSO. ASSINATURA DA PETIÇÃO OU DAS RAZÕES RECURSAIS. VALIDADE.</a:t>
            </a:r>
            <a:r>
              <a:rPr lang="pt-BR" sz="3600" dirty="0" smtClean="0">
                <a:solidFill>
                  <a:schemeClr val="tx1"/>
                </a:solidFill>
              </a:rPr>
              <a:t/>
            </a:r>
            <a:br>
              <a:rPr lang="pt-BR" sz="3600" dirty="0" smtClean="0">
                <a:solidFill>
                  <a:schemeClr val="tx1"/>
                </a:solidFill>
              </a:rPr>
            </a:br>
            <a:r>
              <a:rPr lang="pt-BR" sz="3600" dirty="0" smtClean="0">
                <a:solidFill>
                  <a:schemeClr val="tx1"/>
                </a:solidFill>
              </a:rPr>
              <a:t>O recurso sem assinatura será tido por inexistente. Será considerado válido o apelo assinado, ao menos, na petição de apresentação ou nas razões recursais.</a:t>
            </a:r>
          </a:p>
          <a:p>
            <a:endParaRPr lang="pt-BR" sz="3600" dirty="0">
              <a:solidFill>
                <a:schemeClr val="tx1"/>
              </a:solidFill>
            </a:endParaRPr>
          </a:p>
        </p:txBody>
      </p:sp>
    </p:spTree>
    <p:extLst>
      <p:ext uri="{BB962C8B-B14F-4D97-AF65-F5344CB8AC3E}">
        <p14:creationId xmlns:p14="http://schemas.microsoft.com/office/powerpoint/2010/main" val="1093050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Representação</a:t>
            </a:r>
            <a:endParaRPr lang="pt-BR" dirty="0"/>
          </a:p>
        </p:txBody>
      </p:sp>
      <p:sp>
        <p:nvSpPr>
          <p:cNvPr id="3" name="Espaço Reservado para Conteúdo 2"/>
          <p:cNvSpPr>
            <a:spLocks noGrp="1"/>
          </p:cNvSpPr>
          <p:nvPr>
            <p:ph idx="1"/>
          </p:nvPr>
        </p:nvSpPr>
        <p:spPr>
          <a:xfrm>
            <a:off x="0" y="1600200"/>
            <a:ext cx="9144000" cy="5257800"/>
          </a:xfrm>
        </p:spPr>
        <p:txBody>
          <a:bodyPr>
            <a:normAutofit fontScale="55000" lnSpcReduction="20000"/>
          </a:bodyPr>
          <a:lstStyle/>
          <a:p>
            <a:r>
              <a:rPr lang="pt-BR" sz="3600" b="1" dirty="0">
                <a:solidFill>
                  <a:schemeClr val="tx1"/>
                </a:solidFill>
              </a:rPr>
              <a:t>Súmula nº 383 do TST</a:t>
            </a:r>
          </a:p>
          <a:p>
            <a:r>
              <a:rPr lang="pt-BR" sz="3600" b="1" dirty="0">
                <a:solidFill>
                  <a:schemeClr val="tx1"/>
                </a:solidFill>
              </a:rPr>
              <a:t>RECURSO. MANDATO. IRREGULARIDADE DE REPRESENTAÇÃO. CPC DE 2015, ARTS. 104 E 76, § 2º (nova redação em decorrência do CPC de 2015) - Res. 210/2016, DEJT divulgado em 30.06.2016 e 01 e 04.07.2016</a:t>
            </a:r>
          </a:p>
          <a:p>
            <a:endParaRPr lang="pt-BR" sz="3600" dirty="0" smtClean="0">
              <a:solidFill>
                <a:schemeClr val="tx1"/>
              </a:solidFill>
            </a:endParaRPr>
          </a:p>
          <a:p>
            <a:r>
              <a:rPr lang="pt-BR" sz="3600" dirty="0" smtClean="0">
                <a:solidFill>
                  <a:schemeClr val="tx1"/>
                </a:solidFill>
              </a:rPr>
              <a:t>I </a:t>
            </a:r>
            <a:r>
              <a:rPr lang="pt-BR" sz="3600" dirty="0">
                <a:solidFill>
                  <a:schemeClr val="tx1"/>
                </a:solidFill>
              </a:rPr>
              <a:t>– É inadmissível recurso firmado por advogado sem procuração juntada aos autos até o momento da sua interposição, salvo </a:t>
            </a:r>
            <a:r>
              <a:rPr lang="pt-BR" sz="3600" b="1" u="sng" dirty="0">
                <a:solidFill>
                  <a:schemeClr val="tx1"/>
                </a:solidFill>
              </a:rPr>
              <a:t>mandato tácito</a:t>
            </a:r>
            <a:r>
              <a:rPr lang="pt-BR" sz="3600" dirty="0">
                <a:solidFill>
                  <a:schemeClr val="tx1"/>
                </a:solidFill>
              </a:rPr>
              <a:t>. Em caráter excepcional (art. 104 do CPC de 2015), admite-se que o advogado, independentemente de intimação, exiba a procuração no prazo de 5 (cinco) dias após a interposição do recurso, prorrogável por igual período mediante despacho do juiz. Caso não a exiba, considera-se ineficaz o ato praticado e não se conhece do recurso</a:t>
            </a:r>
            <a:r>
              <a:rPr lang="pt-BR" sz="3600" dirty="0" smtClean="0">
                <a:solidFill>
                  <a:schemeClr val="tx1"/>
                </a:solidFill>
              </a:rPr>
              <a:t>.</a:t>
            </a:r>
          </a:p>
          <a:p>
            <a:r>
              <a:rPr lang="pt-BR" sz="3600" dirty="0">
                <a:solidFill>
                  <a:schemeClr val="tx1"/>
                </a:solidFill>
              </a:rPr>
              <a:t/>
            </a:r>
            <a:br>
              <a:rPr lang="pt-BR" sz="3600" dirty="0">
                <a:solidFill>
                  <a:schemeClr val="tx1"/>
                </a:solidFill>
              </a:rPr>
            </a:br>
            <a:r>
              <a:rPr lang="pt-BR" sz="3600" dirty="0">
                <a:solidFill>
                  <a:schemeClr val="tx1"/>
                </a:solidFill>
              </a:rPr>
              <a:t>II – Verificada a irregularidade de representação da parte em fase recursal, em procuração ou substabelecimento já constante dos autos, o relator ou o órgão competente para julgamento do recurso designará prazo de 5 (cinco) dias para que seja sanado o vício. Descumprida a determinação, o relator não conhecerá do recurso, se a providência couber ao recorrente, ou determinará o desentranhamento das contrarrazões, se a providência couber ao recorrido (art. 76, § 2º, do CPC de 2015).</a:t>
            </a:r>
          </a:p>
          <a:p>
            <a:endParaRPr lang="pt-BR" dirty="0">
              <a:solidFill>
                <a:schemeClr val="tx1"/>
              </a:solidFill>
            </a:endParaRPr>
          </a:p>
        </p:txBody>
      </p:sp>
    </p:spTree>
    <p:extLst>
      <p:ext uri="{BB962C8B-B14F-4D97-AF65-F5344CB8AC3E}">
        <p14:creationId xmlns:p14="http://schemas.microsoft.com/office/powerpoint/2010/main" val="912863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Representação</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3068960"/>
            <a:ext cx="2744076" cy="3573016"/>
          </a:xfrm>
          <a:prstGeom prst="ellipse">
            <a:avLst/>
          </a:prstGeom>
          <a:ln>
            <a:noFill/>
          </a:ln>
          <a:effectLst>
            <a:softEdge rad="112500"/>
          </a:effectLst>
        </p:spPr>
      </p:pic>
      <p:sp>
        <p:nvSpPr>
          <p:cNvPr id="7" name="Rectangle 3"/>
          <p:cNvSpPr>
            <a:spLocks noGrp="1" noChangeArrowheads="1"/>
          </p:cNvSpPr>
          <p:nvPr>
            <p:ph idx="1"/>
          </p:nvPr>
        </p:nvSpPr>
        <p:spPr bwMode="auto">
          <a:xfrm>
            <a:off x="6824" y="2713420"/>
            <a:ext cx="6406676"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5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chemeClr val="tx1"/>
                </a:solidFill>
                <a:effectLst/>
                <a:cs typeface="Times New Roman" panose="02020603050405020304" pitchFamily="18" charset="0"/>
              </a:rPr>
              <a:t>I - É inválido o instrumento de mandato firmado em nome de pessoa jurídica que não contenha, pelo menos, o nome do outorgante e do signatário da procuração, pois estes dados constituem elementos que os individualizam. </a:t>
            </a:r>
            <a:endParaRPr kumimoji="0" lang="pt-BR" altLang="pt-BR" sz="1500" b="0" i="0" u="none" strike="noStrike" cap="none" normalizeH="0" baseline="0" dirty="0" smtClean="0">
              <a:ln>
                <a:noFill/>
              </a:ln>
              <a:solidFill>
                <a:schemeClr val="tx1"/>
              </a:solidFill>
              <a:effectLst/>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5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chemeClr val="tx1"/>
                </a:solidFill>
                <a:effectLst/>
                <a:cs typeface="Times New Roman" panose="02020603050405020304" pitchFamily="18" charset="0"/>
              </a:rPr>
              <a:t>II – Verificada a irregularidade de representação da parte na instância originária, o juiz designará prazo de 5 (cinco) dias para que seja sanado o vício. Descumprida a determinação, extinguirá o processo, sem resolução de mérito, se a providência couber ao reclamante, ou considerará revel o reclamado, se a providência lhe couber (art. 76, § 1º, do CPC de 2015</a:t>
            </a:r>
            <a:r>
              <a:rPr kumimoji="0" lang="pt-BR" altLang="pt-BR" sz="1500" b="0" i="0" u="none" strike="noStrike" cap="none" normalizeH="0" baseline="0" dirty="0" smtClean="0">
                <a:ln>
                  <a:noFill/>
                </a:ln>
                <a:solidFill>
                  <a:schemeClr val="tx1"/>
                </a:solidFill>
                <a:effectLst/>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chemeClr val="tx1"/>
                </a:solidFill>
                <a:effectLst/>
                <a:cs typeface="Times New Roman" panose="02020603050405020304" pitchFamily="18" charset="0"/>
              </a:rPr>
              <a:t/>
            </a:r>
            <a:br>
              <a:rPr kumimoji="0" lang="pt-BR" altLang="pt-BR" sz="1500" b="0" i="0" u="none" strike="noStrike" cap="none" normalizeH="0" baseline="0" dirty="0" smtClean="0">
                <a:ln>
                  <a:noFill/>
                </a:ln>
                <a:solidFill>
                  <a:schemeClr val="tx1"/>
                </a:solidFill>
                <a:effectLst/>
                <a:cs typeface="Times New Roman" panose="02020603050405020304" pitchFamily="18" charset="0"/>
              </a:rPr>
            </a:br>
            <a:r>
              <a:rPr kumimoji="0" lang="pt-BR" altLang="pt-BR" sz="1500" b="0" i="0" u="none" strike="noStrike" cap="none" normalizeH="0" baseline="0" dirty="0" smtClean="0">
                <a:ln>
                  <a:noFill/>
                </a:ln>
                <a:solidFill>
                  <a:schemeClr val="tx1"/>
                </a:solidFill>
                <a:effectLst/>
                <a:cs typeface="Times New Roman" panose="02020603050405020304" pitchFamily="18" charset="0"/>
              </a:rPr>
              <a:t>III – Caso a irregularidade de representação da parte seja constatada em fase recursal, o relator designará prazo de 5 (cinco) dias para que seja sanado o vício. Descumprida a determinação, o relator não conhecerá do recurso, se a providência couber ao recorrente, ou determinará o desentranhamento das contrarrazões, se a providência couber ao recorrido (art. 76, § 2º, do CPC de2015).</a:t>
            </a:r>
            <a:endParaRPr kumimoji="0" lang="pt-BR" altLang="pt-BR" sz="1500" b="0" i="0" u="none" strike="noStrike" cap="none" normalizeH="0" baseline="0" dirty="0" smtClean="0">
              <a:ln>
                <a:noFill/>
              </a:ln>
              <a:solidFill>
                <a:schemeClr val="tx1"/>
              </a:solidFill>
              <a:effectLst/>
            </a:endParaRPr>
          </a:p>
        </p:txBody>
      </p:sp>
      <p:sp>
        <p:nvSpPr>
          <p:cNvPr id="3" name="Retângulo 2"/>
          <p:cNvSpPr/>
          <p:nvPr/>
        </p:nvSpPr>
        <p:spPr>
          <a:xfrm>
            <a:off x="0" y="1556792"/>
            <a:ext cx="9144000" cy="1323439"/>
          </a:xfrm>
          <a:prstGeom prst="rect">
            <a:avLst/>
          </a:prstGeom>
        </p:spPr>
        <p:txBody>
          <a:bodyPr wrap="square">
            <a:spAutoFit/>
          </a:bodyPr>
          <a:lstStyle/>
          <a:p>
            <a:pPr lvl="0" algn="just" eaLnBrk="0" fontAlgn="base" hangingPunct="0">
              <a:spcBef>
                <a:spcPct val="0"/>
              </a:spcBef>
              <a:spcAft>
                <a:spcPct val="0"/>
              </a:spcAft>
            </a:pPr>
            <a:r>
              <a:rPr lang="pt-BR" altLang="pt-BR" sz="1600" b="1" dirty="0"/>
              <a:t>Súmula nº 456 do TST</a:t>
            </a:r>
          </a:p>
          <a:p>
            <a:pPr lvl="0" algn="just" eaLnBrk="0" fontAlgn="base" hangingPunct="0">
              <a:spcBef>
                <a:spcPct val="0"/>
              </a:spcBef>
              <a:spcAft>
                <a:spcPct val="0"/>
              </a:spcAft>
            </a:pPr>
            <a:endParaRPr lang="pt-BR" altLang="pt-BR" sz="1600" b="1" dirty="0"/>
          </a:p>
          <a:p>
            <a:pPr lvl="0" algn="just" eaLnBrk="0" fontAlgn="base" hangingPunct="0">
              <a:spcBef>
                <a:spcPct val="0"/>
              </a:spcBef>
              <a:spcAft>
                <a:spcPct val="0"/>
              </a:spcAft>
            </a:pPr>
            <a:r>
              <a:rPr lang="pt-BR" altLang="pt-BR" sz="1600" b="1" dirty="0">
                <a:cs typeface="Times New Roman" panose="02020603050405020304" pitchFamily="18" charset="0"/>
              </a:rPr>
              <a:t>REPRESENTAÇÃO. PESSOA JURÍDICA. PROCURAÇÃO. INVALIDADE. IDENTIFICAÇÃO DO OUTORGANTE E DE SEU REPRESENTANTE.  (inseridos os itens II e III em decorrência do CPC de 2015) - Res. 211/2016, DEJT divulgado em 24, 25 e 26.08.2016</a:t>
            </a:r>
          </a:p>
        </p:txBody>
      </p:sp>
    </p:spTree>
    <p:extLst>
      <p:ext uri="{BB962C8B-B14F-4D97-AF65-F5344CB8AC3E}">
        <p14:creationId xmlns:p14="http://schemas.microsoft.com/office/powerpoint/2010/main" val="15814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p:cTn id="21"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2">
            <a:extLst>
              <a:ext uri="{28A0092B-C50C-407E-A947-70E740481C1C}">
                <a14:useLocalDpi xmlns:a14="http://schemas.microsoft.com/office/drawing/2010/main" val="0"/>
              </a:ext>
            </a:extLst>
          </a:blip>
          <a:srcRect l="14085"/>
          <a:stretch/>
        </p:blipFill>
        <p:spPr>
          <a:xfrm>
            <a:off x="5878463" y="3827713"/>
            <a:ext cx="3265537" cy="3030287"/>
          </a:xfrm>
          <a:prstGeom prst="ellipse">
            <a:avLst/>
          </a:prstGeom>
          <a:ln>
            <a:noFill/>
          </a:ln>
          <a:effectLst>
            <a:softEdge rad="112500"/>
          </a:effectLst>
        </p:spPr>
      </p:pic>
      <p:sp>
        <p:nvSpPr>
          <p:cNvPr id="2" name="Título 1"/>
          <p:cNvSpPr>
            <a:spLocks noGrp="1"/>
          </p:cNvSpPr>
          <p:nvPr>
            <p:ph type="title"/>
          </p:nvPr>
        </p:nvSpPr>
        <p:spPr>
          <a:xfrm>
            <a:off x="0" y="182880"/>
            <a:ext cx="9144000" cy="1111664"/>
          </a:xfrm>
        </p:spPr>
        <p:txBody>
          <a:bodyPr>
            <a:normAutofit/>
          </a:bodyPr>
          <a:lstStyle/>
          <a:p>
            <a:r>
              <a:rPr lang="pt-BR" dirty="0" smtClean="0"/>
              <a:t>Preparo – custas e depósito recursal	</a:t>
            </a:r>
            <a:endParaRPr lang="pt-BR" dirty="0"/>
          </a:p>
        </p:txBody>
      </p:sp>
      <p:sp>
        <p:nvSpPr>
          <p:cNvPr id="3" name="Espaço Reservado para Conteúdo 2"/>
          <p:cNvSpPr>
            <a:spLocks noGrp="1"/>
          </p:cNvSpPr>
          <p:nvPr>
            <p:ph idx="1"/>
          </p:nvPr>
        </p:nvSpPr>
        <p:spPr>
          <a:xfrm>
            <a:off x="0" y="1556792"/>
            <a:ext cx="6158626" cy="5170091"/>
          </a:xfrm>
        </p:spPr>
        <p:txBody>
          <a:bodyPr>
            <a:noAutofit/>
          </a:bodyPr>
          <a:lstStyle/>
          <a:p>
            <a:r>
              <a:rPr lang="pt-BR" sz="2500" b="1" u="sng" dirty="0" smtClean="0">
                <a:solidFill>
                  <a:schemeClr val="tx1"/>
                </a:solidFill>
              </a:rPr>
              <a:t>Custas</a:t>
            </a:r>
            <a:r>
              <a:rPr lang="pt-BR" sz="2500" dirty="0" smtClean="0">
                <a:solidFill>
                  <a:schemeClr val="tx1"/>
                </a:solidFill>
              </a:rPr>
              <a:t>:  2% sobre o valor da condenação, observado o valor mínimo de R$ 10,64. </a:t>
            </a:r>
          </a:p>
          <a:p>
            <a:pPr marL="0" indent="0">
              <a:buNone/>
            </a:pPr>
            <a:endParaRPr lang="pt-BR" sz="2500" dirty="0" smtClean="0">
              <a:solidFill>
                <a:schemeClr val="tx1"/>
              </a:solidFill>
            </a:endParaRPr>
          </a:p>
          <a:p>
            <a:r>
              <a:rPr lang="pt-BR" sz="2500" dirty="0" smtClean="0">
                <a:solidFill>
                  <a:schemeClr val="tx1"/>
                </a:solidFill>
              </a:rPr>
              <a:t>Pagamento pela parte vencida. </a:t>
            </a:r>
          </a:p>
          <a:p>
            <a:pPr marL="0" indent="0">
              <a:buNone/>
            </a:pPr>
            <a:endParaRPr lang="pt-BR" sz="2500" dirty="0" smtClean="0">
              <a:solidFill>
                <a:schemeClr val="tx1"/>
              </a:solidFill>
            </a:endParaRPr>
          </a:p>
          <a:p>
            <a:r>
              <a:rPr lang="pt-BR" sz="2500" dirty="0" smtClean="0">
                <a:solidFill>
                  <a:schemeClr val="tx1"/>
                </a:solidFill>
              </a:rPr>
              <a:t>Art. 789, §1º da CLT:</a:t>
            </a:r>
          </a:p>
          <a:p>
            <a:r>
              <a:rPr lang="pt-BR" sz="2500" dirty="0">
                <a:solidFill>
                  <a:schemeClr val="tx1"/>
                </a:solidFill>
              </a:rPr>
              <a:t>§ 1</a:t>
            </a:r>
            <a:r>
              <a:rPr lang="pt-BR" sz="2500" u="sng" baseline="30000" dirty="0">
                <a:solidFill>
                  <a:schemeClr val="tx1"/>
                </a:solidFill>
              </a:rPr>
              <a:t>o</a:t>
            </a:r>
            <a:r>
              <a:rPr lang="pt-BR" sz="2500" dirty="0">
                <a:solidFill>
                  <a:schemeClr val="tx1"/>
                </a:solidFill>
              </a:rPr>
              <a:t> As custas serão pagas pelo vencido, após o trânsito em julgado da decisão. No caso de recurso, as custas </a:t>
            </a:r>
            <a:r>
              <a:rPr lang="pt-BR" sz="2500" b="1" u="sng" dirty="0">
                <a:solidFill>
                  <a:schemeClr val="tx1"/>
                </a:solidFill>
              </a:rPr>
              <a:t>serão pagas e comprovado o recolhimento dentro do prazo recursal</a:t>
            </a:r>
            <a:r>
              <a:rPr lang="pt-BR" sz="2500" dirty="0">
                <a:solidFill>
                  <a:schemeClr val="tx1"/>
                </a:solidFill>
              </a:rPr>
              <a:t>.</a:t>
            </a:r>
            <a:r>
              <a:rPr lang="pt-BR" sz="2500" b="1" dirty="0">
                <a:solidFill>
                  <a:schemeClr val="tx1"/>
                </a:solidFill>
              </a:rPr>
              <a:t> </a:t>
            </a:r>
            <a:r>
              <a:rPr lang="pt-BR" sz="2500" dirty="0">
                <a:solidFill>
                  <a:schemeClr val="tx1"/>
                </a:solidFill>
              </a:rPr>
              <a:t>(Redação dada pela Lei nº 10.537, de 27.8.2002 – destacamos).</a:t>
            </a:r>
          </a:p>
          <a:p>
            <a:endParaRPr lang="pt-BR" sz="2500" dirty="0" smtClean="0">
              <a:solidFill>
                <a:schemeClr val="tx1"/>
              </a:solidFill>
            </a:endParaRPr>
          </a:p>
        </p:txBody>
      </p:sp>
    </p:spTree>
    <p:extLst>
      <p:ext uri="{BB962C8B-B14F-4D97-AF65-F5344CB8AC3E}">
        <p14:creationId xmlns:p14="http://schemas.microsoft.com/office/powerpoint/2010/main" val="2469018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solidFill>
                  <a:srgbClr val="FFFF00"/>
                </a:solidFill>
              </a:rPr>
              <a:t>Atenção:</a:t>
            </a:r>
            <a:endParaRPr lang="pt-BR" dirty="0">
              <a:solidFill>
                <a:srgbClr val="FFFF00"/>
              </a:solidFill>
            </a:endParaRPr>
          </a:p>
        </p:txBody>
      </p:sp>
      <p:sp>
        <p:nvSpPr>
          <p:cNvPr id="3" name="Espaço Reservado para Conteúdo 2"/>
          <p:cNvSpPr>
            <a:spLocks noGrp="1"/>
          </p:cNvSpPr>
          <p:nvPr>
            <p:ph idx="1"/>
          </p:nvPr>
        </p:nvSpPr>
        <p:spPr>
          <a:xfrm>
            <a:off x="10665" y="1482658"/>
            <a:ext cx="9144000" cy="5375342"/>
          </a:xfrm>
        </p:spPr>
        <p:txBody>
          <a:bodyPr>
            <a:noAutofit/>
          </a:bodyPr>
          <a:lstStyle/>
          <a:p>
            <a:r>
              <a:rPr lang="pt-BR" sz="3600" dirty="0">
                <a:solidFill>
                  <a:schemeClr val="tx1"/>
                </a:solidFill>
              </a:rPr>
              <a:t>Exceção: </a:t>
            </a:r>
            <a:r>
              <a:rPr lang="pt-BR" sz="3600" dirty="0" smtClean="0">
                <a:solidFill>
                  <a:schemeClr val="tx1"/>
                </a:solidFill>
              </a:rPr>
              <a:t>Art</a:t>
            </a:r>
            <a:r>
              <a:rPr lang="pt-BR" sz="3600" dirty="0">
                <a:solidFill>
                  <a:schemeClr val="tx1"/>
                </a:solidFill>
              </a:rPr>
              <a:t>. 790-A. São isentos do pagamento de custas, além dos beneficiários de justiça gratuita</a:t>
            </a:r>
            <a:r>
              <a:rPr lang="pt-BR" sz="3600" dirty="0" smtClean="0">
                <a:solidFill>
                  <a:schemeClr val="tx1"/>
                </a:solidFill>
              </a:rPr>
              <a:t>:</a:t>
            </a:r>
          </a:p>
          <a:p>
            <a:endParaRPr lang="pt-BR" sz="3600" dirty="0">
              <a:solidFill>
                <a:schemeClr val="tx1"/>
              </a:solidFill>
            </a:endParaRPr>
          </a:p>
          <a:p>
            <a:pPr marL="0" indent="0">
              <a:buNone/>
            </a:pPr>
            <a:r>
              <a:rPr lang="pt-BR" sz="3600" dirty="0">
                <a:solidFill>
                  <a:schemeClr val="tx1"/>
                </a:solidFill>
              </a:rPr>
              <a:t>   </a:t>
            </a:r>
            <a:r>
              <a:rPr lang="pt-BR" sz="3600" dirty="0" smtClean="0">
                <a:solidFill>
                  <a:schemeClr val="tx1"/>
                </a:solidFill>
              </a:rPr>
              <a:t> </a:t>
            </a:r>
            <a:r>
              <a:rPr lang="pt-BR" sz="3600" dirty="0">
                <a:solidFill>
                  <a:schemeClr val="tx1"/>
                </a:solidFill>
              </a:rPr>
              <a:t>I – a União, os Estados, o Distrito Federal, os Municípios e respectivas autarquias e fundações públicas federais, estaduais ou municipais que não explorem atividade econômica;   </a:t>
            </a:r>
          </a:p>
          <a:p>
            <a:endParaRPr lang="pt-BR" sz="3600" dirty="0" smtClean="0">
              <a:solidFill>
                <a:schemeClr val="tx1"/>
              </a:solidFill>
            </a:endParaRPr>
          </a:p>
        </p:txBody>
      </p:sp>
      <p:pic>
        <p:nvPicPr>
          <p:cNvPr id="5122" name="Picture 2" descr="C:\Users\Marli\AppData\Local\Microsoft\Windows\Temporary Internet Files\Content.IE5\30JKXUFH\MC9004113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3274" y="0"/>
            <a:ext cx="2130725"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24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Preparo</a:t>
            </a:r>
            <a:endParaRPr lang="pt-BR" dirty="0"/>
          </a:p>
        </p:txBody>
      </p:sp>
      <p:sp>
        <p:nvSpPr>
          <p:cNvPr id="4" name="Rectangle 1"/>
          <p:cNvSpPr>
            <a:spLocks noGrp="1" noChangeArrowheads="1"/>
          </p:cNvSpPr>
          <p:nvPr>
            <p:ph idx="1"/>
          </p:nvPr>
        </p:nvSpPr>
        <p:spPr bwMode="auto">
          <a:xfrm>
            <a:off x="4038" y="1601734"/>
            <a:ext cx="9144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smtClean="0">
                <a:ln>
                  <a:noFill/>
                </a:ln>
                <a:solidFill>
                  <a:schemeClr val="tx1"/>
                </a:solidFill>
                <a:effectLst/>
              </a:rPr>
              <a:t>Súmula nº 25 do TST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smtClean="0">
                <a:ln>
                  <a:noFill/>
                </a:ln>
                <a:solidFill>
                  <a:schemeClr val="tx1"/>
                </a:solidFill>
                <a:effectLst/>
              </a:rPr>
              <a:t>CUSTAS PROCESSUAIS.  INVERSÃO DO ÔNUS DA SUCUMBÊNCIA</a:t>
            </a:r>
            <a:r>
              <a:rPr kumimoji="0" lang="pt-BR" altLang="pt-BR" sz="1600" i="0" u="none" strike="noStrike" cap="none" normalizeH="0" baseline="0" dirty="0" smtClean="0">
                <a:ln>
                  <a:noFill/>
                </a:ln>
                <a:solidFill>
                  <a:schemeClr val="tx1"/>
                </a:solidFill>
                <a:effectLst/>
              </a:rPr>
              <a:t>. (alterada a Súmula e incorporadas as Orientações Jurisprudenciais </a:t>
            </a:r>
            <a:r>
              <a:rPr kumimoji="0" lang="pt-BR" altLang="pt-BR" sz="1600" i="0" u="none" strike="noStrike" cap="none" normalizeH="0" baseline="0" dirty="0" err="1" smtClean="0">
                <a:ln>
                  <a:noFill/>
                </a:ln>
                <a:solidFill>
                  <a:schemeClr val="tx1"/>
                </a:solidFill>
                <a:effectLst/>
              </a:rPr>
              <a:t>nºs</a:t>
            </a:r>
            <a:r>
              <a:rPr kumimoji="0" lang="pt-BR" altLang="pt-BR" sz="1600" i="0" u="none" strike="noStrike" cap="none" normalizeH="0" baseline="0" dirty="0" smtClean="0">
                <a:ln>
                  <a:noFill/>
                </a:ln>
                <a:solidFill>
                  <a:schemeClr val="tx1"/>
                </a:solidFill>
                <a:effectLst/>
              </a:rPr>
              <a:t> 104 e 186 da SBDI-1) - Res. 197/2015 - DEJT divulgado em 14, 15 e </a:t>
            </a:r>
            <a:r>
              <a:rPr kumimoji="0" lang="pt-BR" altLang="pt-BR" sz="1600" i="0" u="none" strike="noStrike" cap="none" normalizeH="0" baseline="0" dirty="0" smtClean="0">
                <a:ln>
                  <a:noFill/>
                </a:ln>
                <a:solidFill>
                  <a:schemeClr val="tx1"/>
                </a:solidFill>
                <a:effectLst/>
              </a:rPr>
              <a:t>18.05.2015</a:t>
            </a: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16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cs typeface="Times New Roman" panose="02020603050405020304" pitchFamily="18" charset="0"/>
              </a:rPr>
              <a:t>I - A parte vencedora na primeira instância, se vencida na segunda, está obrigada, independentemente de intimação, a pagar as custas fixadas na sentença  originária, das quais ficara isenta a parte então vencida; </a:t>
            </a:r>
            <a:endParaRPr kumimoji="0" lang="pt-BR" altLang="pt-BR" sz="1600" b="0" i="0" u="none" strike="noStrike" cap="none" normalizeH="0" baseline="0" dirty="0" smtClean="0">
              <a:ln>
                <a:noFill/>
              </a:ln>
              <a:solidFill>
                <a:schemeClr val="tx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16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rPr>
              <a:t>II - No caso de inversão do ônus da sucumbência em segundo grau, sem acréscimo ou atualização do valor das custas e se estas já foram devidamente recolhidas, descabe um novo pagamento pela parte vencida, ao recorrer. Deverá ao final, se sucumbente, </a:t>
            </a:r>
            <a:r>
              <a:rPr kumimoji="0" lang="pt-BR" altLang="pt-BR" sz="1600" b="1" i="0" u="none" strike="noStrike" cap="none" normalizeH="0" baseline="0" dirty="0" smtClean="0">
                <a:ln>
                  <a:noFill/>
                </a:ln>
                <a:solidFill>
                  <a:schemeClr val="tx1"/>
                </a:solidFill>
                <a:effectLst/>
              </a:rPr>
              <a:t>reembolsar</a:t>
            </a:r>
            <a:r>
              <a:rPr kumimoji="0" lang="pt-BR" altLang="pt-BR" sz="1600" b="0" i="0" u="none" strike="noStrike" cap="none" normalizeH="0" baseline="0" dirty="0" smtClean="0">
                <a:ln>
                  <a:noFill/>
                </a:ln>
                <a:solidFill>
                  <a:schemeClr val="tx1"/>
                </a:solidFill>
                <a:effectLst/>
              </a:rPr>
              <a:t> a quantia; (</a:t>
            </a:r>
            <a:r>
              <a:rPr kumimoji="0" lang="pt-BR" altLang="pt-BR" sz="1600" b="0" i="0" u="none" strike="noStrike" cap="none" normalizeH="0" baseline="0" dirty="0" err="1" smtClean="0">
                <a:ln>
                  <a:noFill/>
                </a:ln>
                <a:solidFill>
                  <a:schemeClr val="tx1"/>
                </a:solidFill>
                <a:effectLst/>
              </a:rPr>
              <a:t>ex-OJ</a:t>
            </a:r>
            <a:r>
              <a:rPr kumimoji="0" lang="pt-BR" altLang="pt-BR" sz="1600" b="0" i="0" u="none" strike="noStrike" cap="none" normalizeH="0" baseline="0" dirty="0" smtClean="0">
                <a:ln>
                  <a:noFill/>
                </a:ln>
                <a:solidFill>
                  <a:schemeClr val="tx1"/>
                </a:solidFill>
                <a:effectLst/>
              </a:rPr>
              <a:t> nº 186 da SBDI-I) </a:t>
            </a:r>
            <a:endParaRPr kumimoji="0" lang="pt-BR" altLang="pt-BR"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rPr>
              <a:t>III - Não caracteriza deserção a hipótese em que, acrescido o valor da condenação, não houve fixação ou cálculo do valor devido a título de custas e tampouco intimação da parte para o preparo do recurso, devendo ser as custas pagas ao final; (</a:t>
            </a:r>
            <a:r>
              <a:rPr kumimoji="0" lang="pt-BR" altLang="pt-BR" sz="1600" b="0" i="0" u="none" strike="noStrike" cap="none" normalizeH="0" baseline="0" dirty="0" err="1" smtClean="0">
                <a:ln>
                  <a:noFill/>
                </a:ln>
                <a:solidFill>
                  <a:schemeClr val="tx1"/>
                </a:solidFill>
                <a:effectLst/>
              </a:rPr>
              <a:t>ex-OJ</a:t>
            </a:r>
            <a:r>
              <a:rPr kumimoji="0" lang="pt-BR" altLang="pt-BR" sz="1600" b="0" i="0" u="none" strike="noStrike" cap="none" normalizeH="0" baseline="0" dirty="0" smtClean="0">
                <a:ln>
                  <a:noFill/>
                </a:ln>
                <a:solidFill>
                  <a:schemeClr val="tx1"/>
                </a:solidFill>
                <a:effectLst/>
              </a:rPr>
              <a:t> nº 104 da SBDI-I</a:t>
            </a:r>
            <a:r>
              <a:rPr kumimoji="0" lang="pt-BR" altLang="pt-BR" sz="16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cs typeface="Times New Roman" panose="02020603050405020304" pitchFamily="18" charset="0"/>
              </a:rPr>
              <a:t>IV - O reembolso das custas à parte vencedora faz-se necessário mesmo na hipótese em que a parte vencida for pessoa isenta do seu pagamento, nos termos do art. 790-A, parágrafo único, da CLT.</a:t>
            </a:r>
            <a:r>
              <a:rPr kumimoji="0" lang="pt-BR" altLang="pt-BR" sz="1600" b="0" i="0" u="none" strike="noStrike" cap="none" normalizeH="0" baseline="0" dirty="0" smtClean="0">
                <a:ln>
                  <a:noFill/>
                </a:ln>
                <a:solidFill>
                  <a:schemeClr val="tx1"/>
                </a:solidFill>
                <a:effectLst/>
              </a:rPr>
              <a:t> </a:t>
            </a:r>
          </a:p>
        </p:txBody>
      </p:sp>
    </p:spTree>
    <p:extLst>
      <p:ext uri="{BB962C8B-B14F-4D97-AF65-F5344CB8AC3E}">
        <p14:creationId xmlns:p14="http://schemas.microsoft.com/office/powerpoint/2010/main" val="260269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fontScale="90000"/>
          </a:bodyPr>
          <a:lstStyle/>
          <a:p>
            <a:r>
              <a:rPr lang="pt-BR" dirty="0" smtClean="0"/>
              <a:t>Conceitos de sentença e decisão interlocutória	</a:t>
            </a:r>
            <a:endParaRPr lang="pt-BR" dirty="0"/>
          </a:p>
        </p:txBody>
      </p:sp>
      <p:sp>
        <p:nvSpPr>
          <p:cNvPr id="3" name="Espaço Reservado para Conteúdo 2"/>
          <p:cNvSpPr>
            <a:spLocks noGrp="1"/>
          </p:cNvSpPr>
          <p:nvPr>
            <p:ph idx="1"/>
          </p:nvPr>
        </p:nvSpPr>
        <p:spPr>
          <a:xfrm>
            <a:off x="0" y="1600200"/>
            <a:ext cx="9144000" cy="5257800"/>
          </a:xfrm>
        </p:spPr>
        <p:txBody>
          <a:bodyPr>
            <a:normAutofit/>
          </a:bodyPr>
          <a:lstStyle/>
          <a:p>
            <a:r>
              <a:rPr lang="pt-BR" sz="2800" dirty="0" smtClean="0">
                <a:solidFill>
                  <a:schemeClr val="tx1"/>
                </a:solidFill>
              </a:rPr>
              <a:t>Sentença – ato pelo qual se extingue o processo, com ou sem resolução do mérito.</a:t>
            </a:r>
          </a:p>
          <a:p>
            <a:endParaRPr lang="pt-BR" sz="2800" dirty="0" smtClean="0">
              <a:solidFill>
                <a:schemeClr val="tx1"/>
              </a:solidFill>
            </a:endParaRPr>
          </a:p>
          <a:p>
            <a:pPr lvl="1"/>
            <a:r>
              <a:rPr lang="pt-BR" sz="2800" dirty="0" smtClean="0">
                <a:solidFill>
                  <a:schemeClr val="tx1"/>
                </a:solidFill>
              </a:rPr>
              <a:t>Com resolução do mérito: sentença definitiva</a:t>
            </a:r>
          </a:p>
          <a:p>
            <a:pPr lvl="1"/>
            <a:endParaRPr lang="pt-BR" sz="2800" dirty="0" smtClean="0">
              <a:solidFill>
                <a:schemeClr val="tx1"/>
              </a:solidFill>
            </a:endParaRPr>
          </a:p>
          <a:p>
            <a:pPr lvl="1"/>
            <a:r>
              <a:rPr lang="pt-BR" sz="2800" dirty="0" smtClean="0">
                <a:solidFill>
                  <a:schemeClr val="tx1"/>
                </a:solidFill>
              </a:rPr>
              <a:t>Sem resolução do mérito: sentença terminativa</a:t>
            </a:r>
          </a:p>
          <a:p>
            <a:pPr marL="457200" lvl="1" indent="0">
              <a:buNone/>
            </a:pPr>
            <a:endParaRPr lang="pt-BR" sz="2800" dirty="0" smtClean="0">
              <a:solidFill>
                <a:schemeClr val="tx1"/>
              </a:solidFill>
            </a:endParaRPr>
          </a:p>
          <a:p>
            <a:r>
              <a:rPr lang="pt-BR" sz="2800" dirty="0" smtClean="0">
                <a:solidFill>
                  <a:schemeClr val="tx1"/>
                </a:solidFill>
              </a:rPr>
              <a:t>Decisão interlocutória – ato pelo qual se decide questão incidente.  	</a:t>
            </a:r>
          </a:p>
          <a:p>
            <a:endParaRPr lang="pt-BR" sz="2800" dirty="0">
              <a:solidFill>
                <a:schemeClr val="tx1"/>
              </a:solidFill>
            </a:endParaRPr>
          </a:p>
        </p:txBody>
      </p:sp>
    </p:spTree>
    <p:extLst>
      <p:ext uri="{BB962C8B-B14F-4D97-AF65-F5344CB8AC3E}">
        <p14:creationId xmlns:p14="http://schemas.microsoft.com/office/powerpoint/2010/main" val="42061691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OJ 409 SDI-1 TST:</a:t>
            </a:r>
            <a:endParaRPr lang="pt-BR" dirty="0"/>
          </a:p>
        </p:txBody>
      </p:sp>
      <p:sp>
        <p:nvSpPr>
          <p:cNvPr id="5" name="Rectangle 2"/>
          <p:cNvSpPr>
            <a:spLocks noGrp="1" noChangeArrowheads="1"/>
          </p:cNvSpPr>
          <p:nvPr>
            <p:ph idx="1"/>
          </p:nvPr>
        </p:nvSpPr>
        <p:spPr bwMode="auto">
          <a:xfrm>
            <a:off x="0" y="1598534"/>
            <a:ext cx="9143999"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3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MULTA POR LITIGÂNCIA DE MÁ-FÉ. RECOLHIMENTO. PRESSUPOSTO RECURSAL. INEXIGIBILIDADE. </a:t>
            </a:r>
            <a:r>
              <a:rPr kumimoji="0" lang="pt-BR" altLang="pt-BR" sz="3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altLang="pt-BR" sz="3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(nova redação em decorrência do CPC de 2015) -</a:t>
            </a:r>
            <a:r>
              <a:rPr kumimoji="0" lang="pt-BR" altLang="pt-BR" sz="3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altLang="pt-BR" sz="3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Res. 209/2016, DEJT divulgado em 01, 02 e </a:t>
            </a:r>
            <a:r>
              <a:rPr kumimoji="0" lang="pt-BR" altLang="pt-BR" sz="3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03.06.2016</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3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r>
            <a:br>
              <a:rPr kumimoji="0" lang="pt-BR" altLang="pt-BR" sz="3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br>
            <a:r>
              <a:rPr kumimoji="0" lang="pt-BR" altLang="pt-BR" sz="3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 recolhimento do valor da multa imposta como sanção por litigância de má-fé (art. 81 do CPC de 2015 – art. 18 do CPC de 1973) </a:t>
            </a:r>
            <a:r>
              <a:rPr kumimoji="0" lang="pt-BR" altLang="pt-BR" sz="30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não é pressuposto objetivo </a:t>
            </a:r>
            <a:r>
              <a:rPr kumimoji="0" lang="pt-BR" altLang="pt-BR" sz="3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para interposição dos recursos de natureza trabalhista. </a:t>
            </a:r>
          </a:p>
        </p:txBody>
      </p:sp>
    </p:spTree>
    <p:extLst>
      <p:ext uri="{BB962C8B-B14F-4D97-AF65-F5344CB8AC3E}">
        <p14:creationId xmlns:p14="http://schemas.microsoft.com/office/powerpoint/2010/main" val="164940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OAB Unificado – 2013 – FGV </a:t>
            </a:r>
            <a:endParaRPr lang="pt-BR" dirty="0"/>
          </a:p>
        </p:txBody>
      </p:sp>
      <p:sp>
        <p:nvSpPr>
          <p:cNvPr id="3" name="Espaço Reservado para Conteúdo 2"/>
          <p:cNvSpPr>
            <a:spLocks noGrp="1"/>
          </p:cNvSpPr>
          <p:nvPr>
            <p:ph idx="1"/>
          </p:nvPr>
        </p:nvSpPr>
        <p:spPr>
          <a:xfrm>
            <a:off x="0" y="1484784"/>
            <a:ext cx="9144000" cy="5373216"/>
          </a:xfrm>
        </p:spPr>
        <p:txBody>
          <a:bodyPr>
            <a:noAutofit/>
          </a:bodyPr>
          <a:lstStyle/>
          <a:p>
            <a:pPr marL="0" indent="0">
              <a:buNone/>
            </a:pPr>
            <a:r>
              <a:rPr lang="pt-BR" sz="2050" dirty="0">
                <a:solidFill>
                  <a:schemeClr val="tx1"/>
                </a:solidFill>
              </a:rPr>
              <a:t>A empresa Restaurante M foi condenada em reclamação trabalhista a pagar diversos direitos sonegados a um dos seus </a:t>
            </a:r>
            <a:r>
              <a:rPr lang="pt-BR" sz="2050" dirty="0" err="1">
                <a:solidFill>
                  <a:schemeClr val="tx1"/>
                </a:solidFill>
              </a:rPr>
              <a:t>ex-empregados</a:t>
            </a:r>
            <a:r>
              <a:rPr lang="pt-BR" sz="2050" dirty="0">
                <a:solidFill>
                  <a:schemeClr val="tx1"/>
                </a:solidFill>
              </a:rPr>
              <a:t>. Na sentença, entendendo que o </a:t>
            </a:r>
            <a:r>
              <a:rPr lang="pt-BR" sz="2050" dirty="0" err="1">
                <a:solidFill>
                  <a:schemeClr val="tx1"/>
                </a:solidFill>
              </a:rPr>
              <a:t>ex</a:t>
            </a:r>
            <a:r>
              <a:rPr lang="pt-BR" sz="2050" dirty="0">
                <a:solidFill>
                  <a:schemeClr val="tx1"/>
                </a:solidFill>
              </a:rPr>
              <a:t>- empregador teve um comportamento processual reprovável, o juiz ainda o condenou como litigante de má-fé. De acordo com o entendimento pacificado do TST, caso a empresa pretenda recorrer ordinariamente desta decisão, </a:t>
            </a:r>
            <a:r>
              <a:rPr lang="pt-BR" sz="2050" dirty="0" smtClean="0">
                <a:solidFill>
                  <a:schemeClr val="tx1"/>
                </a:solidFill>
              </a:rPr>
              <a:t>ela:</a:t>
            </a:r>
          </a:p>
          <a:p>
            <a:r>
              <a:rPr lang="pt-BR" sz="2050" dirty="0" smtClean="0">
                <a:solidFill>
                  <a:schemeClr val="tx1"/>
                </a:solidFill>
              </a:rPr>
              <a:t>a) deverá </a:t>
            </a:r>
            <a:r>
              <a:rPr lang="pt-BR" sz="2050" dirty="0">
                <a:solidFill>
                  <a:schemeClr val="tx1"/>
                </a:solidFill>
              </a:rPr>
              <a:t>recolher as custas, o depósito recursal e o valor da multa por litigância de má-fé para viabilizar o recurso</a:t>
            </a:r>
          </a:p>
          <a:p>
            <a:r>
              <a:rPr lang="pt-BR" sz="2050" dirty="0">
                <a:solidFill>
                  <a:schemeClr val="tx1"/>
                </a:solidFill>
              </a:rPr>
              <a:t>b</a:t>
            </a:r>
            <a:r>
              <a:rPr lang="pt-BR" sz="2050" dirty="0" smtClean="0">
                <a:solidFill>
                  <a:schemeClr val="tx1"/>
                </a:solidFill>
              </a:rPr>
              <a:t>) </a:t>
            </a:r>
            <a:r>
              <a:rPr lang="pt-BR" sz="2050" dirty="0">
                <a:solidFill>
                  <a:schemeClr val="tx1"/>
                </a:solidFill>
              </a:rPr>
              <a:t>não havendo nenhum normativo a respeito, deverá opor embargos declaratórios, requerendo ao juiz que diga se o depósito da multa é necessário. </a:t>
            </a:r>
            <a:endParaRPr lang="pt-BR" sz="2050" dirty="0" smtClean="0">
              <a:solidFill>
                <a:schemeClr val="tx1"/>
              </a:solidFill>
            </a:endParaRPr>
          </a:p>
          <a:p>
            <a:r>
              <a:rPr lang="pt-BR" sz="2050" dirty="0" smtClean="0">
                <a:solidFill>
                  <a:schemeClr val="tx1"/>
                </a:solidFill>
              </a:rPr>
              <a:t>c) em </a:t>
            </a:r>
            <a:r>
              <a:rPr lang="pt-BR" sz="2050" dirty="0">
                <a:solidFill>
                  <a:schemeClr val="tx1"/>
                </a:solidFill>
              </a:rPr>
              <a:t>razão da peculiaridade do Processo do Trabalho, deverá recolher a multa, imediatamente, pela metade e o restante quando do trânsito em julgado, caso mantida. </a:t>
            </a:r>
            <a:endParaRPr lang="pt-BR" sz="2050" dirty="0" smtClean="0">
              <a:solidFill>
                <a:schemeClr val="tx1"/>
              </a:solidFill>
            </a:endParaRPr>
          </a:p>
          <a:p>
            <a:r>
              <a:rPr lang="pt-BR" sz="2050" dirty="0" smtClean="0">
                <a:solidFill>
                  <a:schemeClr val="tx1"/>
                </a:solidFill>
              </a:rPr>
              <a:t>d) não </a:t>
            </a:r>
            <a:r>
              <a:rPr lang="pt-BR" sz="2050" dirty="0">
                <a:solidFill>
                  <a:schemeClr val="tx1"/>
                </a:solidFill>
              </a:rPr>
              <a:t>precisará recolher o valor da multa, já que tal recolhimento não é pressuposto para interposição dos recursos trabalhistas. </a:t>
            </a:r>
          </a:p>
          <a:p>
            <a:endParaRPr lang="pt-BR" sz="2050" dirty="0">
              <a:solidFill>
                <a:schemeClr val="tx1"/>
              </a:solidFill>
            </a:endParaRPr>
          </a:p>
          <a:p>
            <a:endParaRPr lang="pt-BR" sz="2050" dirty="0">
              <a:solidFill>
                <a:schemeClr val="tx1"/>
              </a:solidFill>
            </a:endParaRPr>
          </a:p>
          <a:p>
            <a:endParaRPr lang="pt-BR" sz="2050" dirty="0">
              <a:solidFill>
                <a:schemeClr val="tx1"/>
              </a:solidFill>
            </a:endParaRPr>
          </a:p>
        </p:txBody>
      </p:sp>
    </p:spTree>
    <p:extLst>
      <p:ext uri="{BB962C8B-B14F-4D97-AF65-F5344CB8AC3E}">
        <p14:creationId xmlns:p14="http://schemas.microsoft.com/office/powerpoint/2010/main" val="424056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Depósito recursal</a:t>
            </a:r>
            <a:endParaRPr lang="pt-BR" dirty="0"/>
          </a:p>
        </p:txBody>
      </p:sp>
      <p:sp>
        <p:nvSpPr>
          <p:cNvPr id="3" name="Espaço Reservado para Conteúdo 2"/>
          <p:cNvSpPr>
            <a:spLocks noGrp="1"/>
          </p:cNvSpPr>
          <p:nvPr>
            <p:ph idx="1"/>
          </p:nvPr>
        </p:nvSpPr>
        <p:spPr>
          <a:xfrm>
            <a:off x="0" y="1556792"/>
            <a:ext cx="9144000" cy="5301208"/>
          </a:xfrm>
        </p:spPr>
        <p:txBody>
          <a:bodyPr>
            <a:normAutofit/>
          </a:bodyPr>
          <a:lstStyle/>
          <a:p>
            <a:pPr marL="0" indent="0">
              <a:buNone/>
            </a:pPr>
            <a:r>
              <a:rPr lang="pt-BR" sz="2800" dirty="0" smtClean="0">
                <a:solidFill>
                  <a:schemeClr val="tx1"/>
                </a:solidFill>
              </a:rPr>
              <a:t>Art</a:t>
            </a:r>
            <a:r>
              <a:rPr lang="pt-BR" sz="2800" dirty="0">
                <a:solidFill>
                  <a:schemeClr val="tx1"/>
                </a:solidFill>
              </a:rPr>
              <a:t>. 899 da CLT. Valores </a:t>
            </a:r>
            <a:r>
              <a:rPr lang="pt-BR" sz="2800" dirty="0" smtClean="0">
                <a:solidFill>
                  <a:schemeClr val="tx1"/>
                </a:solidFill>
              </a:rPr>
              <a:t>atualizados </a:t>
            </a:r>
            <a:r>
              <a:rPr lang="pt-BR" sz="2800" dirty="0">
                <a:solidFill>
                  <a:schemeClr val="tx1"/>
                </a:solidFill>
              </a:rPr>
              <a:t>pelo TST. </a:t>
            </a:r>
            <a:r>
              <a:rPr lang="pt-BR" sz="2800" dirty="0" smtClean="0">
                <a:solidFill>
                  <a:schemeClr val="tx1"/>
                </a:solidFill>
              </a:rPr>
              <a:t>A partir de  01.08.2016: </a:t>
            </a:r>
            <a:endParaRPr lang="pt-BR" sz="2800" dirty="0">
              <a:solidFill>
                <a:schemeClr val="tx1"/>
              </a:solidFill>
            </a:endParaRPr>
          </a:p>
          <a:p>
            <a:r>
              <a:rPr lang="pt-BR" sz="2800" dirty="0" smtClean="0">
                <a:solidFill>
                  <a:schemeClr val="tx1"/>
                </a:solidFill>
              </a:rPr>
              <a:t>R$ </a:t>
            </a:r>
            <a:r>
              <a:rPr lang="pt-BR" sz="2800" dirty="0" smtClean="0"/>
              <a:t>8.959,63 </a:t>
            </a:r>
            <a:r>
              <a:rPr lang="pt-BR" sz="2800" dirty="0" smtClean="0">
                <a:solidFill>
                  <a:schemeClr val="tx1"/>
                </a:solidFill>
              </a:rPr>
              <a:t>- Recurso Ordinário;</a:t>
            </a:r>
          </a:p>
          <a:p>
            <a:r>
              <a:rPr lang="pt-BR" sz="2800" dirty="0" smtClean="0">
                <a:solidFill>
                  <a:schemeClr val="tx1"/>
                </a:solidFill>
              </a:rPr>
              <a:t>R</a:t>
            </a:r>
            <a:r>
              <a:rPr lang="pt-BR" sz="2800" dirty="0">
                <a:solidFill>
                  <a:schemeClr val="tx1"/>
                </a:solidFill>
              </a:rPr>
              <a:t>$ </a:t>
            </a:r>
            <a:r>
              <a:rPr lang="pt-BR" sz="2800" dirty="0"/>
              <a:t>17.919,26</a:t>
            </a:r>
            <a:r>
              <a:rPr lang="pt-BR" sz="2800" dirty="0" smtClean="0">
                <a:solidFill>
                  <a:schemeClr val="tx1"/>
                </a:solidFill>
              </a:rPr>
              <a:t> </a:t>
            </a:r>
            <a:r>
              <a:rPr lang="pt-BR" sz="2800" dirty="0">
                <a:solidFill>
                  <a:schemeClr val="tx1"/>
                </a:solidFill>
              </a:rPr>
              <a:t>- Recurso de Revista,  Embargos e </a:t>
            </a:r>
            <a:r>
              <a:rPr lang="pt-BR" sz="2800" dirty="0" smtClean="0">
                <a:solidFill>
                  <a:schemeClr val="tx1"/>
                </a:solidFill>
              </a:rPr>
              <a:t>Recurso </a:t>
            </a:r>
            <a:r>
              <a:rPr lang="pt-BR" sz="2800" dirty="0">
                <a:solidFill>
                  <a:schemeClr val="tx1"/>
                </a:solidFill>
              </a:rPr>
              <a:t>Extraordinário; </a:t>
            </a:r>
          </a:p>
          <a:p>
            <a:r>
              <a:rPr lang="pt-BR" sz="2800" dirty="0">
                <a:solidFill>
                  <a:schemeClr val="tx1"/>
                </a:solidFill>
              </a:rPr>
              <a:t>R$ </a:t>
            </a:r>
            <a:r>
              <a:rPr lang="pt-BR" sz="2800" dirty="0"/>
              <a:t>17.919,26</a:t>
            </a:r>
            <a:r>
              <a:rPr lang="pt-BR" sz="2800" dirty="0" smtClean="0">
                <a:solidFill>
                  <a:schemeClr val="tx1"/>
                </a:solidFill>
              </a:rPr>
              <a:t> - </a:t>
            </a:r>
            <a:r>
              <a:rPr lang="pt-BR" sz="2800" dirty="0">
                <a:solidFill>
                  <a:schemeClr val="tx1"/>
                </a:solidFill>
              </a:rPr>
              <a:t>Recurso em Ação  </a:t>
            </a:r>
            <a:r>
              <a:rPr lang="pt-BR" sz="2800" dirty="0" smtClean="0">
                <a:solidFill>
                  <a:schemeClr val="tx1"/>
                </a:solidFill>
              </a:rPr>
              <a:t>Rescisória.</a:t>
            </a:r>
            <a:endParaRPr lang="pt-BR" sz="2800" dirty="0">
              <a:solidFill>
                <a:schemeClr val="tx1"/>
              </a:solidFill>
            </a:endParaRPr>
          </a:p>
          <a:p>
            <a:endParaRPr lang="pt-BR" sz="2800" dirty="0">
              <a:solidFill>
                <a:schemeClr val="tx1"/>
              </a:solidFill>
            </a:endParaRPr>
          </a:p>
          <a:p>
            <a:pPr marL="0" indent="0">
              <a:buNone/>
            </a:pPr>
            <a:r>
              <a:rPr lang="pt-BR" sz="2800" dirty="0" smtClean="0">
                <a:solidFill>
                  <a:schemeClr val="tx1"/>
                </a:solidFill>
              </a:rPr>
              <a:t>Há dispensa: União, Estados, DF, Municípios e Autarquias.</a:t>
            </a:r>
          </a:p>
          <a:p>
            <a:pPr marL="0" indent="0">
              <a:buNone/>
            </a:pPr>
            <a:r>
              <a:rPr lang="pt-BR" sz="2800" dirty="0" smtClean="0">
                <a:solidFill>
                  <a:schemeClr val="tx1"/>
                </a:solidFill>
              </a:rPr>
              <a:t>Estão obrigadas: fundações e empresas públicas (atenção EBCT - Exceção - Súmula 45 do TRT4).</a:t>
            </a:r>
          </a:p>
          <a:p>
            <a:endParaRPr lang="pt-BR" sz="2800" dirty="0">
              <a:solidFill>
                <a:schemeClr val="tx1"/>
              </a:solidFill>
            </a:endParaRPr>
          </a:p>
          <a:p>
            <a:endParaRPr lang="pt-BR" sz="2800" dirty="0">
              <a:solidFill>
                <a:schemeClr val="tx1"/>
              </a:solidFill>
            </a:endParaRPr>
          </a:p>
        </p:txBody>
      </p:sp>
    </p:spTree>
    <p:extLst>
      <p:ext uri="{BB962C8B-B14F-4D97-AF65-F5344CB8AC3E}">
        <p14:creationId xmlns:p14="http://schemas.microsoft.com/office/powerpoint/2010/main" val="1870108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Depósito recursal</a:t>
            </a:r>
            <a:endParaRPr lang="pt-BR" dirty="0"/>
          </a:p>
        </p:txBody>
      </p:sp>
      <p:sp>
        <p:nvSpPr>
          <p:cNvPr id="3" name="Espaço Reservado para Conteúdo 2"/>
          <p:cNvSpPr>
            <a:spLocks noGrp="1"/>
          </p:cNvSpPr>
          <p:nvPr>
            <p:ph idx="1"/>
          </p:nvPr>
        </p:nvSpPr>
        <p:spPr>
          <a:xfrm>
            <a:off x="0" y="1600200"/>
            <a:ext cx="9144000" cy="5257800"/>
          </a:xfrm>
        </p:spPr>
        <p:txBody>
          <a:bodyPr>
            <a:normAutofit fontScale="77500" lnSpcReduction="20000"/>
          </a:bodyPr>
          <a:lstStyle/>
          <a:p>
            <a:r>
              <a:rPr lang="pt-BR" sz="4300" dirty="0">
                <a:solidFill>
                  <a:schemeClr val="tx1"/>
                </a:solidFill>
              </a:rPr>
              <a:t>Massa </a:t>
            </a:r>
            <a:r>
              <a:rPr lang="pt-BR" sz="4300" dirty="0" smtClean="0">
                <a:solidFill>
                  <a:schemeClr val="tx1"/>
                </a:solidFill>
              </a:rPr>
              <a:t>Falida</a:t>
            </a:r>
            <a:r>
              <a:rPr lang="pt-BR" sz="4300" dirty="0">
                <a:solidFill>
                  <a:schemeClr val="tx1"/>
                </a:solidFill>
              </a:rPr>
              <a:t>? Empresa em liquidação extrajudicial? Ver Súmula 86 do TST. </a:t>
            </a:r>
            <a:endParaRPr lang="pt-BR" sz="4300" dirty="0" smtClean="0">
              <a:solidFill>
                <a:schemeClr val="tx1"/>
              </a:solidFill>
            </a:endParaRPr>
          </a:p>
          <a:p>
            <a:endParaRPr lang="pt-BR" sz="4300" dirty="0">
              <a:solidFill>
                <a:schemeClr val="tx1"/>
              </a:solidFill>
            </a:endParaRPr>
          </a:p>
          <a:p>
            <a:r>
              <a:rPr lang="pt-BR" sz="4300" dirty="0">
                <a:solidFill>
                  <a:schemeClr val="tx1"/>
                </a:solidFill>
              </a:rPr>
              <a:t>E se houver litisconsórcio ativo? Dois reclamantes por exemplo? (</a:t>
            </a:r>
            <a:r>
              <a:rPr lang="pt-BR" sz="4300" dirty="0" smtClean="0">
                <a:solidFill>
                  <a:schemeClr val="tx1"/>
                </a:solidFill>
              </a:rPr>
              <a:t>divergência).</a:t>
            </a:r>
            <a:endParaRPr lang="pt-BR" sz="4300" dirty="0">
              <a:solidFill>
                <a:schemeClr val="tx1"/>
              </a:solidFill>
            </a:endParaRPr>
          </a:p>
          <a:p>
            <a:endParaRPr lang="pt-BR" sz="4300" dirty="0" smtClean="0">
              <a:solidFill>
                <a:schemeClr val="tx1"/>
              </a:solidFill>
            </a:endParaRPr>
          </a:p>
          <a:p>
            <a:r>
              <a:rPr lang="pt-BR" sz="4300" dirty="0" smtClean="0">
                <a:solidFill>
                  <a:schemeClr val="tx1"/>
                </a:solidFill>
              </a:rPr>
              <a:t>E </a:t>
            </a:r>
            <a:r>
              <a:rPr lang="pt-BR" sz="4300" dirty="0">
                <a:solidFill>
                  <a:schemeClr val="tx1"/>
                </a:solidFill>
              </a:rPr>
              <a:t>se não houver condenação em pecúnia?</a:t>
            </a:r>
          </a:p>
          <a:p>
            <a:pPr lvl="1"/>
            <a:r>
              <a:rPr lang="pt-BR" sz="4300" dirty="0" err="1">
                <a:solidFill>
                  <a:schemeClr val="tx1"/>
                </a:solidFill>
              </a:rPr>
              <a:t>Ex</a:t>
            </a:r>
            <a:r>
              <a:rPr lang="pt-BR" sz="4300" dirty="0">
                <a:solidFill>
                  <a:schemeClr val="tx1"/>
                </a:solidFill>
              </a:rPr>
              <a:t>: sentença apenas determina anotação da CTPS;</a:t>
            </a:r>
          </a:p>
          <a:p>
            <a:pPr lvl="1"/>
            <a:r>
              <a:rPr lang="pt-BR" sz="4300" dirty="0">
                <a:solidFill>
                  <a:schemeClr val="tx1"/>
                </a:solidFill>
              </a:rPr>
              <a:t>Súmula 161 do TST. </a:t>
            </a:r>
          </a:p>
          <a:p>
            <a:endParaRPr lang="pt-BR" dirty="0">
              <a:solidFill>
                <a:schemeClr val="tx1"/>
              </a:solidFill>
            </a:endParaRPr>
          </a:p>
        </p:txBody>
      </p:sp>
    </p:spTree>
    <p:extLst>
      <p:ext uri="{BB962C8B-B14F-4D97-AF65-F5344CB8AC3E}">
        <p14:creationId xmlns:p14="http://schemas.microsoft.com/office/powerpoint/2010/main" val="3523209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a:bodyPr>
          <a:lstStyle/>
          <a:p>
            <a:r>
              <a:rPr lang="pt-BR" dirty="0" smtClean="0"/>
              <a:t>Depósito recursal</a:t>
            </a:r>
            <a:endParaRPr lang="pt-BR" dirty="0"/>
          </a:p>
        </p:txBody>
      </p:sp>
      <p:sp>
        <p:nvSpPr>
          <p:cNvPr id="3" name="Espaço Reservado para Conteúdo 2"/>
          <p:cNvSpPr>
            <a:spLocks noGrp="1"/>
          </p:cNvSpPr>
          <p:nvPr>
            <p:ph idx="1"/>
          </p:nvPr>
        </p:nvSpPr>
        <p:spPr>
          <a:xfrm>
            <a:off x="0" y="1600200"/>
            <a:ext cx="9144000" cy="5257800"/>
          </a:xfrm>
        </p:spPr>
        <p:txBody>
          <a:bodyPr>
            <a:normAutofit fontScale="92500" lnSpcReduction="10000"/>
          </a:bodyPr>
          <a:lstStyle/>
          <a:p>
            <a:pPr marL="0" indent="0">
              <a:buNone/>
            </a:pPr>
            <a:r>
              <a:rPr lang="pt-BR" dirty="0">
                <a:solidFill>
                  <a:schemeClr val="tx1"/>
                </a:solidFill>
              </a:rPr>
              <a:t>Súmula nº 128 do  TST</a:t>
            </a:r>
          </a:p>
          <a:p>
            <a:pPr marL="0" indent="0">
              <a:buNone/>
            </a:pPr>
            <a:endParaRPr lang="pt-BR" b="1" dirty="0" smtClean="0">
              <a:solidFill>
                <a:schemeClr val="tx1"/>
              </a:solidFill>
            </a:endParaRPr>
          </a:p>
          <a:p>
            <a:pPr marL="0" indent="0">
              <a:buNone/>
            </a:pPr>
            <a:r>
              <a:rPr lang="pt-BR" b="1" dirty="0" smtClean="0">
                <a:solidFill>
                  <a:schemeClr val="tx1"/>
                </a:solidFill>
              </a:rPr>
              <a:t>DEPÓSITO RECURSAL.</a:t>
            </a:r>
          </a:p>
          <a:p>
            <a:pPr marL="0" indent="0">
              <a:buNone/>
            </a:pPr>
            <a:endParaRPr lang="pt-BR" dirty="0">
              <a:solidFill>
                <a:schemeClr val="tx1"/>
              </a:solidFill>
            </a:endParaRPr>
          </a:p>
          <a:p>
            <a:pPr marL="0" indent="0">
              <a:buNone/>
            </a:pPr>
            <a:r>
              <a:rPr lang="pt-BR" dirty="0">
                <a:solidFill>
                  <a:schemeClr val="tx1"/>
                </a:solidFill>
              </a:rPr>
              <a:t>I - É ônus da parte recorrente efetuar o depósito legal, integralmente, em relação a cada novo recurso interposto, sob pena de deserção. Atingido o valor da condenação, nenhum depósito mais é exigido para qualquer recurso. </a:t>
            </a:r>
          </a:p>
          <a:p>
            <a:pPr marL="0" indent="0">
              <a:buNone/>
            </a:pPr>
            <a:r>
              <a:rPr lang="pt-BR" dirty="0">
                <a:solidFill>
                  <a:schemeClr val="tx1"/>
                </a:solidFill>
              </a:rPr>
              <a:t>II - Garantido o juízo, na fase executória, a exigência de depósito para recorrer de qualquer decisão viola os incisos II e LV do art. 5º da CF/1988. Havendo, porém, elevação do valor do débito, exige-se a complementação da garantia do juízo. </a:t>
            </a:r>
          </a:p>
          <a:p>
            <a:pPr marL="0" indent="0">
              <a:buNone/>
            </a:pPr>
            <a:r>
              <a:rPr lang="pt-BR" dirty="0">
                <a:solidFill>
                  <a:schemeClr val="tx1"/>
                </a:solidFill>
              </a:rPr>
              <a:t>III - Havendo condenação solidária de duas ou mais empresas, o depósito recursal efetuado por uma delas aproveita as demais, quando a empresa que efetuou o depósito não pleiteia sua exclusão da lide. </a:t>
            </a:r>
          </a:p>
          <a:p>
            <a:pPr marL="0" indent="0">
              <a:buNone/>
            </a:pPr>
            <a:endParaRPr lang="pt-BR" dirty="0">
              <a:solidFill>
                <a:schemeClr val="tx1"/>
              </a:solidFill>
            </a:endParaRPr>
          </a:p>
        </p:txBody>
      </p:sp>
    </p:spTree>
    <p:extLst>
      <p:ext uri="{BB962C8B-B14F-4D97-AF65-F5344CB8AC3E}">
        <p14:creationId xmlns:p14="http://schemas.microsoft.com/office/powerpoint/2010/main" val="24080956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Depósito </a:t>
            </a:r>
            <a:r>
              <a:rPr lang="pt-BR" dirty="0" smtClean="0"/>
              <a:t>recursal</a:t>
            </a:r>
            <a:endParaRPr lang="pt-BR" dirty="0"/>
          </a:p>
        </p:txBody>
      </p:sp>
      <p:sp>
        <p:nvSpPr>
          <p:cNvPr id="3" name="Espaço Reservado para Conteúdo 2"/>
          <p:cNvSpPr>
            <a:spLocks noGrp="1"/>
          </p:cNvSpPr>
          <p:nvPr>
            <p:ph idx="1"/>
          </p:nvPr>
        </p:nvSpPr>
        <p:spPr>
          <a:xfrm>
            <a:off x="0" y="1600200"/>
            <a:ext cx="9144000" cy="5257800"/>
          </a:xfrm>
        </p:spPr>
        <p:txBody>
          <a:bodyPr/>
          <a:lstStyle/>
          <a:p>
            <a:pPr marL="0" indent="0">
              <a:buNone/>
            </a:pPr>
            <a:r>
              <a:rPr lang="pt-BR" dirty="0">
                <a:solidFill>
                  <a:schemeClr val="tx1"/>
                </a:solidFill>
              </a:rPr>
              <a:t>Súmula 245 do </a:t>
            </a:r>
            <a:r>
              <a:rPr lang="pt-BR" dirty="0" smtClean="0">
                <a:solidFill>
                  <a:schemeClr val="tx1"/>
                </a:solidFill>
              </a:rPr>
              <a:t>TST.</a:t>
            </a:r>
          </a:p>
          <a:p>
            <a:pPr marL="0" indent="0">
              <a:buNone/>
            </a:pPr>
            <a:endParaRPr lang="pt-BR" b="1" dirty="0">
              <a:solidFill>
                <a:schemeClr val="tx1"/>
              </a:solidFill>
            </a:endParaRPr>
          </a:p>
          <a:p>
            <a:pPr marL="0" indent="0">
              <a:buNone/>
            </a:pPr>
            <a:r>
              <a:rPr lang="pt-BR" b="1" dirty="0" smtClean="0">
                <a:solidFill>
                  <a:schemeClr val="tx1"/>
                </a:solidFill>
              </a:rPr>
              <a:t>DEPÓSITO </a:t>
            </a:r>
            <a:r>
              <a:rPr lang="pt-BR" b="1" dirty="0">
                <a:solidFill>
                  <a:schemeClr val="tx1"/>
                </a:solidFill>
              </a:rPr>
              <a:t>RECURSAL. </a:t>
            </a:r>
            <a:r>
              <a:rPr lang="pt-BR" b="1" dirty="0" smtClean="0">
                <a:solidFill>
                  <a:schemeClr val="tx1"/>
                </a:solidFill>
              </a:rPr>
              <a:t>PRAZO.</a:t>
            </a:r>
            <a:endParaRPr lang="pt-BR" dirty="0">
              <a:solidFill>
                <a:schemeClr val="tx1"/>
              </a:solidFill>
            </a:endParaRPr>
          </a:p>
          <a:p>
            <a:pPr marL="0" indent="0">
              <a:buNone/>
            </a:pPr>
            <a:r>
              <a:rPr lang="pt-BR" dirty="0">
                <a:solidFill>
                  <a:schemeClr val="tx1"/>
                </a:solidFill>
              </a:rPr>
              <a:t>O depósito recursal deve ser </a:t>
            </a:r>
            <a:endParaRPr lang="pt-BR" dirty="0" smtClean="0">
              <a:solidFill>
                <a:schemeClr val="tx1"/>
              </a:solidFill>
            </a:endParaRPr>
          </a:p>
          <a:p>
            <a:pPr marL="0" indent="0">
              <a:buNone/>
            </a:pPr>
            <a:r>
              <a:rPr lang="pt-BR" dirty="0" smtClean="0">
                <a:solidFill>
                  <a:schemeClr val="tx1"/>
                </a:solidFill>
              </a:rPr>
              <a:t>feito </a:t>
            </a:r>
            <a:r>
              <a:rPr lang="pt-BR" dirty="0">
                <a:solidFill>
                  <a:schemeClr val="tx1"/>
                </a:solidFill>
              </a:rPr>
              <a:t>e </a:t>
            </a:r>
            <a:r>
              <a:rPr lang="pt-BR" dirty="0" smtClean="0">
                <a:solidFill>
                  <a:schemeClr val="tx1"/>
                </a:solidFill>
              </a:rPr>
              <a:t>comprovado </a:t>
            </a:r>
            <a:r>
              <a:rPr lang="pt-BR" dirty="0">
                <a:solidFill>
                  <a:schemeClr val="tx1"/>
                </a:solidFill>
              </a:rPr>
              <a:t>no </a:t>
            </a:r>
            <a:r>
              <a:rPr lang="pt-BR" dirty="0" smtClean="0">
                <a:solidFill>
                  <a:schemeClr val="tx1"/>
                </a:solidFill>
              </a:rPr>
              <a:t>prazo</a:t>
            </a:r>
          </a:p>
          <a:p>
            <a:pPr marL="0" indent="0">
              <a:buNone/>
            </a:pPr>
            <a:r>
              <a:rPr lang="pt-BR" dirty="0" smtClean="0">
                <a:solidFill>
                  <a:schemeClr val="tx1"/>
                </a:solidFill>
              </a:rPr>
              <a:t> </a:t>
            </a:r>
            <a:r>
              <a:rPr lang="pt-BR" dirty="0">
                <a:solidFill>
                  <a:schemeClr val="tx1"/>
                </a:solidFill>
              </a:rPr>
              <a:t>alusivo </a:t>
            </a:r>
            <a:r>
              <a:rPr lang="pt-BR" dirty="0" smtClean="0">
                <a:solidFill>
                  <a:schemeClr val="tx1"/>
                </a:solidFill>
              </a:rPr>
              <a:t>ao </a:t>
            </a:r>
            <a:r>
              <a:rPr lang="pt-BR" dirty="0">
                <a:solidFill>
                  <a:schemeClr val="tx1"/>
                </a:solidFill>
              </a:rPr>
              <a:t>recurso. </a:t>
            </a:r>
            <a:endParaRPr lang="pt-BR" dirty="0" smtClean="0">
              <a:solidFill>
                <a:schemeClr val="tx1"/>
              </a:solidFill>
            </a:endParaRPr>
          </a:p>
          <a:p>
            <a:pPr marL="0" indent="0">
              <a:buNone/>
            </a:pPr>
            <a:endParaRPr lang="pt-BR" dirty="0" smtClean="0">
              <a:solidFill>
                <a:schemeClr val="tx1"/>
              </a:solidFill>
            </a:endParaRPr>
          </a:p>
          <a:p>
            <a:pPr marL="0" indent="0">
              <a:buNone/>
            </a:pPr>
            <a:r>
              <a:rPr lang="pt-BR" dirty="0" smtClean="0">
                <a:solidFill>
                  <a:schemeClr val="tx1"/>
                </a:solidFill>
              </a:rPr>
              <a:t>A </a:t>
            </a:r>
            <a:r>
              <a:rPr lang="pt-BR" dirty="0">
                <a:solidFill>
                  <a:schemeClr val="tx1"/>
                </a:solidFill>
              </a:rPr>
              <a:t>interposição antecipada </a:t>
            </a:r>
            <a:endParaRPr lang="pt-BR" dirty="0" smtClean="0">
              <a:solidFill>
                <a:schemeClr val="tx1"/>
              </a:solidFill>
            </a:endParaRPr>
          </a:p>
          <a:p>
            <a:pPr marL="0" indent="0">
              <a:buNone/>
            </a:pPr>
            <a:r>
              <a:rPr lang="pt-BR" dirty="0" smtClean="0">
                <a:solidFill>
                  <a:schemeClr val="tx1"/>
                </a:solidFill>
              </a:rPr>
              <a:t>deste </a:t>
            </a:r>
            <a:r>
              <a:rPr lang="pt-BR" dirty="0">
                <a:solidFill>
                  <a:schemeClr val="tx1"/>
                </a:solidFill>
              </a:rPr>
              <a:t>não prejudica a dilação </a:t>
            </a:r>
            <a:endParaRPr lang="pt-BR" dirty="0" smtClean="0">
              <a:solidFill>
                <a:schemeClr val="tx1"/>
              </a:solidFill>
            </a:endParaRPr>
          </a:p>
          <a:p>
            <a:pPr marL="0" indent="0">
              <a:buNone/>
            </a:pPr>
            <a:r>
              <a:rPr lang="pt-BR" dirty="0" smtClean="0">
                <a:solidFill>
                  <a:schemeClr val="tx1"/>
                </a:solidFill>
              </a:rPr>
              <a:t>legal</a:t>
            </a:r>
            <a:r>
              <a:rPr lang="pt-BR" dirty="0">
                <a:solidFill>
                  <a:schemeClr val="tx1"/>
                </a:solidFill>
              </a:rPr>
              <a:t>.</a:t>
            </a:r>
          </a:p>
          <a:p>
            <a:pPr marL="0" indent="0">
              <a:buNone/>
            </a:pPr>
            <a:endParaRPr lang="pt-BR" dirty="0">
              <a:solidFill>
                <a:schemeClr val="tx1"/>
              </a:solidFill>
            </a:endParaRPr>
          </a:p>
        </p:txBody>
      </p:sp>
      <p:pic>
        <p:nvPicPr>
          <p:cNvPr id="6146" name="Picture 2" descr="C:\Users\Marli\AppData\Local\Microsoft\Windows\Temporary Internet Files\Content.IE5\SNIFS7C1\MP900442379[1].jpg"/>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4355976" y="2420888"/>
            <a:ext cx="4639442" cy="30929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3288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Questão do exame 2010.1</a:t>
            </a:r>
            <a:endParaRPr lang="pt-BR" dirty="0"/>
          </a:p>
        </p:txBody>
      </p:sp>
      <p:sp>
        <p:nvSpPr>
          <p:cNvPr id="3" name="Espaço Reservado para Conteúdo 2"/>
          <p:cNvSpPr>
            <a:spLocks noGrp="1"/>
          </p:cNvSpPr>
          <p:nvPr>
            <p:ph idx="1"/>
          </p:nvPr>
        </p:nvSpPr>
        <p:spPr>
          <a:xfrm>
            <a:off x="125760" y="1570088"/>
            <a:ext cx="8892480" cy="5184576"/>
          </a:xfrm>
        </p:spPr>
        <p:txBody>
          <a:bodyPr>
            <a:normAutofit fontScale="92500"/>
          </a:bodyPr>
          <a:lstStyle/>
          <a:p>
            <a:pPr marL="0" indent="0" algn="just">
              <a:buNone/>
            </a:pPr>
            <a:r>
              <a:rPr lang="pt-BR" dirty="0" smtClean="0">
                <a:solidFill>
                  <a:schemeClr val="tx1"/>
                </a:solidFill>
              </a:rPr>
              <a:t>Considere que, em processo trabalhista, as empresas Delta e </a:t>
            </a:r>
            <a:r>
              <a:rPr lang="pt-BR" dirty="0" err="1" smtClean="0">
                <a:solidFill>
                  <a:schemeClr val="tx1"/>
                </a:solidFill>
              </a:rPr>
              <a:t>Echo</a:t>
            </a:r>
            <a:r>
              <a:rPr lang="pt-BR" dirty="0" smtClean="0">
                <a:solidFill>
                  <a:schemeClr val="tx1"/>
                </a:solidFill>
              </a:rPr>
              <a:t> sejam condenadas, de forma solidária, pelo juiz do trabalho, que ambas interponham recurso ordinário, que apenas Delta efetue o depósito recursal, e nenhuma delas pleiteie a exclusão da lide. Nessa situação hipotética, o recurso apresentado pela empresa </a:t>
            </a:r>
            <a:r>
              <a:rPr lang="pt-BR" dirty="0" err="1" smtClean="0">
                <a:solidFill>
                  <a:schemeClr val="tx1"/>
                </a:solidFill>
              </a:rPr>
              <a:t>Echo</a:t>
            </a:r>
            <a:r>
              <a:rPr lang="pt-BR" dirty="0" smtClean="0">
                <a:solidFill>
                  <a:schemeClr val="tx1"/>
                </a:solidFill>
              </a:rPr>
              <a:t>:</a:t>
            </a:r>
          </a:p>
          <a:p>
            <a:pPr marL="0" indent="0" algn="just">
              <a:buNone/>
            </a:pPr>
            <a:endParaRPr lang="pt-BR" dirty="0" smtClean="0">
              <a:solidFill>
                <a:schemeClr val="tx1"/>
              </a:solidFill>
            </a:endParaRPr>
          </a:p>
          <a:p>
            <a:pPr marL="0" indent="0" algn="just">
              <a:buNone/>
            </a:pPr>
            <a:r>
              <a:rPr lang="pt-BR" dirty="0" smtClean="0">
                <a:solidFill>
                  <a:schemeClr val="tx1"/>
                </a:solidFill>
              </a:rPr>
              <a:t>a) será </a:t>
            </a:r>
            <a:r>
              <a:rPr lang="pt-BR" dirty="0">
                <a:solidFill>
                  <a:schemeClr val="tx1"/>
                </a:solidFill>
              </a:rPr>
              <a:t>deserto, em razão de não ter sido efetuado o depósito recursal;</a:t>
            </a:r>
          </a:p>
          <a:p>
            <a:pPr marL="0" indent="0" algn="just">
              <a:buNone/>
            </a:pPr>
            <a:r>
              <a:rPr lang="pt-BR" dirty="0" smtClean="0">
                <a:solidFill>
                  <a:schemeClr val="tx1"/>
                </a:solidFill>
              </a:rPr>
              <a:t>b) será </a:t>
            </a:r>
            <a:r>
              <a:rPr lang="pt-BR" dirty="0">
                <a:solidFill>
                  <a:schemeClr val="tx1"/>
                </a:solidFill>
              </a:rPr>
              <a:t>intempestivo, em razão de não ter sido efetuado o depósito recursal;</a:t>
            </a:r>
          </a:p>
          <a:p>
            <a:pPr marL="0" indent="0" algn="just">
              <a:buNone/>
            </a:pPr>
            <a:r>
              <a:rPr lang="pt-BR" dirty="0">
                <a:solidFill>
                  <a:schemeClr val="tx1"/>
                </a:solidFill>
              </a:rPr>
              <a:t>c) deverá ser conhecido, mas improvido, em razão de não ter sido efetuado o depósito recursal;</a:t>
            </a:r>
          </a:p>
          <a:p>
            <a:pPr marL="0" indent="0" algn="just">
              <a:buNone/>
            </a:pPr>
            <a:r>
              <a:rPr lang="pt-BR" dirty="0">
                <a:solidFill>
                  <a:schemeClr val="tx1"/>
                </a:solidFill>
              </a:rPr>
              <a:t>d) estará apto de ser conhecido, visto que, sendo a condenação solidária, o depósito efetuado pela empresa Delta aproveita à empresa </a:t>
            </a:r>
            <a:r>
              <a:rPr lang="pt-BR" dirty="0" err="1">
                <a:solidFill>
                  <a:schemeClr val="tx1"/>
                </a:solidFill>
              </a:rPr>
              <a:t>Echo</a:t>
            </a:r>
            <a:r>
              <a:rPr lang="pt-BR" dirty="0">
                <a:solidFill>
                  <a:schemeClr val="tx1"/>
                </a:solidFill>
              </a:rPr>
              <a:t>.</a:t>
            </a:r>
          </a:p>
          <a:p>
            <a:pPr marL="0" indent="0" algn="just">
              <a:buNone/>
            </a:pPr>
            <a:endParaRPr lang="pt-BR" dirty="0" smtClean="0">
              <a:solidFill>
                <a:schemeClr val="tx1"/>
              </a:solidFill>
            </a:endParaRPr>
          </a:p>
          <a:p>
            <a:pPr marL="0" indent="0" algn="just">
              <a:buNone/>
            </a:pPr>
            <a:endParaRPr lang="pt-BR" dirty="0" smtClean="0">
              <a:solidFill>
                <a:schemeClr val="tx1"/>
              </a:solidFill>
            </a:endParaRPr>
          </a:p>
        </p:txBody>
      </p:sp>
    </p:spTree>
    <p:extLst>
      <p:ext uri="{BB962C8B-B14F-4D97-AF65-F5344CB8AC3E}">
        <p14:creationId xmlns:p14="http://schemas.microsoft.com/office/powerpoint/2010/main" val="173618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rli\AppData\Local\Microsoft\Windows\Temporary Internet Files\Content.IE5\AU531QTF\MP900431250[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33622"/>
          <a:stretch/>
        </p:blipFill>
        <p:spPr bwMode="auto">
          <a:xfrm flipH="1">
            <a:off x="0" y="1523868"/>
            <a:ext cx="9137502" cy="42813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0" y="182880"/>
            <a:ext cx="9144000" cy="1111664"/>
          </a:xfrm>
        </p:spPr>
        <p:txBody>
          <a:bodyPr/>
          <a:lstStyle/>
          <a:p>
            <a:r>
              <a:rPr lang="pt-BR" dirty="0" smtClean="0"/>
              <a:t>Efeitos dos recursos trabalhistas</a:t>
            </a:r>
            <a:endParaRPr lang="pt-BR" dirty="0"/>
          </a:p>
        </p:txBody>
      </p:sp>
      <p:sp>
        <p:nvSpPr>
          <p:cNvPr id="3" name="Espaço Reservado para Conteúdo 2"/>
          <p:cNvSpPr>
            <a:spLocks noGrp="1"/>
          </p:cNvSpPr>
          <p:nvPr>
            <p:ph idx="1"/>
          </p:nvPr>
        </p:nvSpPr>
        <p:spPr>
          <a:xfrm>
            <a:off x="0" y="4149080"/>
            <a:ext cx="9144000" cy="2664296"/>
          </a:xfrm>
        </p:spPr>
        <p:txBody>
          <a:bodyPr>
            <a:normAutofit/>
          </a:bodyPr>
          <a:lstStyle/>
          <a:p>
            <a:r>
              <a:rPr lang="pt-BR" dirty="0" smtClean="0">
                <a:solidFill>
                  <a:schemeClr val="tx1"/>
                </a:solidFill>
              </a:rPr>
              <a:t>Regra geral: meramente </a:t>
            </a:r>
            <a:r>
              <a:rPr lang="pt-BR" dirty="0">
                <a:solidFill>
                  <a:schemeClr val="tx1"/>
                </a:solidFill>
              </a:rPr>
              <a:t>D</a:t>
            </a:r>
            <a:r>
              <a:rPr lang="pt-BR" dirty="0" smtClean="0">
                <a:solidFill>
                  <a:schemeClr val="tx1"/>
                </a:solidFill>
              </a:rPr>
              <a:t>EVOLUTIVO.</a:t>
            </a:r>
          </a:p>
          <a:p>
            <a:pPr marL="0" indent="0">
              <a:buNone/>
            </a:pPr>
            <a:endParaRPr lang="pt-BR" dirty="0" smtClean="0">
              <a:solidFill>
                <a:schemeClr val="tx1"/>
              </a:solidFill>
            </a:endParaRPr>
          </a:p>
          <a:p>
            <a:pPr marL="0" indent="0">
              <a:buNone/>
            </a:pPr>
            <a:r>
              <a:rPr lang="pt-BR" dirty="0" smtClean="0">
                <a:solidFill>
                  <a:schemeClr val="tx1"/>
                </a:solidFill>
              </a:rPr>
              <a:t>Art</a:t>
            </a:r>
            <a:r>
              <a:rPr lang="pt-BR" dirty="0">
                <a:solidFill>
                  <a:schemeClr val="tx1"/>
                </a:solidFill>
              </a:rPr>
              <a:t>. 899 - Os recursos serão interpostos por simples petição e terão efeito meramente devolutivo, salvo as exceções previstas neste Título, permitida a execução provisória até a penhora</a:t>
            </a:r>
            <a:r>
              <a:rPr lang="pt-BR" dirty="0" smtClean="0">
                <a:solidFill>
                  <a:schemeClr val="tx1"/>
                </a:solidFill>
              </a:rPr>
              <a:t>.</a:t>
            </a:r>
          </a:p>
          <a:p>
            <a:pPr marL="0" indent="0">
              <a:buNone/>
            </a:pPr>
            <a:endParaRPr lang="pt-BR" dirty="0" smtClean="0">
              <a:solidFill>
                <a:schemeClr val="tx1"/>
              </a:solidFill>
            </a:endParaRPr>
          </a:p>
        </p:txBody>
      </p:sp>
    </p:spTree>
    <p:extLst>
      <p:ext uri="{BB962C8B-B14F-4D97-AF65-F5344CB8AC3E}">
        <p14:creationId xmlns:p14="http://schemas.microsoft.com/office/powerpoint/2010/main" val="1169709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3641" y="1556792"/>
            <a:ext cx="9070359" cy="5257800"/>
          </a:xfrm>
        </p:spPr>
        <p:txBody>
          <a:bodyPr>
            <a:normAutofit/>
          </a:bodyPr>
          <a:lstStyle/>
          <a:p>
            <a:endParaRPr lang="pt-BR" sz="3200" dirty="0" smtClean="0">
              <a:solidFill>
                <a:schemeClr val="tx1"/>
              </a:solidFill>
            </a:endParaRPr>
          </a:p>
          <a:p>
            <a:r>
              <a:rPr lang="pt-BR" sz="3200" dirty="0" smtClean="0">
                <a:solidFill>
                  <a:schemeClr val="tx1"/>
                </a:solidFill>
              </a:rPr>
              <a:t> Efeito translativo: </a:t>
            </a:r>
          </a:p>
          <a:p>
            <a:pPr marL="0" indent="0">
              <a:buNone/>
            </a:pPr>
            <a:r>
              <a:rPr lang="pt-BR" sz="3200" dirty="0" smtClean="0">
                <a:solidFill>
                  <a:schemeClr val="tx1"/>
                </a:solidFill>
              </a:rPr>
              <a:t>Quando a matéria é de ordem pública, </a:t>
            </a:r>
          </a:p>
          <a:p>
            <a:pPr marL="0" indent="0">
              <a:buNone/>
            </a:pPr>
            <a:r>
              <a:rPr lang="pt-BR" sz="3200" dirty="0" smtClean="0">
                <a:solidFill>
                  <a:schemeClr val="tx1"/>
                </a:solidFill>
              </a:rPr>
              <a:t>o Tribunal pode apreciá-la, mesmo que não invocada pela parte.</a:t>
            </a:r>
          </a:p>
          <a:p>
            <a:pPr marL="0" indent="0">
              <a:buNone/>
            </a:pPr>
            <a:endParaRPr lang="pt-BR" sz="3200" dirty="0" smtClean="0">
              <a:solidFill>
                <a:schemeClr val="tx1"/>
              </a:solidFill>
            </a:endParaRPr>
          </a:p>
          <a:p>
            <a:r>
              <a:rPr lang="pt-BR" sz="3200" dirty="0" err="1" smtClean="0">
                <a:solidFill>
                  <a:schemeClr val="tx1"/>
                </a:solidFill>
              </a:rPr>
              <a:t>Ex</a:t>
            </a:r>
            <a:r>
              <a:rPr lang="pt-BR" sz="3200" dirty="0" smtClean="0">
                <a:solidFill>
                  <a:schemeClr val="tx1"/>
                </a:solidFill>
              </a:rPr>
              <a:t>: litispendência, coisa julgada, incompetência absoluta.</a:t>
            </a:r>
            <a:endParaRPr lang="pt-BR" sz="3200" dirty="0">
              <a:solidFill>
                <a:schemeClr val="tx1"/>
              </a:solidFill>
            </a:endParaRPr>
          </a:p>
        </p:txBody>
      </p:sp>
      <p:sp>
        <p:nvSpPr>
          <p:cNvPr id="2" name="Título 1"/>
          <p:cNvSpPr>
            <a:spLocks noGrp="1"/>
          </p:cNvSpPr>
          <p:nvPr>
            <p:ph type="title"/>
          </p:nvPr>
        </p:nvSpPr>
        <p:spPr>
          <a:xfrm>
            <a:off x="0" y="182880"/>
            <a:ext cx="9144000" cy="1111664"/>
          </a:xfrm>
        </p:spPr>
        <p:txBody>
          <a:bodyPr/>
          <a:lstStyle/>
          <a:p>
            <a:r>
              <a:rPr lang="pt-BR" dirty="0" smtClean="0"/>
              <a:t>Importante saber:</a:t>
            </a:r>
            <a:endParaRPr lang="pt-BR" dirty="0"/>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556792"/>
            <a:ext cx="7776864" cy="4323765"/>
          </a:xfrm>
          <a:prstGeom prst="rect">
            <a:avLst/>
          </a:prstGeom>
        </p:spPr>
      </p:pic>
    </p:spTree>
    <p:extLst>
      <p:ext uri="{BB962C8B-B14F-4D97-AF65-F5344CB8AC3E}">
        <p14:creationId xmlns:p14="http://schemas.microsoft.com/office/powerpoint/2010/main" val="22220049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473" y="116632"/>
            <a:ext cx="9118527" cy="1399696"/>
          </a:xfrm>
        </p:spPr>
        <p:txBody>
          <a:bodyPr>
            <a:noAutofit/>
          </a:bodyPr>
          <a:lstStyle/>
          <a:p>
            <a:pPr lvl="0"/>
            <a:r>
              <a:rPr lang="pt-BR" altLang="pt-BR" sz="3200" b="1" dirty="0">
                <a:ln>
                  <a:noFill/>
                </a:ln>
                <a:solidFill>
                  <a:schemeClr val="tx1"/>
                </a:solidFill>
                <a:effectLst/>
                <a:latin typeface="Arial" panose="020B0604020202020204" pitchFamily="34" charset="0"/>
              </a:rPr>
              <a:t>Posso juntar documento na fase recursal?</a:t>
            </a:r>
            <a:br>
              <a:rPr lang="pt-BR" altLang="pt-BR" sz="3200" b="1" dirty="0">
                <a:ln>
                  <a:noFill/>
                </a:ln>
                <a:solidFill>
                  <a:schemeClr val="tx1"/>
                </a:solidFill>
                <a:effectLst/>
                <a:latin typeface="Arial" panose="020B0604020202020204" pitchFamily="34" charset="0"/>
              </a:rPr>
            </a:br>
            <a:endParaRPr lang="pt-BR" sz="3200" dirty="0"/>
          </a:p>
        </p:txBody>
      </p:sp>
      <p:sp>
        <p:nvSpPr>
          <p:cNvPr id="4" name="Rectangle 1"/>
          <p:cNvSpPr>
            <a:spLocks noGrp="1" noChangeArrowheads="1"/>
          </p:cNvSpPr>
          <p:nvPr>
            <p:ph idx="1"/>
          </p:nvPr>
        </p:nvSpPr>
        <p:spPr bwMode="auto">
          <a:xfrm>
            <a:off x="25473" y="1338440"/>
            <a:ext cx="9118527"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32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3200" b="1" i="0" u="none" strike="noStrike" cap="none" normalizeH="0" baseline="0" dirty="0" smtClean="0">
                <a:ln>
                  <a:noFill/>
                </a:ln>
                <a:solidFill>
                  <a:schemeClr val="tx1"/>
                </a:solidFill>
                <a:effectLst/>
                <a:latin typeface="Arial" panose="020B0604020202020204" pitchFamily="34" charset="0"/>
              </a:rPr>
              <a:t>Súmula nº 8 do TST</a:t>
            </a: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3200" b="1"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32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32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3200" b="1" i="0" u="none" strike="noStrike" cap="none" normalizeH="0" baseline="0" dirty="0" smtClean="0">
                <a:ln>
                  <a:noFill/>
                </a:ln>
                <a:solidFill>
                  <a:schemeClr val="tx1"/>
                </a:solidFill>
                <a:effectLst/>
                <a:latin typeface="Arial" panose="020B0604020202020204" pitchFamily="34" charset="0"/>
              </a:rPr>
              <a:t>JUNTADA DE DOCUMENTO (mantida) - Res. 121/2003, DJ 19, 20 e 21.11.2003</a:t>
            </a:r>
            <a:endParaRPr kumimoji="0" lang="pt-BR" altLang="pt-BR"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3200" b="0" i="0" u="none" strike="noStrike" cap="none" normalizeH="0" baseline="0" dirty="0" smtClean="0">
                <a:ln>
                  <a:noFill/>
                </a:ln>
                <a:solidFill>
                  <a:schemeClr val="tx1"/>
                </a:solidFill>
                <a:effectLst/>
                <a:latin typeface="Arial" panose="020B0604020202020204" pitchFamily="34" charset="0"/>
              </a:rPr>
              <a:t>A juntada de documentos na fase recursal só se justifica quando provado o justo impedimento para sua oportuna apresentação ou se referir a fato posterior à sentença.</a:t>
            </a:r>
          </a:p>
        </p:txBody>
      </p:sp>
    </p:spTree>
    <p:extLst>
      <p:ext uri="{BB962C8B-B14F-4D97-AF65-F5344CB8AC3E}">
        <p14:creationId xmlns:p14="http://schemas.microsoft.com/office/powerpoint/2010/main" val="181947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Alguns princípios dos recursos	</a:t>
            </a:r>
            <a:endParaRPr lang="pt-BR" dirty="0"/>
          </a:p>
        </p:txBody>
      </p:sp>
      <p:sp>
        <p:nvSpPr>
          <p:cNvPr id="3" name="Espaço Reservado para Conteúdo 2"/>
          <p:cNvSpPr>
            <a:spLocks noGrp="1"/>
          </p:cNvSpPr>
          <p:nvPr>
            <p:ph idx="1"/>
          </p:nvPr>
        </p:nvSpPr>
        <p:spPr>
          <a:xfrm>
            <a:off x="0" y="1484784"/>
            <a:ext cx="9144000" cy="5373216"/>
          </a:xfrm>
        </p:spPr>
        <p:txBody>
          <a:bodyPr>
            <a:normAutofit/>
          </a:bodyPr>
          <a:lstStyle/>
          <a:p>
            <a:r>
              <a:rPr lang="pt-BR" sz="4800" b="1" u="sng" dirty="0" err="1" smtClean="0">
                <a:solidFill>
                  <a:schemeClr val="tx1"/>
                </a:solidFill>
              </a:rPr>
              <a:t>Unirrecorribilidade</a:t>
            </a:r>
            <a:r>
              <a:rPr lang="pt-BR" sz="4800" u="sng" dirty="0" smtClean="0">
                <a:solidFill>
                  <a:schemeClr val="tx1"/>
                </a:solidFill>
              </a:rPr>
              <a:t>:</a:t>
            </a:r>
            <a:endParaRPr lang="pt-BR" sz="4800" dirty="0" smtClean="0">
              <a:solidFill>
                <a:schemeClr val="tx1"/>
              </a:solidFill>
            </a:endParaRPr>
          </a:p>
          <a:p>
            <a:endParaRPr lang="pt-BR" b="1" dirty="0" smtClean="0">
              <a:solidFill>
                <a:schemeClr val="tx1"/>
              </a:solidFill>
            </a:endParaRPr>
          </a:p>
          <a:p>
            <a:endParaRPr lang="pt-BR" b="1" dirty="0">
              <a:solidFill>
                <a:schemeClr val="tx1"/>
              </a:solidFill>
            </a:endParaRPr>
          </a:p>
          <a:p>
            <a:endParaRPr lang="pt-BR" b="1" dirty="0" smtClean="0">
              <a:solidFill>
                <a:schemeClr val="tx1"/>
              </a:solidFill>
            </a:endParaRPr>
          </a:p>
          <a:p>
            <a:endParaRPr lang="pt-BR" b="1" dirty="0">
              <a:solidFill>
                <a:schemeClr val="tx1"/>
              </a:solidFill>
            </a:endParaRPr>
          </a:p>
          <a:p>
            <a:pPr marL="0" indent="0">
              <a:buNone/>
            </a:pPr>
            <a:endParaRPr lang="pt-BR" b="1" dirty="0">
              <a:solidFill>
                <a:schemeClr val="tx1"/>
              </a:solidFill>
            </a:endParaRPr>
          </a:p>
          <a:p>
            <a:pPr marL="0" indent="0">
              <a:buNone/>
            </a:pPr>
            <a:endParaRPr lang="pt-BR" b="1" dirty="0">
              <a:solidFill>
                <a:schemeClr val="tx1"/>
              </a:solidFill>
            </a:endParaRPr>
          </a:p>
          <a:p>
            <a:r>
              <a:rPr lang="pt-BR" dirty="0">
                <a:solidFill>
                  <a:schemeClr val="tx1"/>
                </a:solidFill>
              </a:rPr>
              <a:t>a lei não prevê dois recursos para o mesmo caso. Cada ato contém um único e adequado recurso.</a:t>
            </a:r>
          </a:p>
          <a:p>
            <a:endParaRPr lang="pt-BR" dirty="0">
              <a:solidFill>
                <a:schemeClr val="tx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656" y="1700808"/>
            <a:ext cx="3096344" cy="3181467"/>
          </a:xfrm>
          <a:prstGeom prst="rect">
            <a:avLst/>
          </a:prstGeom>
        </p:spPr>
      </p:pic>
    </p:spTree>
    <p:extLst>
      <p:ext uri="{BB962C8B-B14F-4D97-AF65-F5344CB8AC3E}">
        <p14:creationId xmlns:p14="http://schemas.microsoft.com/office/powerpoint/2010/main" val="3329679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Recursos em espécie.	</a:t>
            </a:r>
            <a:endParaRPr lang="pt-BR" dirty="0"/>
          </a:p>
        </p:txBody>
      </p:sp>
      <p:sp>
        <p:nvSpPr>
          <p:cNvPr id="3" name="Espaço Reservado para Conteúdo 2"/>
          <p:cNvSpPr>
            <a:spLocks noGrp="1"/>
          </p:cNvSpPr>
          <p:nvPr>
            <p:ph idx="1"/>
          </p:nvPr>
        </p:nvSpPr>
        <p:spPr>
          <a:xfrm>
            <a:off x="0" y="1556792"/>
            <a:ext cx="9144000" cy="5256584"/>
          </a:xfrm>
        </p:spPr>
        <p:txBody>
          <a:bodyPr>
            <a:normAutofit lnSpcReduction="10000"/>
          </a:bodyPr>
          <a:lstStyle/>
          <a:p>
            <a:pPr marL="514350" indent="-514350">
              <a:buFont typeface="+mj-lt"/>
              <a:buAutoNum type="arabicPeriod"/>
            </a:pPr>
            <a:r>
              <a:rPr lang="pt-BR" dirty="0" smtClean="0">
                <a:solidFill>
                  <a:schemeClr val="tx1"/>
                </a:solidFill>
              </a:rPr>
              <a:t>Recurso ordinário</a:t>
            </a:r>
          </a:p>
          <a:p>
            <a:pPr marL="514350" indent="-514350">
              <a:buFont typeface="+mj-lt"/>
              <a:buAutoNum type="arabicPeriod"/>
            </a:pPr>
            <a:r>
              <a:rPr lang="pt-BR" dirty="0" smtClean="0">
                <a:solidFill>
                  <a:schemeClr val="tx1"/>
                </a:solidFill>
              </a:rPr>
              <a:t>Embargos de declaração</a:t>
            </a:r>
          </a:p>
          <a:p>
            <a:pPr marL="514350" indent="-514350">
              <a:buFont typeface="+mj-lt"/>
              <a:buAutoNum type="arabicPeriod"/>
            </a:pPr>
            <a:r>
              <a:rPr lang="pt-BR" dirty="0" smtClean="0">
                <a:solidFill>
                  <a:schemeClr val="tx1"/>
                </a:solidFill>
              </a:rPr>
              <a:t>Recurso de revista</a:t>
            </a:r>
          </a:p>
          <a:p>
            <a:pPr marL="514350" indent="-514350">
              <a:buFont typeface="+mj-lt"/>
              <a:buAutoNum type="arabicPeriod"/>
            </a:pPr>
            <a:r>
              <a:rPr lang="pt-BR" dirty="0" smtClean="0">
                <a:solidFill>
                  <a:schemeClr val="tx1"/>
                </a:solidFill>
              </a:rPr>
              <a:t>Recurso de embargos</a:t>
            </a:r>
          </a:p>
          <a:p>
            <a:pPr marL="514350" indent="-514350">
              <a:buFont typeface="+mj-lt"/>
              <a:buAutoNum type="arabicPeriod"/>
            </a:pPr>
            <a:r>
              <a:rPr lang="pt-BR" dirty="0">
                <a:solidFill>
                  <a:schemeClr val="tx1"/>
                </a:solidFill>
              </a:rPr>
              <a:t>Embargos infringentes</a:t>
            </a:r>
          </a:p>
          <a:p>
            <a:pPr marL="514350" indent="-514350">
              <a:buFont typeface="+mj-lt"/>
              <a:buAutoNum type="arabicPeriod"/>
            </a:pPr>
            <a:r>
              <a:rPr lang="pt-BR" dirty="0" smtClean="0">
                <a:solidFill>
                  <a:schemeClr val="tx1"/>
                </a:solidFill>
              </a:rPr>
              <a:t>Agravo </a:t>
            </a:r>
            <a:r>
              <a:rPr lang="pt-BR" dirty="0">
                <a:solidFill>
                  <a:schemeClr val="tx1"/>
                </a:solidFill>
              </a:rPr>
              <a:t>de petição</a:t>
            </a:r>
          </a:p>
          <a:p>
            <a:pPr marL="514350" indent="-514350">
              <a:buFont typeface="+mj-lt"/>
              <a:buAutoNum type="arabicPeriod"/>
            </a:pPr>
            <a:r>
              <a:rPr lang="pt-BR" dirty="0" smtClean="0">
                <a:solidFill>
                  <a:schemeClr val="tx1"/>
                </a:solidFill>
              </a:rPr>
              <a:t>Agravo de instrumento</a:t>
            </a:r>
          </a:p>
          <a:p>
            <a:pPr marL="514350" indent="-514350">
              <a:buFont typeface="+mj-lt"/>
              <a:buAutoNum type="arabicPeriod"/>
            </a:pPr>
            <a:r>
              <a:rPr lang="pt-BR" dirty="0">
                <a:solidFill>
                  <a:schemeClr val="tx1"/>
                </a:solidFill>
              </a:rPr>
              <a:t>Recurso </a:t>
            </a:r>
            <a:r>
              <a:rPr lang="pt-BR" dirty="0" smtClean="0">
                <a:solidFill>
                  <a:schemeClr val="tx1"/>
                </a:solidFill>
              </a:rPr>
              <a:t>adesivo</a:t>
            </a:r>
            <a:endParaRPr lang="pt-BR" dirty="0">
              <a:solidFill>
                <a:schemeClr val="tx1"/>
              </a:solidFill>
            </a:endParaRPr>
          </a:p>
          <a:p>
            <a:pPr marL="514350" indent="-514350">
              <a:buFont typeface="+mj-lt"/>
              <a:buAutoNum type="arabicPeriod"/>
            </a:pPr>
            <a:r>
              <a:rPr lang="pt-BR" dirty="0">
                <a:solidFill>
                  <a:schemeClr val="tx1"/>
                </a:solidFill>
              </a:rPr>
              <a:t>Agravo regimental </a:t>
            </a:r>
            <a:endParaRPr lang="pt-BR" dirty="0" smtClean="0">
              <a:solidFill>
                <a:schemeClr val="tx1"/>
              </a:solidFill>
            </a:endParaRPr>
          </a:p>
          <a:p>
            <a:pPr marL="514350" indent="-514350">
              <a:buFont typeface="+mj-lt"/>
              <a:buAutoNum type="arabicPeriod"/>
            </a:pPr>
            <a:r>
              <a:rPr lang="pt-BR" dirty="0" smtClean="0">
                <a:solidFill>
                  <a:schemeClr val="tx1"/>
                </a:solidFill>
              </a:rPr>
              <a:t>Correição parcial (atípico)</a:t>
            </a:r>
          </a:p>
          <a:p>
            <a:pPr marL="514350" indent="-514350">
              <a:buFont typeface="+mj-lt"/>
              <a:buAutoNum type="arabicPeriod"/>
            </a:pPr>
            <a:r>
              <a:rPr lang="pt-BR" dirty="0">
                <a:solidFill>
                  <a:schemeClr val="tx1"/>
                </a:solidFill>
              </a:rPr>
              <a:t>Recurso extraordinário</a:t>
            </a:r>
          </a:p>
          <a:p>
            <a:pPr marL="514350" indent="-514350">
              <a:buFont typeface="+mj-lt"/>
              <a:buAutoNum type="arabicPeriod"/>
            </a:pPr>
            <a:r>
              <a:rPr lang="pt-BR" dirty="0" smtClean="0">
                <a:solidFill>
                  <a:schemeClr val="tx1"/>
                </a:solidFill>
              </a:rPr>
              <a:t>Pedido de revisão do valor da causa</a:t>
            </a:r>
          </a:p>
          <a:p>
            <a:pPr marL="514350" indent="-514350">
              <a:buFont typeface="+mj-lt"/>
              <a:buAutoNum type="arabicPeriod"/>
            </a:pPr>
            <a:r>
              <a:rPr lang="pt-BR" dirty="0" smtClean="0">
                <a:solidFill>
                  <a:schemeClr val="tx1"/>
                </a:solidFill>
              </a:rPr>
              <a:t>Mandado de segurança (não é recurso - entrelaçado à matéria)</a:t>
            </a:r>
            <a:endParaRPr lang="pt-BR" dirty="0">
              <a:solidFill>
                <a:schemeClr val="tx1"/>
              </a:solidFill>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3270" y="1844824"/>
            <a:ext cx="5194624" cy="3384376"/>
          </a:xfrm>
          <a:prstGeom prst="rect">
            <a:avLst/>
          </a:prstGeom>
        </p:spPr>
      </p:pic>
    </p:spTree>
    <p:extLst>
      <p:ext uri="{BB962C8B-B14F-4D97-AF65-F5344CB8AC3E}">
        <p14:creationId xmlns:p14="http://schemas.microsoft.com/office/powerpoint/2010/main" val="13409883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CLT</a:t>
            </a:r>
            <a:endParaRPr lang="pt-BR" dirty="0"/>
          </a:p>
        </p:txBody>
      </p:sp>
      <p:sp>
        <p:nvSpPr>
          <p:cNvPr id="3" name="Espaço Reservado para Conteúdo 2"/>
          <p:cNvSpPr>
            <a:spLocks noGrp="1"/>
          </p:cNvSpPr>
          <p:nvPr>
            <p:ph idx="1"/>
          </p:nvPr>
        </p:nvSpPr>
        <p:spPr>
          <a:xfrm>
            <a:off x="0" y="1484784"/>
            <a:ext cx="9144000" cy="5373216"/>
          </a:xfrm>
        </p:spPr>
        <p:txBody>
          <a:bodyPr>
            <a:normAutofit/>
          </a:bodyPr>
          <a:lstStyle/>
          <a:p>
            <a:pPr marL="0" indent="0">
              <a:buNone/>
            </a:pPr>
            <a:r>
              <a:rPr lang="pt-BR" dirty="0">
                <a:solidFill>
                  <a:schemeClr val="tx1"/>
                </a:solidFill>
              </a:rPr>
              <a:t>Art. 893 - Das decisões são admissíveis os seguintes recursos</a:t>
            </a:r>
            <a:r>
              <a:rPr lang="pt-BR" dirty="0" smtClean="0">
                <a:solidFill>
                  <a:schemeClr val="tx1"/>
                </a:solidFill>
              </a:rPr>
              <a:t>:</a:t>
            </a:r>
            <a:endParaRPr lang="pt-BR" dirty="0">
              <a:solidFill>
                <a:schemeClr val="tx1"/>
              </a:solidFill>
            </a:endParaRPr>
          </a:p>
          <a:p>
            <a:pPr marL="0" indent="0">
              <a:buNone/>
            </a:pPr>
            <a:r>
              <a:rPr lang="pt-BR" dirty="0">
                <a:solidFill>
                  <a:schemeClr val="tx1"/>
                </a:solidFill>
              </a:rPr>
              <a:t>        I - embargos; </a:t>
            </a:r>
          </a:p>
          <a:p>
            <a:pPr marL="0" indent="0">
              <a:buNone/>
            </a:pPr>
            <a:r>
              <a:rPr lang="pt-BR" dirty="0">
                <a:solidFill>
                  <a:schemeClr val="tx1"/>
                </a:solidFill>
              </a:rPr>
              <a:t>        II - recurso ordinário; </a:t>
            </a:r>
          </a:p>
          <a:p>
            <a:pPr marL="0" indent="0">
              <a:buNone/>
            </a:pPr>
            <a:r>
              <a:rPr lang="pt-BR" dirty="0">
                <a:solidFill>
                  <a:schemeClr val="tx1"/>
                </a:solidFill>
              </a:rPr>
              <a:t>        III - recurso de revista</a:t>
            </a:r>
            <a:r>
              <a:rPr lang="pt-BR" dirty="0" smtClean="0">
                <a:solidFill>
                  <a:schemeClr val="tx1"/>
                </a:solidFill>
              </a:rPr>
              <a:t>;</a:t>
            </a:r>
            <a:endParaRPr lang="pt-BR" dirty="0">
              <a:solidFill>
                <a:schemeClr val="tx1"/>
              </a:solidFill>
            </a:endParaRPr>
          </a:p>
          <a:p>
            <a:pPr marL="0" indent="0">
              <a:buNone/>
            </a:pPr>
            <a:r>
              <a:rPr lang="pt-BR" dirty="0">
                <a:solidFill>
                  <a:schemeClr val="tx1"/>
                </a:solidFill>
              </a:rPr>
              <a:t>        IV - agravo. </a:t>
            </a:r>
            <a:endParaRPr lang="pt-BR" dirty="0" smtClean="0">
              <a:solidFill>
                <a:schemeClr val="tx1"/>
              </a:solidFill>
            </a:endParaRPr>
          </a:p>
          <a:p>
            <a:pPr marL="0" indent="0">
              <a:buNone/>
            </a:pPr>
            <a:endParaRPr lang="pt-BR" dirty="0" smtClean="0">
              <a:solidFill>
                <a:schemeClr val="tx1"/>
              </a:solidFill>
            </a:endParaRPr>
          </a:p>
          <a:p>
            <a:pPr marL="0" indent="0">
              <a:buNone/>
            </a:pPr>
            <a:r>
              <a:rPr lang="pt-BR" b="1" dirty="0">
                <a:solidFill>
                  <a:schemeClr val="tx1"/>
                </a:solidFill>
              </a:rPr>
              <a:t>        </a:t>
            </a:r>
            <a:r>
              <a:rPr lang="pt-BR" dirty="0">
                <a:solidFill>
                  <a:schemeClr val="tx1"/>
                </a:solidFill>
              </a:rPr>
              <a:t>§ 1º - Os incidentes do processo são resolvidos pelo próprio Juízo ou Tribunal, admitindo-se a apreciação do merecimento das decisões interlocutórias </a:t>
            </a:r>
            <a:r>
              <a:rPr lang="pt-BR" b="1" u="sng" dirty="0">
                <a:solidFill>
                  <a:schemeClr val="tx1"/>
                </a:solidFill>
              </a:rPr>
              <a:t>somente</a:t>
            </a:r>
            <a:r>
              <a:rPr lang="pt-BR" dirty="0">
                <a:solidFill>
                  <a:schemeClr val="tx1"/>
                </a:solidFill>
              </a:rPr>
              <a:t> em recursos da decisão definitiva</a:t>
            </a:r>
            <a:r>
              <a:rPr lang="pt-BR" dirty="0" smtClean="0">
                <a:solidFill>
                  <a:schemeClr val="tx1"/>
                </a:solidFill>
              </a:rPr>
              <a:t>.</a:t>
            </a:r>
          </a:p>
          <a:p>
            <a:pPr marL="0" indent="0">
              <a:buNone/>
            </a:pPr>
            <a:r>
              <a:rPr lang="pt-BR" dirty="0" smtClean="0">
                <a:solidFill>
                  <a:schemeClr val="tx1"/>
                </a:solidFill>
              </a:rPr>
              <a:t> </a:t>
            </a:r>
            <a:endParaRPr lang="pt-BR" dirty="0">
              <a:solidFill>
                <a:schemeClr val="tx1"/>
              </a:solidFill>
            </a:endParaRPr>
          </a:p>
          <a:p>
            <a:pPr marL="0" indent="0">
              <a:buNone/>
            </a:pPr>
            <a:r>
              <a:rPr lang="pt-BR" dirty="0">
                <a:solidFill>
                  <a:schemeClr val="tx1"/>
                </a:solidFill>
              </a:rPr>
              <a:t>        § 2º - A interposição de recurso para o Supremo Tribunal Federal não prejudicará a execução do julgado.</a:t>
            </a:r>
            <a:r>
              <a:rPr lang="pt-BR" u="sng" dirty="0">
                <a:solidFill>
                  <a:schemeClr val="tx1"/>
                </a:solidFill>
                <a:hlinkClick r:id="rId2"/>
              </a:rPr>
              <a:t> </a:t>
            </a:r>
            <a:endParaRPr lang="pt-BR" dirty="0">
              <a:solidFill>
                <a:schemeClr val="tx1"/>
              </a:solidFill>
            </a:endParaRPr>
          </a:p>
        </p:txBody>
      </p:sp>
    </p:spTree>
    <p:extLst>
      <p:ext uri="{BB962C8B-B14F-4D97-AF65-F5344CB8AC3E}">
        <p14:creationId xmlns:p14="http://schemas.microsoft.com/office/powerpoint/2010/main" val="207967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54888"/>
            <a:ext cx="9144000" cy="1013872"/>
          </a:xfrm>
        </p:spPr>
        <p:txBody>
          <a:bodyPr>
            <a:noAutofit/>
          </a:bodyPr>
          <a:lstStyle/>
          <a:p>
            <a:r>
              <a:rPr lang="pt-BR" sz="4400" dirty="0" smtClean="0"/>
              <a:t>Irrecorribilidade imediata das </a:t>
            </a:r>
            <a:br>
              <a:rPr lang="pt-BR" sz="4400" dirty="0" smtClean="0"/>
            </a:br>
            <a:r>
              <a:rPr lang="pt-BR" sz="4400" dirty="0" smtClean="0"/>
              <a:t>decisões interlocutórias</a:t>
            </a:r>
            <a:endParaRPr lang="pt-BR" sz="4400" dirty="0"/>
          </a:p>
        </p:txBody>
      </p:sp>
      <p:sp>
        <p:nvSpPr>
          <p:cNvPr id="3" name="Espaço Reservado para Conteúdo 2"/>
          <p:cNvSpPr>
            <a:spLocks noGrp="1"/>
          </p:cNvSpPr>
          <p:nvPr>
            <p:ph idx="1"/>
          </p:nvPr>
        </p:nvSpPr>
        <p:spPr>
          <a:xfrm>
            <a:off x="0" y="1600200"/>
            <a:ext cx="9144000" cy="5257800"/>
          </a:xfrm>
        </p:spPr>
        <p:txBody>
          <a:bodyPr>
            <a:normAutofit lnSpcReduction="10000"/>
          </a:bodyPr>
          <a:lstStyle/>
          <a:p>
            <a:pPr marL="0" indent="0">
              <a:buNone/>
            </a:pPr>
            <a:r>
              <a:rPr lang="pt-BR" b="1" dirty="0" smtClean="0">
                <a:solidFill>
                  <a:schemeClr val="tx1"/>
                </a:solidFill>
              </a:rPr>
              <a:t>Súmula 214 do TST.</a:t>
            </a:r>
          </a:p>
          <a:p>
            <a:pPr marL="0" indent="0">
              <a:buNone/>
            </a:pPr>
            <a:endParaRPr lang="pt-BR" b="1" dirty="0">
              <a:solidFill>
                <a:schemeClr val="tx1"/>
              </a:solidFill>
            </a:endParaRPr>
          </a:p>
          <a:p>
            <a:pPr marL="0" indent="0">
              <a:buNone/>
            </a:pPr>
            <a:r>
              <a:rPr lang="pt-BR" b="1" dirty="0">
                <a:solidFill>
                  <a:schemeClr val="tx1"/>
                </a:solidFill>
              </a:rPr>
              <a:t>DECISÃO INTERLOCUTÓRIA. IRRECORRIBILIDADE (nova redação</a:t>
            </a:r>
            <a:r>
              <a:rPr lang="pt-BR" b="1" dirty="0" smtClean="0">
                <a:solidFill>
                  <a:schemeClr val="tx1"/>
                </a:solidFill>
              </a:rPr>
              <a:t>).</a:t>
            </a:r>
            <a:endParaRPr lang="pt-BR" b="1" dirty="0">
              <a:solidFill>
                <a:schemeClr val="tx1"/>
              </a:solidFill>
            </a:endParaRPr>
          </a:p>
          <a:p>
            <a:pPr marL="0" indent="0">
              <a:buNone/>
            </a:pPr>
            <a:r>
              <a:rPr lang="pt-BR" dirty="0">
                <a:solidFill>
                  <a:schemeClr val="tx1"/>
                </a:solidFill>
              </a:rPr>
              <a:t>Na Justiça do Trabalho, nos termos do art. 893, § 1º, da CLT, as decisões interlocutórias não ensejam recurso imediato, salvo nas hipóteses de decisão: </a:t>
            </a:r>
            <a:endParaRPr lang="pt-BR" dirty="0" smtClean="0">
              <a:solidFill>
                <a:schemeClr val="tx1"/>
              </a:solidFill>
            </a:endParaRPr>
          </a:p>
          <a:p>
            <a:pPr marL="457200" indent="-457200">
              <a:buAutoNum type="alphaLcParenR"/>
            </a:pPr>
            <a:r>
              <a:rPr lang="pt-BR" dirty="0" smtClean="0">
                <a:solidFill>
                  <a:schemeClr val="tx1"/>
                </a:solidFill>
              </a:rPr>
              <a:t>de </a:t>
            </a:r>
            <a:r>
              <a:rPr lang="pt-BR" dirty="0">
                <a:solidFill>
                  <a:schemeClr val="tx1"/>
                </a:solidFill>
              </a:rPr>
              <a:t>Tribunal Regional do Trabalho contrária à Súmula ou Orientação Jurisprudencial do Tribunal Superior do Trabalho; </a:t>
            </a:r>
            <a:endParaRPr lang="pt-BR" dirty="0" smtClean="0">
              <a:solidFill>
                <a:schemeClr val="tx1"/>
              </a:solidFill>
            </a:endParaRPr>
          </a:p>
          <a:p>
            <a:pPr marL="457200" indent="-457200">
              <a:buAutoNum type="alphaLcParenR"/>
            </a:pPr>
            <a:r>
              <a:rPr lang="pt-BR" dirty="0" smtClean="0">
                <a:solidFill>
                  <a:schemeClr val="tx1"/>
                </a:solidFill>
              </a:rPr>
              <a:t>suscetível </a:t>
            </a:r>
            <a:r>
              <a:rPr lang="pt-BR" dirty="0">
                <a:solidFill>
                  <a:schemeClr val="tx1"/>
                </a:solidFill>
              </a:rPr>
              <a:t>de impugnação mediante recurso para o mesmo Tribunal; </a:t>
            </a:r>
            <a:endParaRPr lang="pt-BR" dirty="0" smtClean="0">
              <a:solidFill>
                <a:schemeClr val="tx1"/>
              </a:solidFill>
            </a:endParaRPr>
          </a:p>
          <a:p>
            <a:pPr marL="457200" indent="-457200">
              <a:buAutoNum type="alphaLcParenR"/>
            </a:pPr>
            <a:r>
              <a:rPr lang="pt-BR" b="1" u="sng" dirty="0" smtClean="0">
                <a:solidFill>
                  <a:schemeClr val="tx1"/>
                </a:solidFill>
              </a:rPr>
              <a:t>que </a:t>
            </a:r>
            <a:r>
              <a:rPr lang="pt-BR" b="1" u="sng" dirty="0">
                <a:solidFill>
                  <a:schemeClr val="tx1"/>
                </a:solidFill>
              </a:rPr>
              <a:t>acolhe exceção de incompetência territorial, com a remessa dos autos para Tribunal Regional distinto daquele a que se vincula o juízo excepcionado</a:t>
            </a:r>
            <a:r>
              <a:rPr lang="pt-BR" dirty="0">
                <a:solidFill>
                  <a:schemeClr val="tx1"/>
                </a:solidFill>
              </a:rPr>
              <a:t>, consoante o disposto no art. 799, § 2º, da CLT.</a:t>
            </a:r>
          </a:p>
          <a:p>
            <a:pPr marL="0" indent="0">
              <a:buNone/>
            </a:pPr>
            <a:endParaRPr lang="pt-BR" dirty="0">
              <a:solidFill>
                <a:schemeClr val="tx1"/>
              </a:solidFill>
            </a:endParaRPr>
          </a:p>
        </p:txBody>
      </p:sp>
    </p:spTree>
    <p:extLst>
      <p:ext uri="{BB962C8B-B14F-4D97-AF65-F5344CB8AC3E}">
        <p14:creationId xmlns:p14="http://schemas.microsoft.com/office/powerpoint/2010/main" val="22096259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60648"/>
            <a:ext cx="9144000" cy="1008112"/>
          </a:xfrm>
        </p:spPr>
        <p:txBody>
          <a:bodyPr>
            <a:noAutofit/>
          </a:bodyPr>
          <a:lstStyle/>
          <a:p>
            <a:r>
              <a:rPr lang="pt-BR" dirty="0" smtClean="0"/>
              <a:t>Recurso Ordinário</a:t>
            </a:r>
            <a:endParaRPr lang="pt-BR" dirty="0"/>
          </a:p>
        </p:txBody>
      </p:sp>
      <p:sp>
        <p:nvSpPr>
          <p:cNvPr id="3" name="Espaço Reservado para Conteúdo 2"/>
          <p:cNvSpPr>
            <a:spLocks noGrp="1"/>
          </p:cNvSpPr>
          <p:nvPr>
            <p:ph idx="1"/>
          </p:nvPr>
        </p:nvSpPr>
        <p:spPr>
          <a:xfrm>
            <a:off x="0" y="1484784"/>
            <a:ext cx="9144000" cy="5373216"/>
          </a:xfrm>
        </p:spPr>
        <p:txBody>
          <a:bodyPr>
            <a:noAutofit/>
          </a:bodyPr>
          <a:lstStyle/>
          <a:p>
            <a:pPr marL="0" indent="0">
              <a:buNone/>
            </a:pPr>
            <a:r>
              <a:rPr lang="pt-BR" sz="1750" dirty="0">
                <a:solidFill>
                  <a:schemeClr val="tx1"/>
                </a:solidFill>
              </a:rPr>
              <a:t>Art. 895 - Cabe recurso ordinário para a instância superior:  </a:t>
            </a:r>
            <a:endParaRPr lang="pt-BR" sz="1750" dirty="0" smtClean="0">
              <a:solidFill>
                <a:schemeClr val="tx1"/>
              </a:solidFill>
            </a:endParaRPr>
          </a:p>
          <a:p>
            <a:pPr marL="0" indent="0">
              <a:buNone/>
            </a:pPr>
            <a:endParaRPr lang="pt-BR" sz="1750" dirty="0">
              <a:solidFill>
                <a:schemeClr val="tx1"/>
              </a:solidFill>
            </a:endParaRPr>
          </a:p>
          <a:p>
            <a:pPr marL="0" indent="0">
              <a:buNone/>
            </a:pPr>
            <a:r>
              <a:rPr lang="pt-BR" sz="1750" dirty="0">
                <a:solidFill>
                  <a:schemeClr val="tx1"/>
                </a:solidFill>
              </a:rPr>
              <a:t>        I - das decisões </a:t>
            </a:r>
            <a:r>
              <a:rPr lang="pt-BR" sz="1750" b="1" u="sng" dirty="0">
                <a:solidFill>
                  <a:schemeClr val="tx1"/>
                </a:solidFill>
              </a:rPr>
              <a:t>definitivas</a:t>
            </a:r>
            <a:r>
              <a:rPr lang="pt-BR" sz="1750" dirty="0">
                <a:solidFill>
                  <a:schemeClr val="tx1"/>
                </a:solidFill>
              </a:rPr>
              <a:t> ou </a:t>
            </a:r>
            <a:r>
              <a:rPr lang="pt-BR" sz="1750" b="1" u="sng" dirty="0">
                <a:solidFill>
                  <a:schemeClr val="tx1"/>
                </a:solidFill>
              </a:rPr>
              <a:t>terminativas </a:t>
            </a:r>
            <a:r>
              <a:rPr lang="pt-BR" sz="1750" dirty="0">
                <a:solidFill>
                  <a:schemeClr val="tx1"/>
                </a:solidFill>
              </a:rPr>
              <a:t>das Varas e Juízos, no prazo de 8 (oito) dias; e </a:t>
            </a:r>
          </a:p>
          <a:p>
            <a:pPr marL="0" indent="0">
              <a:buNone/>
            </a:pPr>
            <a:r>
              <a:rPr lang="pt-BR" sz="1750" dirty="0">
                <a:solidFill>
                  <a:schemeClr val="tx1"/>
                </a:solidFill>
              </a:rPr>
              <a:t>        II - das decisões definitivas ou terminativas dos Tribunais Regionais, em processos de sua </a:t>
            </a:r>
            <a:r>
              <a:rPr lang="pt-BR" sz="1750" b="1" u="sng" dirty="0">
                <a:solidFill>
                  <a:schemeClr val="tx1"/>
                </a:solidFill>
              </a:rPr>
              <a:t>competência originária</a:t>
            </a:r>
            <a:r>
              <a:rPr lang="pt-BR" sz="1750" dirty="0">
                <a:solidFill>
                  <a:schemeClr val="tx1"/>
                </a:solidFill>
              </a:rPr>
              <a:t>, no prazo de 8 (oito) dias, quer nos dissídios individuais, quer nos dissídios coletivos. </a:t>
            </a:r>
          </a:p>
          <a:p>
            <a:pPr marL="0" indent="0">
              <a:buNone/>
            </a:pPr>
            <a:r>
              <a:rPr lang="pt-BR" sz="1750" b="1" dirty="0">
                <a:solidFill>
                  <a:schemeClr val="tx1"/>
                </a:solidFill>
              </a:rPr>
              <a:t>        </a:t>
            </a:r>
            <a:r>
              <a:rPr lang="pt-BR" sz="1750" dirty="0">
                <a:solidFill>
                  <a:schemeClr val="tx1"/>
                </a:solidFill>
              </a:rPr>
              <a:t>§ 1º - Nas reclamações sujeitas ao </a:t>
            </a:r>
            <a:r>
              <a:rPr lang="pt-BR" sz="1750" b="1" u="sng" dirty="0">
                <a:solidFill>
                  <a:schemeClr val="tx1"/>
                </a:solidFill>
              </a:rPr>
              <a:t>procedimento sumaríssimo</a:t>
            </a:r>
            <a:r>
              <a:rPr lang="pt-BR" sz="1750" dirty="0">
                <a:solidFill>
                  <a:schemeClr val="tx1"/>
                </a:solidFill>
              </a:rPr>
              <a:t>, o recurso ordinário</a:t>
            </a:r>
            <a:r>
              <a:rPr lang="pt-BR" sz="1750" dirty="0" smtClean="0">
                <a:solidFill>
                  <a:schemeClr val="tx1"/>
                </a:solidFill>
              </a:rPr>
              <a:t>:</a:t>
            </a:r>
            <a:endParaRPr lang="pt-BR" sz="1750" dirty="0">
              <a:solidFill>
                <a:schemeClr val="tx1"/>
              </a:solidFill>
            </a:endParaRPr>
          </a:p>
          <a:p>
            <a:pPr marL="0" indent="0">
              <a:buNone/>
            </a:pPr>
            <a:r>
              <a:rPr lang="pt-BR" sz="1750" b="1" dirty="0">
                <a:solidFill>
                  <a:schemeClr val="tx1"/>
                </a:solidFill>
              </a:rPr>
              <a:t>       </a:t>
            </a:r>
            <a:r>
              <a:rPr lang="pt-BR" sz="1750" dirty="0">
                <a:solidFill>
                  <a:schemeClr val="tx1"/>
                </a:solidFill>
              </a:rPr>
              <a:t> I - </a:t>
            </a:r>
            <a:r>
              <a:rPr lang="pt-BR" sz="1750" u="sng" dirty="0">
                <a:solidFill>
                  <a:schemeClr val="tx1"/>
                </a:solidFill>
              </a:rPr>
              <a:t>(VETADO</a:t>
            </a:r>
            <a:r>
              <a:rPr lang="pt-BR" sz="1750" u="sng" dirty="0" smtClean="0">
                <a:solidFill>
                  <a:schemeClr val="tx1"/>
                </a:solidFill>
              </a:rPr>
              <a:t>)</a:t>
            </a:r>
            <a:r>
              <a:rPr lang="pt-BR" sz="1750" dirty="0">
                <a:solidFill>
                  <a:schemeClr val="tx1"/>
                </a:solidFill>
              </a:rPr>
              <a:t>.</a:t>
            </a:r>
          </a:p>
          <a:p>
            <a:pPr marL="0" indent="0">
              <a:buNone/>
            </a:pPr>
            <a:r>
              <a:rPr lang="pt-BR" sz="1750" b="1" dirty="0">
                <a:solidFill>
                  <a:schemeClr val="tx1"/>
                </a:solidFill>
              </a:rPr>
              <a:t>        </a:t>
            </a:r>
            <a:r>
              <a:rPr lang="pt-BR" sz="1750" dirty="0">
                <a:solidFill>
                  <a:schemeClr val="tx1"/>
                </a:solidFill>
              </a:rPr>
              <a:t>II - será imediatamente distribuído, uma vez recebido no Tribunal, devendo o relator liberá-lo no prazo máximo de dez dias, e a Secretaria do Tribunal ou Turma colocá-lo imediatamente em pauta para julgamento, sem revisor; </a:t>
            </a:r>
          </a:p>
          <a:p>
            <a:pPr marL="0" indent="0">
              <a:buNone/>
            </a:pPr>
            <a:r>
              <a:rPr lang="pt-BR" sz="1750" dirty="0">
                <a:solidFill>
                  <a:schemeClr val="tx1"/>
                </a:solidFill>
              </a:rPr>
              <a:t>        III - terá parecer oral do representante do Ministério Público presente à sessão de julgamento, se este entender necessário o parecer, com registro na certidão; </a:t>
            </a:r>
          </a:p>
          <a:p>
            <a:pPr marL="0" indent="0">
              <a:buNone/>
            </a:pPr>
            <a:r>
              <a:rPr lang="pt-BR" sz="1750" dirty="0">
                <a:solidFill>
                  <a:schemeClr val="tx1"/>
                </a:solidFill>
              </a:rPr>
              <a:t>        IV - terá </a:t>
            </a:r>
            <a:r>
              <a:rPr lang="pt-BR" sz="1750" b="1" u="sng" dirty="0">
                <a:solidFill>
                  <a:schemeClr val="tx1"/>
                </a:solidFill>
              </a:rPr>
              <a:t>acórdão consistente unicamente na certidão de julgamento</a:t>
            </a:r>
            <a:r>
              <a:rPr lang="pt-BR" sz="1750" dirty="0">
                <a:solidFill>
                  <a:schemeClr val="tx1"/>
                </a:solidFill>
              </a:rPr>
              <a:t>, com a indicação suficiente do processo e parte dispositiva, e das razões de decidir do voto prevalente. Se a sentença for confirmada pelos próprios fundamentos, a certidão de julgamento, registrando tal circunstância, servirá de acórdão</a:t>
            </a:r>
            <a:r>
              <a:rPr lang="pt-BR" sz="1750" dirty="0" smtClean="0">
                <a:solidFill>
                  <a:schemeClr val="tx1"/>
                </a:solidFill>
              </a:rPr>
              <a:t>.</a:t>
            </a:r>
            <a:r>
              <a:rPr lang="pt-BR" sz="1750" dirty="0">
                <a:solidFill>
                  <a:schemeClr val="tx1"/>
                </a:solidFill>
              </a:rPr>
              <a:t> </a:t>
            </a:r>
            <a:r>
              <a:rPr lang="pt-BR" sz="1750" dirty="0" smtClean="0">
                <a:solidFill>
                  <a:schemeClr val="tx1"/>
                </a:solidFill>
              </a:rPr>
              <a:t>[...]</a:t>
            </a:r>
            <a:endParaRPr lang="pt-BR" sz="1750" dirty="0">
              <a:solidFill>
                <a:schemeClr val="tx1"/>
              </a:solidFill>
            </a:endParaRPr>
          </a:p>
        </p:txBody>
      </p:sp>
    </p:spTree>
    <p:extLst>
      <p:ext uri="{BB962C8B-B14F-4D97-AF65-F5344CB8AC3E}">
        <p14:creationId xmlns:p14="http://schemas.microsoft.com/office/powerpoint/2010/main" val="7440555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Autofit/>
          </a:bodyPr>
          <a:lstStyle/>
          <a:p>
            <a:r>
              <a:rPr lang="pt-BR" sz="4400" dirty="0" smtClean="0"/>
              <a:t>Peculiaridade do RO: </a:t>
            </a:r>
            <a:br>
              <a:rPr lang="pt-BR" sz="4400" dirty="0" smtClean="0"/>
            </a:br>
            <a:r>
              <a:rPr lang="pt-BR" sz="4400" dirty="0" smtClean="0"/>
              <a:t>efeito devolutivo em profundidade	</a:t>
            </a:r>
            <a:endParaRPr lang="pt-BR" sz="4400" dirty="0"/>
          </a:p>
        </p:txBody>
      </p:sp>
      <p:sp>
        <p:nvSpPr>
          <p:cNvPr id="3" name="Espaço Reservado para Conteúdo 2"/>
          <p:cNvSpPr>
            <a:spLocks noGrp="1"/>
          </p:cNvSpPr>
          <p:nvPr>
            <p:ph idx="1"/>
          </p:nvPr>
        </p:nvSpPr>
        <p:spPr>
          <a:xfrm>
            <a:off x="0" y="1600200"/>
            <a:ext cx="9144000" cy="5257800"/>
          </a:xfrm>
        </p:spPr>
        <p:txBody>
          <a:bodyPr>
            <a:normAutofit/>
          </a:bodyPr>
          <a:lstStyle/>
          <a:p>
            <a:pPr marL="0" indent="0" algn="just">
              <a:buNone/>
            </a:pPr>
            <a:r>
              <a:rPr lang="pt-BR" b="1" dirty="0" smtClean="0">
                <a:solidFill>
                  <a:schemeClr val="tx1"/>
                </a:solidFill>
              </a:rPr>
              <a:t> </a:t>
            </a:r>
          </a:p>
          <a:p>
            <a:pPr marL="0" indent="0" algn="just">
              <a:buNone/>
            </a:pPr>
            <a:endParaRPr lang="pt-BR" b="1" dirty="0" smtClean="0">
              <a:solidFill>
                <a:schemeClr val="tx1"/>
              </a:solidFill>
            </a:endParaRPr>
          </a:p>
          <a:p>
            <a:endParaRPr lang="pt-BR" dirty="0">
              <a:solidFill>
                <a:schemeClr val="tx1"/>
              </a:solidFill>
            </a:endParaRPr>
          </a:p>
        </p:txBody>
      </p:sp>
      <p:sp>
        <p:nvSpPr>
          <p:cNvPr id="7" name="Rectangle 4"/>
          <p:cNvSpPr>
            <a:spLocks noChangeArrowheads="1"/>
          </p:cNvSpPr>
          <p:nvPr/>
        </p:nvSpPr>
        <p:spPr bwMode="auto">
          <a:xfrm>
            <a:off x="0" y="1600200"/>
            <a:ext cx="91440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dirty="0" smtClean="0">
                <a:ln>
                  <a:noFill/>
                </a:ln>
                <a:solidFill>
                  <a:schemeClr val="tx1"/>
                </a:solidFill>
                <a:effectLst/>
              </a:rPr>
              <a:t>RECURSO ORDINÁRIO. EFEITO DEVOLUTIVO EM PROFUNDIDADE. ART. 1.013, § 1º, DO CPC DE 2015. ART. 515, § 1º, DO CPC DE 1973. </a:t>
            </a:r>
            <a:r>
              <a:rPr kumimoji="0" lang="pt-BR" altLang="pt-BR" sz="2200" b="1" i="0" u="none" strike="noStrike" cap="none" normalizeH="0" baseline="0" dirty="0" smtClean="0">
                <a:ln>
                  <a:noFill/>
                </a:ln>
                <a:solidFill>
                  <a:schemeClr val="tx1"/>
                </a:solidFill>
                <a:effectLst/>
                <a:cs typeface="Times New Roman" panose="02020603050405020304" pitchFamily="18" charset="0"/>
              </a:rPr>
              <a:t> (nova redação em decorrência do CPC de 2015) – Res. 208/2016, DEJT divulgado em 22, 25 e </a:t>
            </a:r>
            <a:r>
              <a:rPr kumimoji="0" lang="pt-BR" altLang="pt-BR" sz="2200" b="1" i="0" u="none" strike="noStrike" cap="none" normalizeH="0" baseline="0" dirty="0" smtClean="0">
                <a:ln>
                  <a:noFill/>
                </a:ln>
                <a:solidFill>
                  <a:schemeClr val="tx1"/>
                </a:solidFill>
                <a:effectLst/>
                <a:cs typeface="Times New Roman" panose="02020603050405020304" pitchFamily="18" charset="0"/>
              </a:rPr>
              <a:t>26.04.2016</a:t>
            </a:r>
          </a:p>
          <a:p>
            <a:pPr marL="0" marR="0" lvl="0" indent="0" algn="just" defTabSz="914400" rtl="0" eaLnBrk="0" fontAlgn="base" latinLnBrk="0" hangingPunct="0">
              <a:lnSpc>
                <a:spcPct val="100000"/>
              </a:lnSpc>
              <a:spcBef>
                <a:spcPct val="0"/>
              </a:spcBef>
              <a:spcAft>
                <a:spcPct val="0"/>
              </a:spcAft>
              <a:buClrTx/>
              <a:buSzTx/>
              <a:buFontTx/>
              <a:buNone/>
              <a:tabLst/>
            </a:pPr>
            <a:endParaRPr lang="pt-BR" altLang="pt-BR" sz="2200" b="1" dirty="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200" b="0" i="0" u="none" strike="noStrike" cap="none" normalizeH="0" baseline="0" dirty="0" smtClean="0">
                <a:ln>
                  <a:noFill/>
                </a:ln>
                <a:solidFill>
                  <a:schemeClr val="tx1"/>
                </a:solidFill>
                <a:effectLst/>
              </a:rPr>
              <a:t>I </a:t>
            </a:r>
            <a:r>
              <a:rPr kumimoji="0" lang="pt-BR" altLang="pt-BR" sz="2200" b="0" i="0" u="none" strike="noStrike" cap="none" normalizeH="0" baseline="0" dirty="0" smtClean="0">
                <a:ln>
                  <a:noFill/>
                </a:ln>
                <a:solidFill>
                  <a:schemeClr val="tx1"/>
                </a:solidFill>
                <a:effectLst/>
              </a:rPr>
              <a:t>- O efeito devolutivo em profundidade do recurso ordinário, que se extrai do § 1º do art. 1.013 do CPC de 2015 (art. 515, §1º, do CPC de 1973), transfere ao Tribunal a apreciação dos </a:t>
            </a:r>
            <a:r>
              <a:rPr kumimoji="0" lang="pt-BR" altLang="pt-BR" sz="2200" b="1" i="0" u="sng" strike="noStrike" cap="none" normalizeH="0" baseline="0" dirty="0" smtClean="0">
                <a:ln>
                  <a:noFill/>
                </a:ln>
                <a:solidFill>
                  <a:schemeClr val="tx1"/>
                </a:solidFill>
                <a:effectLst/>
              </a:rPr>
              <a:t>fundamentos da inicial ou da defesa</a:t>
            </a:r>
            <a:r>
              <a:rPr kumimoji="0" lang="pt-BR" altLang="pt-BR" sz="2200" b="0" i="0" u="none" strike="noStrike" cap="none" normalizeH="0" baseline="0" dirty="0" smtClean="0">
                <a:ln>
                  <a:noFill/>
                </a:ln>
                <a:solidFill>
                  <a:schemeClr val="tx1"/>
                </a:solidFill>
                <a:effectLst/>
              </a:rPr>
              <a:t>, não examinados pela sentença, ainda que não renovados em contrarrazões, desde que relativos ao capítulo impugnado. </a:t>
            </a:r>
            <a:endParaRPr kumimoji="0" lang="pt-BR" altLang="pt-BR" sz="2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2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200" b="0" i="0" u="none" strike="noStrike" cap="none" normalizeH="0" baseline="0" dirty="0" smtClean="0">
                <a:ln>
                  <a:noFill/>
                </a:ln>
                <a:solidFill>
                  <a:schemeClr val="tx1"/>
                </a:solidFill>
                <a:effectLst/>
              </a:rPr>
              <a:t>II - Se o processo estiver em condições, o tribunal, ao julgar o recurso ordinário, deverá decidir desde logo o mérito da causa, nos termos do § 3º do art. 1.013 do CPC de 2015, inclusive quando constatar a omissão da sentença no exame de um dos pedidos.</a:t>
            </a:r>
          </a:p>
        </p:txBody>
      </p:sp>
    </p:spTree>
    <p:extLst>
      <p:ext uri="{BB962C8B-B14F-4D97-AF65-F5344CB8AC3E}">
        <p14:creationId xmlns:p14="http://schemas.microsoft.com/office/powerpoint/2010/main" val="2936997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Julgamento antecipado parcial de mérito</a:t>
            </a:r>
            <a:endParaRPr lang="pt-BR" dirty="0"/>
          </a:p>
        </p:txBody>
      </p:sp>
      <p:sp>
        <p:nvSpPr>
          <p:cNvPr id="3" name="Espaço Reservado para Conteúdo 2"/>
          <p:cNvSpPr>
            <a:spLocks noGrp="1"/>
          </p:cNvSpPr>
          <p:nvPr>
            <p:ph idx="1"/>
          </p:nvPr>
        </p:nvSpPr>
        <p:spPr>
          <a:xfrm>
            <a:off x="0" y="1600200"/>
            <a:ext cx="9144000" cy="5141168"/>
          </a:xfrm>
        </p:spPr>
        <p:txBody>
          <a:bodyPr>
            <a:noAutofit/>
          </a:bodyPr>
          <a:lstStyle/>
          <a:p>
            <a:r>
              <a:rPr lang="pt-BR" sz="2800" dirty="0" smtClean="0">
                <a:solidFill>
                  <a:schemeClr val="tx1"/>
                </a:solidFill>
              </a:rPr>
              <a:t>Art. 356 do CPC/2015</a:t>
            </a:r>
          </a:p>
          <a:p>
            <a:pPr marL="0" indent="0">
              <a:buNone/>
            </a:pPr>
            <a:r>
              <a:rPr lang="pt-BR" sz="2800" dirty="0" smtClean="0">
                <a:solidFill>
                  <a:schemeClr val="tx1"/>
                </a:solidFill>
              </a:rPr>
              <a:t>Hipóteses. Qual o recurso cabível contra o julgamento parcial de mérito?</a:t>
            </a:r>
          </a:p>
          <a:p>
            <a:endParaRPr lang="pt-BR" sz="2800" dirty="0" smtClean="0">
              <a:solidFill>
                <a:schemeClr val="tx1"/>
              </a:solidFill>
            </a:endParaRPr>
          </a:p>
          <a:p>
            <a:r>
              <a:rPr lang="pt-BR" sz="2800" dirty="0" smtClean="0">
                <a:solidFill>
                  <a:schemeClr val="tx1"/>
                </a:solidFill>
              </a:rPr>
              <a:t>Aplicação ao processo do trabalho – IN </a:t>
            </a:r>
            <a:r>
              <a:rPr lang="pt-BR" sz="2800" dirty="0" smtClean="0">
                <a:solidFill>
                  <a:schemeClr val="tx1"/>
                </a:solidFill>
              </a:rPr>
              <a:t>39/TST</a:t>
            </a:r>
          </a:p>
          <a:p>
            <a:pPr marL="0" indent="0">
              <a:buNone/>
            </a:pPr>
            <a:endParaRPr lang="pt-BR" sz="2800" dirty="0" smtClean="0">
              <a:solidFill>
                <a:schemeClr val="tx1"/>
              </a:solidFill>
            </a:endParaRPr>
          </a:p>
          <a:p>
            <a:r>
              <a:rPr lang="pt-BR" sz="2800" b="1" dirty="0">
                <a:solidFill>
                  <a:schemeClr val="tx1"/>
                </a:solidFill>
              </a:rPr>
              <a:t>Art. 5° </a:t>
            </a:r>
            <a:r>
              <a:rPr lang="pt-BR" sz="2800" dirty="0">
                <a:solidFill>
                  <a:schemeClr val="tx1"/>
                </a:solidFill>
              </a:rPr>
              <a:t>Aplicam-se ao Processo do Trabalho as normas do art. 356, §§ 1º a 4º, do CPC que regem o julgamento antecipado parcial do mérito, cabendo </a:t>
            </a:r>
            <a:r>
              <a:rPr lang="pt-BR" sz="2800" b="1" u="sng" dirty="0">
                <a:solidFill>
                  <a:schemeClr val="tx1"/>
                </a:solidFill>
              </a:rPr>
              <a:t>recurso ordinário </a:t>
            </a:r>
            <a:r>
              <a:rPr lang="pt-BR" sz="2800" dirty="0">
                <a:solidFill>
                  <a:schemeClr val="tx1"/>
                </a:solidFill>
              </a:rPr>
              <a:t>de imediato da sentença. </a:t>
            </a:r>
          </a:p>
        </p:txBody>
      </p:sp>
    </p:spTree>
    <p:extLst>
      <p:ext uri="{BB962C8B-B14F-4D97-AF65-F5344CB8AC3E}">
        <p14:creationId xmlns:p14="http://schemas.microsoft.com/office/powerpoint/2010/main" val="400218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Embargos de declaração</a:t>
            </a:r>
            <a:endParaRPr lang="pt-BR" dirty="0"/>
          </a:p>
        </p:txBody>
      </p:sp>
      <p:sp>
        <p:nvSpPr>
          <p:cNvPr id="3" name="Espaço Reservado para Conteúdo 2"/>
          <p:cNvSpPr>
            <a:spLocks noGrp="1"/>
          </p:cNvSpPr>
          <p:nvPr>
            <p:ph idx="1"/>
          </p:nvPr>
        </p:nvSpPr>
        <p:spPr>
          <a:xfrm>
            <a:off x="0" y="1600200"/>
            <a:ext cx="9144000" cy="5257800"/>
          </a:xfrm>
        </p:spPr>
        <p:txBody>
          <a:bodyPr>
            <a:normAutofit fontScale="85000" lnSpcReduction="10000"/>
          </a:bodyPr>
          <a:lstStyle/>
          <a:p>
            <a:pPr marL="0" indent="0">
              <a:buNone/>
            </a:pPr>
            <a:r>
              <a:rPr lang="pt-BR" dirty="0">
                <a:solidFill>
                  <a:schemeClr val="tx1"/>
                </a:solidFill>
              </a:rPr>
              <a:t>Art. 897-A Caberão embargos de declaração da sentença ou acórdão, no prazo de cinco dias, devendo seu julgamento ocorrer na primeira audiência ou sessão </a:t>
            </a:r>
            <a:r>
              <a:rPr lang="pt-BR" dirty="0" err="1">
                <a:solidFill>
                  <a:schemeClr val="tx1"/>
                </a:solidFill>
              </a:rPr>
              <a:t>subseqüente</a:t>
            </a:r>
            <a:r>
              <a:rPr lang="pt-BR" dirty="0">
                <a:solidFill>
                  <a:schemeClr val="tx1"/>
                </a:solidFill>
              </a:rPr>
              <a:t> a sua apresentação, registrado na certidão, admitido efeito modificativo da decisão nos casos de </a:t>
            </a:r>
            <a:r>
              <a:rPr lang="pt-BR" b="1" u="sng" dirty="0">
                <a:solidFill>
                  <a:schemeClr val="tx1"/>
                </a:solidFill>
              </a:rPr>
              <a:t>omissão</a:t>
            </a:r>
            <a:r>
              <a:rPr lang="pt-BR" dirty="0">
                <a:solidFill>
                  <a:schemeClr val="tx1"/>
                </a:solidFill>
              </a:rPr>
              <a:t> e </a:t>
            </a:r>
            <a:r>
              <a:rPr lang="pt-BR" b="1" u="sng" dirty="0">
                <a:solidFill>
                  <a:schemeClr val="tx1"/>
                </a:solidFill>
              </a:rPr>
              <a:t>contradição</a:t>
            </a:r>
            <a:r>
              <a:rPr lang="pt-BR" dirty="0">
                <a:solidFill>
                  <a:schemeClr val="tx1"/>
                </a:solidFill>
              </a:rPr>
              <a:t> no julgado e </a:t>
            </a:r>
            <a:r>
              <a:rPr lang="pt-BR" b="1" u="sng" dirty="0">
                <a:solidFill>
                  <a:schemeClr val="tx1"/>
                </a:solidFill>
              </a:rPr>
              <a:t>manifesto equívoco no exame dos pressupostos extrínsecos do recurso</a:t>
            </a:r>
            <a:r>
              <a:rPr lang="pt-BR" dirty="0" smtClean="0">
                <a:solidFill>
                  <a:schemeClr val="tx1"/>
                </a:solidFill>
              </a:rPr>
              <a:t>.</a:t>
            </a:r>
          </a:p>
          <a:p>
            <a:pPr marL="0" indent="0">
              <a:buNone/>
            </a:pPr>
            <a:endParaRPr lang="pt-BR" dirty="0" smtClean="0">
              <a:solidFill>
                <a:schemeClr val="tx1"/>
              </a:solidFill>
            </a:endParaRPr>
          </a:p>
          <a:p>
            <a:pPr marL="0" indent="0">
              <a:buNone/>
            </a:pPr>
            <a:r>
              <a:rPr lang="pt-BR" dirty="0">
                <a:solidFill>
                  <a:schemeClr val="tx1">
                    <a:lumMod val="95000"/>
                    <a:lumOff val="5000"/>
                  </a:schemeClr>
                </a:solidFill>
              </a:rPr>
              <a:t>§ 1o Os erros materiais poderão ser corrigidos de ofício ou a requerimento de qualquer das partes.           </a:t>
            </a:r>
            <a:r>
              <a:rPr lang="pt-BR" u="sng" dirty="0">
                <a:solidFill>
                  <a:schemeClr val="tx1">
                    <a:lumMod val="95000"/>
                    <a:lumOff val="5000"/>
                  </a:schemeClr>
                </a:solidFill>
                <a:hlinkClick r:id="rId2"/>
              </a:rPr>
              <a:t>(Redação dada pela Lei nº 13.015, de 2014)</a:t>
            </a:r>
            <a:endParaRPr lang="pt-BR" dirty="0">
              <a:solidFill>
                <a:schemeClr val="tx1">
                  <a:lumMod val="95000"/>
                  <a:lumOff val="5000"/>
                </a:schemeClr>
              </a:solidFill>
            </a:endParaRPr>
          </a:p>
          <a:p>
            <a:pPr marL="0" indent="0">
              <a:buNone/>
            </a:pPr>
            <a:r>
              <a:rPr lang="pt-BR" dirty="0" smtClean="0">
                <a:solidFill>
                  <a:schemeClr val="tx1">
                    <a:lumMod val="95000"/>
                    <a:lumOff val="5000"/>
                  </a:schemeClr>
                </a:solidFill>
              </a:rPr>
              <a:t>§ </a:t>
            </a:r>
            <a:r>
              <a:rPr lang="pt-BR" dirty="0">
                <a:solidFill>
                  <a:schemeClr val="tx1">
                    <a:lumMod val="95000"/>
                    <a:lumOff val="5000"/>
                  </a:schemeClr>
                </a:solidFill>
              </a:rPr>
              <a:t>2o Eventual efeito modificativo dos embargos de declaração somente poderá ocorrer em virtude da correção de vício na decisão embargada e desde que ouvida a parte contrária, no prazo de 5 (cinco) dias.          </a:t>
            </a:r>
            <a:r>
              <a:rPr lang="pt-BR" u="sng" dirty="0">
                <a:solidFill>
                  <a:schemeClr val="tx1">
                    <a:lumMod val="95000"/>
                    <a:lumOff val="5000"/>
                  </a:schemeClr>
                </a:solidFill>
                <a:hlinkClick r:id="rId2"/>
              </a:rPr>
              <a:t>(Incluído pela Lei nº 13.015, de 2014</a:t>
            </a:r>
            <a:r>
              <a:rPr lang="pt-BR" u="sng" dirty="0" smtClean="0">
                <a:solidFill>
                  <a:schemeClr val="tx1">
                    <a:lumMod val="95000"/>
                    <a:lumOff val="5000"/>
                  </a:schemeClr>
                </a:solidFill>
                <a:hlinkClick r:id="rId2"/>
              </a:rPr>
              <a:t>)</a:t>
            </a:r>
            <a:endParaRPr lang="pt-BR" dirty="0">
              <a:solidFill>
                <a:schemeClr val="tx1">
                  <a:lumMod val="95000"/>
                  <a:lumOff val="5000"/>
                </a:schemeClr>
              </a:solidFill>
            </a:endParaRPr>
          </a:p>
          <a:p>
            <a:pPr marL="0" indent="0">
              <a:buNone/>
            </a:pPr>
            <a:r>
              <a:rPr lang="pt-BR" dirty="0" smtClean="0">
                <a:solidFill>
                  <a:schemeClr val="tx1">
                    <a:lumMod val="95000"/>
                    <a:lumOff val="5000"/>
                  </a:schemeClr>
                </a:solidFill>
              </a:rPr>
              <a:t>§ </a:t>
            </a:r>
            <a:r>
              <a:rPr lang="pt-BR" dirty="0">
                <a:solidFill>
                  <a:schemeClr val="tx1">
                    <a:lumMod val="95000"/>
                    <a:lumOff val="5000"/>
                  </a:schemeClr>
                </a:solidFill>
              </a:rPr>
              <a:t>3o Os embargos de declaração interrompem o prazo para interposição de outros recursos, por qualquer das partes, salvo quando intempestivos, irregular a representação da parte ou ausente a sua assinatura</a:t>
            </a:r>
            <a:r>
              <a:rPr lang="pt-BR" dirty="0" smtClean="0">
                <a:solidFill>
                  <a:schemeClr val="tx1">
                    <a:lumMod val="95000"/>
                    <a:lumOff val="5000"/>
                  </a:schemeClr>
                </a:solidFill>
              </a:rPr>
              <a:t>.</a:t>
            </a:r>
          </a:p>
          <a:p>
            <a:pPr marL="0" indent="0">
              <a:buNone/>
            </a:pPr>
            <a:endParaRPr lang="pt-BR" dirty="0" smtClean="0">
              <a:solidFill>
                <a:schemeClr val="tx1"/>
              </a:solidFill>
            </a:endParaRPr>
          </a:p>
          <a:p>
            <a:pPr marL="0" indent="0">
              <a:buNone/>
            </a:pPr>
            <a:r>
              <a:rPr lang="pt-BR" dirty="0" smtClean="0">
                <a:solidFill>
                  <a:schemeClr val="tx1"/>
                </a:solidFill>
              </a:rPr>
              <a:t>CPC adotado subsidiariamente – art. 9º da IN39/TST.</a:t>
            </a:r>
            <a:endParaRPr lang="pt-BR" dirty="0">
              <a:solidFill>
                <a:schemeClr val="tx1"/>
              </a:solidFill>
            </a:endParaRPr>
          </a:p>
        </p:txBody>
      </p:sp>
    </p:spTree>
    <p:extLst>
      <p:ext uri="{BB962C8B-B14F-4D97-AF65-F5344CB8AC3E}">
        <p14:creationId xmlns:p14="http://schemas.microsoft.com/office/powerpoint/2010/main" val="45807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OJ 142 da SDI-1 do TST</a:t>
            </a:r>
            <a:endParaRPr lang="pt-BR" dirty="0"/>
          </a:p>
        </p:txBody>
      </p:sp>
      <p:sp>
        <p:nvSpPr>
          <p:cNvPr id="3" name="Espaço Reservado para Conteúdo 2"/>
          <p:cNvSpPr>
            <a:spLocks noGrp="1"/>
          </p:cNvSpPr>
          <p:nvPr>
            <p:ph idx="1"/>
          </p:nvPr>
        </p:nvSpPr>
        <p:spPr>
          <a:xfrm>
            <a:off x="0" y="1600200"/>
            <a:ext cx="9144000" cy="5257800"/>
          </a:xfrm>
        </p:spPr>
        <p:txBody>
          <a:bodyPr>
            <a:normAutofit/>
          </a:bodyPr>
          <a:lstStyle/>
          <a:p>
            <a:pPr marL="0" indent="0">
              <a:buNone/>
            </a:pPr>
            <a:r>
              <a:rPr lang="pt-BR" b="1" dirty="0">
                <a:solidFill>
                  <a:schemeClr val="tx1"/>
                </a:solidFill>
              </a:rPr>
              <a:t>142. EMBARGOS DE DECLARAÇÃO. EFEITO MODIFICATIVO. VISTA À PARTE CONTRÁRIA.</a:t>
            </a:r>
            <a:r>
              <a:rPr lang="pt-BR" dirty="0">
                <a:solidFill>
                  <a:schemeClr val="tx1"/>
                </a:solidFill>
              </a:rPr>
              <a:t> </a:t>
            </a:r>
            <a:endParaRPr lang="pt-BR" dirty="0" smtClean="0">
              <a:solidFill>
                <a:schemeClr val="tx1"/>
              </a:solidFill>
            </a:endParaRPr>
          </a:p>
          <a:p>
            <a:pPr marL="0" indent="0">
              <a:buNone/>
            </a:pPr>
            <a:r>
              <a:rPr lang="pt-BR" dirty="0">
                <a:solidFill>
                  <a:schemeClr val="tx1"/>
                </a:solidFill>
              </a:rPr>
              <a:t/>
            </a:r>
            <a:br>
              <a:rPr lang="pt-BR" dirty="0">
                <a:solidFill>
                  <a:schemeClr val="tx1"/>
                </a:solidFill>
              </a:rPr>
            </a:br>
            <a:r>
              <a:rPr lang="pt-BR" dirty="0">
                <a:solidFill>
                  <a:schemeClr val="tx1"/>
                </a:solidFill>
              </a:rPr>
              <a:t> I - É passível de nulidade decisão que acolhe embargos de declaração com efeito modificativo sem que seja concedida oportunidade de manifestação prévia à parte contrária</a:t>
            </a:r>
            <a:r>
              <a:rPr lang="pt-BR" dirty="0" smtClean="0">
                <a:solidFill>
                  <a:schemeClr val="tx1"/>
                </a:solidFill>
              </a:rPr>
              <a:t>.</a:t>
            </a:r>
          </a:p>
          <a:p>
            <a:pPr marL="0" indent="0">
              <a:buNone/>
            </a:pPr>
            <a:r>
              <a:rPr lang="pt-BR" dirty="0">
                <a:solidFill>
                  <a:schemeClr val="tx1"/>
                </a:solidFill>
              </a:rPr>
              <a:t/>
            </a:r>
            <a:br>
              <a:rPr lang="pt-BR" dirty="0">
                <a:solidFill>
                  <a:schemeClr val="tx1"/>
                </a:solidFill>
              </a:rPr>
            </a:br>
            <a:r>
              <a:rPr lang="pt-BR" dirty="0">
                <a:solidFill>
                  <a:schemeClr val="tx1"/>
                </a:solidFill>
              </a:rPr>
              <a:t>II - Em decorrência do efeito devolutivo amplo conferido ao </a:t>
            </a:r>
            <a:r>
              <a:rPr lang="pt-BR" b="1" dirty="0">
                <a:solidFill>
                  <a:schemeClr val="tx1"/>
                </a:solidFill>
              </a:rPr>
              <a:t>recurso ordinário</a:t>
            </a:r>
            <a:r>
              <a:rPr lang="pt-BR" dirty="0">
                <a:solidFill>
                  <a:schemeClr val="tx1"/>
                </a:solidFill>
              </a:rPr>
              <a:t>, o item I </a:t>
            </a:r>
            <a:r>
              <a:rPr lang="pt-BR" b="1" u="sng" dirty="0">
                <a:solidFill>
                  <a:schemeClr val="tx1"/>
                </a:solidFill>
              </a:rPr>
              <a:t>não</a:t>
            </a:r>
            <a:r>
              <a:rPr lang="pt-BR" dirty="0">
                <a:solidFill>
                  <a:schemeClr val="tx1"/>
                </a:solidFill>
              </a:rPr>
              <a:t> se aplica às hipóteses em que não se concede vista à parte contrária para se manifestar sobre os embargos de declaração opostos contra sentença</a:t>
            </a:r>
            <a:r>
              <a:rPr lang="pt-BR" dirty="0" smtClean="0">
                <a:solidFill>
                  <a:schemeClr val="tx1"/>
                </a:solidFill>
              </a:rPr>
              <a:t>.</a:t>
            </a:r>
          </a:p>
          <a:p>
            <a:pPr marL="0" indent="0">
              <a:buNone/>
            </a:pPr>
            <a:endParaRPr lang="pt-BR" dirty="0">
              <a:solidFill>
                <a:schemeClr val="tx1"/>
              </a:solidFill>
            </a:endParaRPr>
          </a:p>
          <a:p>
            <a:pPr marL="0" indent="0">
              <a:buNone/>
            </a:pPr>
            <a:r>
              <a:rPr lang="pt-BR" dirty="0" err="1" smtClean="0">
                <a:solidFill>
                  <a:schemeClr val="tx1"/>
                </a:solidFill>
              </a:rPr>
              <a:t>Obs</a:t>
            </a:r>
            <a:r>
              <a:rPr lang="pt-BR" dirty="0" smtClean="0">
                <a:solidFill>
                  <a:schemeClr val="tx1"/>
                </a:solidFill>
              </a:rPr>
              <a:t>: Lei 13.015/2014 é posterior a OJ 142.</a:t>
            </a:r>
            <a:endParaRPr lang="pt-BR" dirty="0">
              <a:solidFill>
                <a:schemeClr val="tx1"/>
              </a:solidFill>
            </a:endParaRPr>
          </a:p>
        </p:txBody>
      </p:sp>
    </p:spTree>
    <p:extLst>
      <p:ext uri="{BB962C8B-B14F-4D97-AF65-F5344CB8AC3E}">
        <p14:creationId xmlns:p14="http://schemas.microsoft.com/office/powerpoint/2010/main" val="7741099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8640"/>
            <a:ext cx="9109819" cy="1152128"/>
          </a:xfrm>
        </p:spPr>
        <p:txBody>
          <a:bodyPr/>
          <a:lstStyle/>
          <a:p>
            <a:r>
              <a:rPr lang="pt-BR" dirty="0" smtClean="0"/>
              <a:t>Recurso de revista – Art. 896 da CLT</a:t>
            </a:r>
            <a:endParaRPr lang="pt-BR" dirty="0"/>
          </a:p>
        </p:txBody>
      </p:sp>
      <p:sp>
        <p:nvSpPr>
          <p:cNvPr id="3" name="Espaço Reservado para Conteúdo 2"/>
          <p:cNvSpPr>
            <a:spLocks noGrp="1"/>
          </p:cNvSpPr>
          <p:nvPr>
            <p:ph idx="1"/>
          </p:nvPr>
        </p:nvSpPr>
        <p:spPr>
          <a:xfrm>
            <a:off x="0" y="1556792"/>
            <a:ext cx="9144000" cy="5256584"/>
          </a:xfrm>
        </p:spPr>
        <p:txBody>
          <a:bodyPr>
            <a:noAutofit/>
          </a:bodyPr>
          <a:lstStyle/>
          <a:p>
            <a:pPr marL="0" indent="0">
              <a:buNone/>
            </a:pPr>
            <a:r>
              <a:rPr lang="pt-BR" sz="1800" dirty="0">
                <a:solidFill>
                  <a:schemeClr val="tx1"/>
                </a:solidFill>
              </a:rPr>
              <a:t>Art. 896 - Cabe Recurso de Revista para Turma do Tribunal </a:t>
            </a:r>
            <a:r>
              <a:rPr lang="pt-BR" sz="1800" dirty="0" smtClean="0">
                <a:solidFill>
                  <a:schemeClr val="tx1"/>
                </a:solidFill>
              </a:rPr>
              <a:t> Superior </a:t>
            </a:r>
            <a:r>
              <a:rPr lang="pt-BR" sz="1800" dirty="0">
                <a:solidFill>
                  <a:schemeClr val="tx1"/>
                </a:solidFill>
              </a:rPr>
              <a:t>do Trabalho das decisões proferidas em grau de recurso ordinário, em dissídio individual, pelos Tribunais Regionais do Trabalho, quando</a:t>
            </a:r>
            <a:r>
              <a:rPr lang="pt-BR" sz="1800" dirty="0" smtClean="0">
                <a:solidFill>
                  <a:schemeClr val="tx1"/>
                </a:solidFill>
              </a:rPr>
              <a:t>:</a:t>
            </a:r>
          </a:p>
          <a:p>
            <a:pPr marL="0" indent="0">
              <a:buNone/>
            </a:pPr>
            <a:endParaRPr lang="pt-BR" sz="1800" dirty="0">
              <a:solidFill>
                <a:schemeClr val="tx1"/>
              </a:solidFill>
            </a:endParaRPr>
          </a:p>
          <a:p>
            <a:pPr marL="0" indent="0">
              <a:buNone/>
            </a:pPr>
            <a:r>
              <a:rPr lang="pt-BR" sz="1800" dirty="0" smtClean="0">
                <a:solidFill>
                  <a:schemeClr val="tx1"/>
                </a:solidFill>
              </a:rPr>
              <a:t>a</a:t>
            </a:r>
            <a:r>
              <a:rPr lang="pt-BR" sz="1800" dirty="0" smtClean="0">
                <a:solidFill>
                  <a:schemeClr val="tx1"/>
                </a:solidFill>
              </a:rPr>
              <a:t>) </a:t>
            </a:r>
            <a:r>
              <a:rPr lang="pt-BR" sz="1800" dirty="0">
                <a:solidFill>
                  <a:schemeClr val="tx1"/>
                </a:solidFill>
              </a:rPr>
              <a:t>derem ao mesmo dispositivo de lei federal interpretação </a:t>
            </a:r>
            <a:r>
              <a:rPr lang="pt-BR" sz="1800" b="1" u="sng" dirty="0">
                <a:solidFill>
                  <a:schemeClr val="tx1"/>
                </a:solidFill>
              </a:rPr>
              <a:t>diversa</a:t>
            </a:r>
            <a:r>
              <a:rPr lang="pt-BR" sz="1800" dirty="0">
                <a:solidFill>
                  <a:schemeClr val="tx1"/>
                </a:solidFill>
              </a:rPr>
              <a:t> da que lhe houver dado </a:t>
            </a:r>
            <a:r>
              <a:rPr lang="pt-BR" sz="1800" b="1" u="sng" dirty="0">
                <a:solidFill>
                  <a:schemeClr val="tx1"/>
                </a:solidFill>
              </a:rPr>
              <a:t>outro</a:t>
            </a:r>
            <a:r>
              <a:rPr lang="pt-BR" sz="1800" dirty="0">
                <a:solidFill>
                  <a:schemeClr val="tx1"/>
                </a:solidFill>
              </a:rPr>
              <a:t> Tribunal Regional do Trabalho, no seu Pleno ou Turma, ou a Seção de Dissídios Individuais do Tribunal Superior do Trabalho, ou contrariarem súmula de jurisprudência uniforme dessa Corte ou súmula vinculante do Supremo Tribunal Federal</a:t>
            </a:r>
            <a:r>
              <a:rPr lang="pt-BR" sz="1800" dirty="0" smtClean="0">
                <a:solidFill>
                  <a:schemeClr val="tx1"/>
                </a:solidFill>
              </a:rPr>
              <a:t>; </a:t>
            </a:r>
            <a:r>
              <a:rPr lang="pt-BR" sz="1800" u="sng" dirty="0">
                <a:solidFill>
                  <a:schemeClr val="tx1"/>
                </a:solidFill>
                <a:hlinkClick r:id="rId2"/>
              </a:rPr>
              <a:t>(Redação dada pela Lei nº 13.015, de 2014)</a:t>
            </a:r>
            <a:endParaRPr lang="pt-BR" sz="1800" dirty="0">
              <a:solidFill>
                <a:schemeClr val="tx1"/>
              </a:solidFill>
            </a:endParaRPr>
          </a:p>
          <a:p>
            <a:pPr marL="0" indent="0">
              <a:buNone/>
            </a:pPr>
            <a:endParaRPr lang="pt-BR" sz="1800" dirty="0">
              <a:solidFill>
                <a:schemeClr val="tx1"/>
              </a:solidFill>
            </a:endParaRPr>
          </a:p>
          <a:p>
            <a:pPr marL="0" indent="0">
              <a:buNone/>
            </a:pPr>
            <a:r>
              <a:rPr lang="pt-BR" sz="1800" dirty="0" smtClean="0">
                <a:solidFill>
                  <a:schemeClr val="tx1"/>
                </a:solidFill>
              </a:rPr>
              <a:t>b</a:t>
            </a:r>
            <a:r>
              <a:rPr lang="pt-BR" sz="1800" dirty="0">
                <a:solidFill>
                  <a:schemeClr val="tx1"/>
                </a:solidFill>
              </a:rPr>
              <a:t>) derem ao mesmo dispositivo de lei estadual, Convenção Coletiva de Trabalho, Acordo Coletivo, sentença normativa ou regulamento empresarial de observância obrigatória em área territorial que exceda a jurisdição do Tribunal Regional prolator da decisão recorrida, interpretação divergente, na forma da alínea a; </a:t>
            </a:r>
            <a:endParaRPr lang="pt-BR" sz="1800" dirty="0" smtClean="0">
              <a:solidFill>
                <a:schemeClr val="tx1"/>
              </a:solidFill>
            </a:endParaRPr>
          </a:p>
          <a:p>
            <a:pPr marL="0" indent="0">
              <a:buNone/>
            </a:pPr>
            <a:endParaRPr lang="pt-BR" sz="1800" b="1" dirty="0">
              <a:solidFill>
                <a:schemeClr val="tx1"/>
              </a:solidFill>
            </a:endParaRPr>
          </a:p>
          <a:p>
            <a:pPr marL="0" indent="0">
              <a:buNone/>
            </a:pPr>
            <a:r>
              <a:rPr lang="pt-BR" sz="1800" dirty="0" smtClean="0">
                <a:solidFill>
                  <a:schemeClr val="tx1"/>
                </a:solidFill>
              </a:rPr>
              <a:t>c</a:t>
            </a:r>
            <a:r>
              <a:rPr lang="pt-BR" sz="1800" dirty="0">
                <a:solidFill>
                  <a:schemeClr val="tx1"/>
                </a:solidFill>
              </a:rPr>
              <a:t>) proferidas com violação literal de disposição de lei federal ou afronta direta e literal à Constituição Federal. </a:t>
            </a:r>
          </a:p>
        </p:txBody>
      </p:sp>
    </p:spTree>
    <p:extLst>
      <p:ext uri="{BB962C8B-B14F-4D97-AF65-F5344CB8AC3E}">
        <p14:creationId xmlns:p14="http://schemas.microsoft.com/office/powerpoint/2010/main" val="2391918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44" y="188640"/>
            <a:ext cx="9165644" cy="1152128"/>
          </a:xfrm>
        </p:spPr>
        <p:txBody>
          <a:bodyPr>
            <a:normAutofit/>
          </a:bodyPr>
          <a:lstStyle/>
          <a:p>
            <a:r>
              <a:rPr lang="pt-BR" dirty="0" smtClean="0"/>
              <a:t>Art. 896 da CLT</a:t>
            </a:r>
            <a:endParaRPr lang="pt-BR" dirty="0"/>
          </a:p>
        </p:txBody>
      </p:sp>
      <p:sp>
        <p:nvSpPr>
          <p:cNvPr id="3" name="Espaço Reservado para Conteúdo 2"/>
          <p:cNvSpPr>
            <a:spLocks noGrp="1"/>
          </p:cNvSpPr>
          <p:nvPr>
            <p:ph idx="1"/>
          </p:nvPr>
        </p:nvSpPr>
        <p:spPr>
          <a:xfrm>
            <a:off x="0" y="1484784"/>
            <a:ext cx="9144000" cy="5256584"/>
          </a:xfrm>
        </p:spPr>
        <p:txBody>
          <a:bodyPr>
            <a:noAutofit/>
          </a:bodyPr>
          <a:lstStyle/>
          <a:p>
            <a:pPr marL="0" indent="0">
              <a:buNone/>
            </a:pPr>
            <a:r>
              <a:rPr lang="pt-BR" sz="2000" dirty="0">
                <a:solidFill>
                  <a:schemeClr val="tx1"/>
                </a:solidFill>
              </a:rPr>
              <a:t>§ 1</a:t>
            </a:r>
            <a:r>
              <a:rPr lang="pt-BR" sz="2000" u="sng" baseline="30000" dirty="0">
                <a:solidFill>
                  <a:schemeClr val="tx1"/>
                </a:solidFill>
              </a:rPr>
              <a:t>o</a:t>
            </a:r>
            <a:r>
              <a:rPr lang="pt-BR" sz="2000" dirty="0">
                <a:solidFill>
                  <a:schemeClr val="tx1"/>
                </a:solidFill>
              </a:rPr>
              <a:t> O recurso de revista, dotado de efeito apenas devolutivo, será interposto perante o Presidente do Tribunal Regional do Trabalho, que, por decisão fundamentada, poderá recebê-lo ou denegá-lo.           </a:t>
            </a:r>
            <a:r>
              <a:rPr lang="pt-BR" sz="2000" dirty="0">
                <a:solidFill>
                  <a:schemeClr val="tx1"/>
                </a:solidFill>
                <a:hlinkClick r:id="rId2"/>
              </a:rPr>
              <a:t>(Redação dada pela Lei nº 13.015, de 2014</a:t>
            </a:r>
            <a:r>
              <a:rPr lang="pt-BR" sz="2000" dirty="0" smtClean="0">
                <a:solidFill>
                  <a:schemeClr val="tx1"/>
                </a:solidFill>
                <a:hlinkClick r:id="rId2"/>
              </a:rPr>
              <a:t>)</a:t>
            </a:r>
            <a:endParaRPr lang="pt-BR" sz="2200" dirty="0" smtClean="0">
              <a:solidFill>
                <a:schemeClr val="tx1"/>
              </a:solidFill>
            </a:endParaRPr>
          </a:p>
          <a:p>
            <a:pPr marL="0" indent="0">
              <a:buNone/>
            </a:pPr>
            <a:r>
              <a:rPr lang="pt-BR" sz="2000" dirty="0" smtClean="0">
                <a:solidFill>
                  <a:schemeClr val="tx1"/>
                </a:solidFill>
              </a:rPr>
              <a:t>§ </a:t>
            </a:r>
            <a:r>
              <a:rPr lang="pt-BR" sz="2000" dirty="0">
                <a:solidFill>
                  <a:schemeClr val="tx1"/>
                </a:solidFill>
              </a:rPr>
              <a:t>1</a:t>
            </a:r>
            <a:r>
              <a:rPr lang="pt-BR" sz="2000" u="sng" baseline="30000" dirty="0">
                <a:solidFill>
                  <a:schemeClr val="tx1"/>
                </a:solidFill>
              </a:rPr>
              <a:t>o</a:t>
            </a:r>
            <a:r>
              <a:rPr lang="pt-BR" sz="2000" dirty="0">
                <a:solidFill>
                  <a:schemeClr val="tx1"/>
                </a:solidFill>
              </a:rPr>
              <a:t>-A. Sob pena de não conhecimento, é ônus da parte:           </a:t>
            </a:r>
            <a:r>
              <a:rPr lang="pt-BR" sz="2000" dirty="0">
                <a:solidFill>
                  <a:schemeClr val="tx1"/>
                </a:solidFill>
                <a:hlinkClick r:id="rId2"/>
              </a:rPr>
              <a:t>(Incluído pela Lei nº 13.015, de 2014</a:t>
            </a:r>
            <a:r>
              <a:rPr lang="pt-BR" sz="2000" dirty="0" smtClean="0">
                <a:solidFill>
                  <a:schemeClr val="tx1"/>
                </a:solidFill>
                <a:hlinkClick r:id="rId2"/>
              </a:rPr>
              <a:t>)</a:t>
            </a:r>
            <a:endParaRPr lang="pt-BR" sz="2000" dirty="0">
              <a:solidFill>
                <a:schemeClr val="tx1"/>
              </a:solidFill>
            </a:endParaRPr>
          </a:p>
          <a:p>
            <a:pPr marL="0" indent="0">
              <a:buNone/>
            </a:pPr>
            <a:r>
              <a:rPr lang="pt-BR" sz="2000" dirty="0">
                <a:solidFill>
                  <a:schemeClr val="tx1"/>
                </a:solidFill>
              </a:rPr>
              <a:t>    I - indicar </a:t>
            </a:r>
            <a:r>
              <a:rPr lang="pt-BR" sz="2000" b="1" u="sng" dirty="0">
                <a:solidFill>
                  <a:schemeClr val="tx1"/>
                </a:solidFill>
              </a:rPr>
              <a:t>o trecho da decisão recorrida </a:t>
            </a:r>
            <a:r>
              <a:rPr lang="pt-BR" sz="2000" dirty="0">
                <a:solidFill>
                  <a:schemeClr val="tx1"/>
                </a:solidFill>
              </a:rPr>
              <a:t>que consubstancia o prequestionamento da controvérsia objeto do recurso de revista;            </a:t>
            </a:r>
            <a:r>
              <a:rPr lang="pt-BR" sz="2000" dirty="0">
                <a:solidFill>
                  <a:schemeClr val="tx1"/>
                </a:solidFill>
                <a:hlinkClick r:id="rId2"/>
              </a:rPr>
              <a:t>(Incluído pela Lei nº 13.015, de 2014)</a:t>
            </a:r>
            <a:endParaRPr lang="pt-BR" sz="2000" dirty="0">
              <a:solidFill>
                <a:schemeClr val="tx1"/>
              </a:solidFill>
            </a:endParaRPr>
          </a:p>
          <a:p>
            <a:pPr marL="0" indent="0">
              <a:buNone/>
            </a:pPr>
            <a:r>
              <a:rPr lang="pt-BR" sz="2000" dirty="0">
                <a:solidFill>
                  <a:schemeClr val="tx1"/>
                </a:solidFill>
              </a:rPr>
              <a:t>    II - indicar, de forma explícita e fundamentada, contrariedade a dispositivo de lei, súmula ou orientação jurisprudencial do Tribunal Superior do Trabalho que conflite com a decisão regional;            </a:t>
            </a:r>
            <a:r>
              <a:rPr lang="pt-BR" sz="2000" dirty="0">
                <a:solidFill>
                  <a:schemeClr val="tx1"/>
                </a:solidFill>
                <a:hlinkClick r:id="rId2"/>
              </a:rPr>
              <a:t>(Incluído pela Lei nº 13.015, de 2014)</a:t>
            </a:r>
            <a:endParaRPr lang="pt-BR" sz="2000" dirty="0">
              <a:solidFill>
                <a:schemeClr val="tx1"/>
              </a:solidFill>
            </a:endParaRPr>
          </a:p>
          <a:p>
            <a:pPr marL="0" indent="0">
              <a:buNone/>
            </a:pPr>
            <a:r>
              <a:rPr lang="pt-BR" sz="2000" dirty="0">
                <a:solidFill>
                  <a:schemeClr val="tx1"/>
                </a:solidFill>
              </a:rPr>
              <a:t>    III - expor as razões do pedido de reforma, impugnando todos os fundamentos jurídicos da decisão recorrida, inclusive mediante </a:t>
            </a:r>
            <a:r>
              <a:rPr lang="pt-BR" sz="2000" b="1" u="sng" dirty="0">
                <a:solidFill>
                  <a:schemeClr val="tx1"/>
                </a:solidFill>
              </a:rPr>
              <a:t>demonstração analítica </a:t>
            </a:r>
            <a:r>
              <a:rPr lang="pt-BR" sz="2000" dirty="0">
                <a:solidFill>
                  <a:schemeClr val="tx1"/>
                </a:solidFill>
              </a:rPr>
              <a:t>de cada dispositivo de lei, da Constituição Federal, de súmula ou orientação jurisprudencial cuja contrariedade aponte. </a:t>
            </a:r>
          </a:p>
          <a:p>
            <a:pPr marL="0" indent="0">
              <a:buNone/>
            </a:pPr>
            <a:endParaRPr lang="pt-BR" sz="2200" dirty="0">
              <a:solidFill>
                <a:schemeClr val="tx1"/>
              </a:solidFill>
            </a:endParaRPr>
          </a:p>
          <a:p>
            <a:pPr marL="0" indent="0">
              <a:buNone/>
            </a:pPr>
            <a:endParaRPr lang="pt-BR" sz="1400" dirty="0">
              <a:solidFill>
                <a:schemeClr val="tx1"/>
              </a:solidFill>
            </a:endParaRPr>
          </a:p>
          <a:p>
            <a:pPr marL="0" indent="0">
              <a:buNone/>
            </a:pPr>
            <a:endParaRPr lang="pt-BR" sz="1400" dirty="0">
              <a:solidFill>
                <a:schemeClr val="tx1"/>
              </a:solidFill>
            </a:endParaRPr>
          </a:p>
          <a:p>
            <a:endParaRPr lang="pt-BR" sz="1400" dirty="0">
              <a:solidFill>
                <a:schemeClr val="tx1"/>
              </a:solidFill>
            </a:endParaRPr>
          </a:p>
        </p:txBody>
      </p:sp>
    </p:spTree>
    <p:extLst>
      <p:ext uri="{BB962C8B-B14F-4D97-AF65-F5344CB8AC3E}">
        <p14:creationId xmlns:p14="http://schemas.microsoft.com/office/powerpoint/2010/main" val="4050442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182880"/>
            <a:ext cx="9144000" cy="11116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pt-BR" dirty="0" smtClean="0"/>
              <a:t>Alguns princípios dos recursos	</a:t>
            </a:r>
            <a:endParaRPr lang="pt-BR" dirty="0"/>
          </a:p>
        </p:txBody>
      </p:sp>
      <p:sp>
        <p:nvSpPr>
          <p:cNvPr id="5" name="Espaço Reservado para Conteúdo 2"/>
          <p:cNvSpPr txBox="1">
            <a:spLocks/>
          </p:cNvSpPr>
          <p:nvPr/>
        </p:nvSpPr>
        <p:spPr>
          <a:xfrm>
            <a:off x="0" y="1512168"/>
            <a:ext cx="9144000" cy="5373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r>
              <a:rPr lang="pt-BR" sz="4800" b="1" u="sng" dirty="0" smtClean="0">
                <a:solidFill>
                  <a:schemeClr val="tx1"/>
                </a:solidFill>
              </a:rPr>
              <a:t>Fungibilidade</a:t>
            </a:r>
            <a:r>
              <a:rPr lang="pt-BR" sz="4800" u="sng" dirty="0" smtClean="0">
                <a:solidFill>
                  <a:schemeClr val="tx1"/>
                </a:solidFill>
              </a:rPr>
              <a:t>:</a:t>
            </a:r>
            <a:r>
              <a:rPr lang="pt-BR" sz="4800" dirty="0" smtClean="0">
                <a:solidFill>
                  <a:schemeClr val="tx1"/>
                </a:solidFill>
              </a:rPr>
              <a:t> </a:t>
            </a:r>
          </a:p>
          <a:p>
            <a:endParaRPr lang="pt-BR" dirty="0">
              <a:solidFill>
                <a:schemeClr val="tx1"/>
              </a:solidFill>
            </a:endParaRPr>
          </a:p>
          <a:p>
            <a:endParaRPr lang="pt-BR" dirty="0" smtClean="0">
              <a:solidFill>
                <a:schemeClr val="tx1"/>
              </a:solidFill>
            </a:endParaRPr>
          </a:p>
          <a:p>
            <a:endParaRPr lang="pt-BR" dirty="0">
              <a:solidFill>
                <a:schemeClr val="tx1"/>
              </a:solidFill>
            </a:endParaRPr>
          </a:p>
          <a:p>
            <a:endParaRPr lang="pt-BR" dirty="0" smtClean="0">
              <a:solidFill>
                <a:schemeClr val="tx1"/>
              </a:solidFill>
            </a:endParaRPr>
          </a:p>
          <a:p>
            <a:endParaRPr lang="pt-BR" dirty="0">
              <a:solidFill>
                <a:schemeClr val="tx1"/>
              </a:solidFill>
            </a:endParaRPr>
          </a:p>
          <a:p>
            <a:pPr marL="0" indent="0">
              <a:buNone/>
            </a:pPr>
            <a:endParaRPr lang="pt-BR" dirty="0">
              <a:solidFill>
                <a:schemeClr val="tx1"/>
              </a:solidFill>
            </a:endParaRPr>
          </a:p>
          <a:p>
            <a:r>
              <a:rPr lang="pt-BR" dirty="0" smtClean="0">
                <a:solidFill>
                  <a:schemeClr val="tx1"/>
                </a:solidFill>
              </a:rPr>
              <a:t>quando o Juiz pode conhecer de um recurso por outro. Admitido no processo do trabalho, que é informado pelo princípio da simplicidade. Exceção: erro grosseiro ou má-fé.</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700808"/>
            <a:ext cx="3714750" cy="3048000"/>
          </a:xfrm>
          <a:prstGeom prst="rect">
            <a:avLst/>
          </a:prstGeom>
        </p:spPr>
      </p:pic>
    </p:spTree>
    <p:extLst>
      <p:ext uri="{BB962C8B-B14F-4D97-AF65-F5344CB8AC3E}">
        <p14:creationId xmlns:p14="http://schemas.microsoft.com/office/powerpoint/2010/main" val="335100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896 da CLT.</a:t>
            </a:r>
            <a:endParaRPr lang="pt-BR" dirty="0"/>
          </a:p>
        </p:txBody>
      </p:sp>
      <p:sp>
        <p:nvSpPr>
          <p:cNvPr id="3" name="Espaço Reservado para Conteúdo 2"/>
          <p:cNvSpPr>
            <a:spLocks noGrp="1"/>
          </p:cNvSpPr>
          <p:nvPr>
            <p:ph idx="1"/>
          </p:nvPr>
        </p:nvSpPr>
        <p:spPr>
          <a:xfrm>
            <a:off x="0" y="1484784"/>
            <a:ext cx="9144000" cy="5373216"/>
          </a:xfrm>
        </p:spPr>
        <p:txBody>
          <a:bodyPr>
            <a:normAutofit/>
          </a:bodyPr>
          <a:lstStyle/>
          <a:p>
            <a:pPr marL="0" indent="0">
              <a:buNone/>
            </a:pPr>
            <a:r>
              <a:rPr lang="pt-BR" dirty="0">
                <a:solidFill>
                  <a:schemeClr val="tx1"/>
                </a:solidFill>
              </a:rPr>
              <a:t>§ 2</a:t>
            </a:r>
            <a:r>
              <a:rPr lang="pt-BR" u="sng" baseline="30000" dirty="0">
                <a:solidFill>
                  <a:schemeClr val="tx1"/>
                </a:solidFill>
              </a:rPr>
              <a:t>o</a:t>
            </a:r>
            <a:r>
              <a:rPr lang="pt-BR" dirty="0">
                <a:solidFill>
                  <a:schemeClr val="tx1"/>
                </a:solidFill>
              </a:rPr>
              <a:t> Das decisões proferidas pelos Tribunais Regionais do Trabalho ou por suas Turmas, em </a:t>
            </a:r>
            <a:r>
              <a:rPr lang="pt-BR" b="1" u="sng" dirty="0">
                <a:solidFill>
                  <a:schemeClr val="tx1"/>
                </a:solidFill>
              </a:rPr>
              <a:t>execução de sentença</a:t>
            </a:r>
            <a:r>
              <a:rPr lang="pt-BR" dirty="0">
                <a:solidFill>
                  <a:schemeClr val="tx1"/>
                </a:solidFill>
              </a:rPr>
              <a:t>, inclusive em processo incidente de embargos de terceiro, </a:t>
            </a:r>
            <a:r>
              <a:rPr lang="pt-BR" b="1" u="sng" dirty="0">
                <a:solidFill>
                  <a:schemeClr val="tx1"/>
                </a:solidFill>
              </a:rPr>
              <a:t>não caberá Recurso de Revista</a:t>
            </a:r>
            <a:r>
              <a:rPr lang="pt-BR" dirty="0">
                <a:solidFill>
                  <a:schemeClr val="tx1"/>
                </a:solidFill>
              </a:rPr>
              <a:t>, </a:t>
            </a:r>
            <a:r>
              <a:rPr lang="pt-BR" b="1" u="sng" dirty="0">
                <a:solidFill>
                  <a:schemeClr val="tx1"/>
                </a:solidFill>
              </a:rPr>
              <a:t>salvo</a:t>
            </a:r>
            <a:r>
              <a:rPr lang="pt-BR" dirty="0">
                <a:solidFill>
                  <a:schemeClr val="tx1"/>
                </a:solidFill>
              </a:rPr>
              <a:t> na hipótese de </a:t>
            </a:r>
            <a:r>
              <a:rPr lang="pt-BR" b="1" u="sng" dirty="0">
                <a:solidFill>
                  <a:schemeClr val="tx1"/>
                </a:solidFill>
              </a:rPr>
              <a:t>ofensa direta</a:t>
            </a:r>
            <a:r>
              <a:rPr lang="pt-BR" dirty="0">
                <a:solidFill>
                  <a:schemeClr val="tx1"/>
                </a:solidFill>
              </a:rPr>
              <a:t> e literal de norma da </a:t>
            </a:r>
            <a:r>
              <a:rPr lang="pt-BR" b="1" u="sng" dirty="0">
                <a:solidFill>
                  <a:schemeClr val="tx1"/>
                </a:solidFill>
              </a:rPr>
              <a:t>Constituição Federal</a:t>
            </a:r>
            <a:r>
              <a:rPr lang="pt-BR" dirty="0">
                <a:solidFill>
                  <a:schemeClr val="tx1"/>
                </a:solidFill>
              </a:rPr>
              <a:t>.</a:t>
            </a:r>
          </a:p>
          <a:p>
            <a:pPr marL="0" indent="0">
              <a:buNone/>
            </a:pPr>
            <a:endParaRPr lang="pt-BR" dirty="0" smtClean="0">
              <a:solidFill>
                <a:schemeClr val="tx1"/>
              </a:solidFill>
            </a:endParaRPr>
          </a:p>
          <a:p>
            <a:pPr marL="0" indent="0">
              <a:buNone/>
            </a:pPr>
            <a:r>
              <a:rPr lang="pt-BR" dirty="0" smtClean="0">
                <a:solidFill>
                  <a:schemeClr val="tx1"/>
                </a:solidFill>
              </a:rPr>
              <a:t>§ </a:t>
            </a:r>
            <a:r>
              <a:rPr lang="pt-BR" dirty="0">
                <a:solidFill>
                  <a:schemeClr val="tx1"/>
                </a:solidFill>
              </a:rPr>
              <a:t>3</a:t>
            </a:r>
            <a:r>
              <a:rPr lang="pt-BR" u="sng" baseline="30000" dirty="0">
                <a:solidFill>
                  <a:schemeClr val="tx1"/>
                </a:solidFill>
              </a:rPr>
              <a:t>o</a:t>
            </a:r>
            <a:r>
              <a:rPr lang="pt-BR" dirty="0">
                <a:solidFill>
                  <a:schemeClr val="tx1"/>
                </a:solidFill>
              </a:rPr>
              <a:t> Os Tribunais Regionais do Trabalho procederão, obrigatoriamente, à </a:t>
            </a:r>
            <a:r>
              <a:rPr lang="pt-BR" b="1" u="sng" dirty="0">
                <a:solidFill>
                  <a:schemeClr val="tx1"/>
                </a:solidFill>
              </a:rPr>
              <a:t>uniformização de sua jurisprudência</a:t>
            </a:r>
            <a:r>
              <a:rPr lang="pt-BR" dirty="0">
                <a:solidFill>
                  <a:schemeClr val="tx1"/>
                </a:solidFill>
              </a:rPr>
              <a:t> e aplicarão, nas causas da competência da Justiça do Trabalho, no que couber, o incidente de uniformização de jurisprudência previsto nos termos do </a:t>
            </a:r>
            <a:r>
              <a:rPr lang="pt-BR" dirty="0">
                <a:solidFill>
                  <a:schemeClr val="tx1"/>
                </a:solidFill>
                <a:hlinkClick r:id="rId2"/>
              </a:rPr>
              <a:t>Capítulo I do Título IX do Livro I da Lei nº 5.869, de 11 de janeiro de 1973 (Código de Processo Civil)</a:t>
            </a:r>
            <a:r>
              <a:rPr lang="pt-BR" dirty="0">
                <a:solidFill>
                  <a:schemeClr val="tx1"/>
                </a:solidFill>
              </a:rPr>
              <a:t>.            </a:t>
            </a:r>
            <a:r>
              <a:rPr lang="pt-BR" dirty="0">
                <a:solidFill>
                  <a:schemeClr val="tx1"/>
                </a:solidFill>
                <a:hlinkClick r:id="rId3"/>
              </a:rPr>
              <a:t>(Redação dada pela Lei nº 13.015, de 2014)</a:t>
            </a:r>
            <a:endParaRPr lang="pt-BR" dirty="0">
              <a:solidFill>
                <a:schemeClr val="tx1"/>
              </a:solidFill>
            </a:endParaRPr>
          </a:p>
          <a:p>
            <a:endParaRPr lang="pt-BR" dirty="0">
              <a:solidFill>
                <a:schemeClr val="tx1"/>
              </a:solidFill>
            </a:endParaRPr>
          </a:p>
        </p:txBody>
      </p:sp>
    </p:spTree>
    <p:extLst>
      <p:ext uri="{BB962C8B-B14F-4D97-AF65-F5344CB8AC3E}">
        <p14:creationId xmlns:p14="http://schemas.microsoft.com/office/powerpoint/2010/main" val="425238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Art. 896 da CLT. </a:t>
            </a:r>
            <a:endParaRPr lang="pt-BR" dirty="0"/>
          </a:p>
        </p:txBody>
      </p:sp>
      <p:sp>
        <p:nvSpPr>
          <p:cNvPr id="3" name="Espaço Reservado para Conteúdo 2"/>
          <p:cNvSpPr>
            <a:spLocks noGrp="1"/>
          </p:cNvSpPr>
          <p:nvPr>
            <p:ph idx="1"/>
          </p:nvPr>
        </p:nvSpPr>
        <p:spPr>
          <a:xfrm>
            <a:off x="0" y="1484784"/>
            <a:ext cx="9252520" cy="5373216"/>
          </a:xfrm>
        </p:spPr>
        <p:txBody>
          <a:bodyPr>
            <a:noAutofit/>
          </a:bodyPr>
          <a:lstStyle/>
          <a:p>
            <a:pPr marL="0" indent="0">
              <a:buNone/>
            </a:pPr>
            <a:r>
              <a:rPr lang="pt-BR" sz="1900" dirty="0">
                <a:solidFill>
                  <a:schemeClr val="tx1"/>
                </a:solidFill>
              </a:rPr>
              <a:t>§ 4</a:t>
            </a:r>
            <a:r>
              <a:rPr lang="pt-BR" sz="1900" u="sng" baseline="30000" dirty="0">
                <a:solidFill>
                  <a:schemeClr val="tx1"/>
                </a:solidFill>
              </a:rPr>
              <a:t>o</a:t>
            </a:r>
            <a:r>
              <a:rPr lang="pt-BR" sz="1900" dirty="0">
                <a:solidFill>
                  <a:schemeClr val="tx1"/>
                </a:solidFill>
              </a:rPr>
              <a:t> Ao constatar, de ofício ou mediante provocação de qualquer das partes ou do Ministério Público do Trabalho, a existência de decisões atuais e conflitantes no âmbito do mesmo Tribunal Regional do Trabalho sobre o tema objeto de recurso de revista, o Tribunal Superior do Trabalho </a:t>
            </a:r>
            <a:r>
              <a:rPr lang="pt-BR" sz="1900" b="1" u="sng" dirty="0">
                <a:solidFill>
                  <a:schemeClr val="tx1"/>
                </a:solidFill>
              </a:rPr>
              <a:t>determinará o retorno dos autos à Corte de origem, a fim de que proceda à uniformização da jurisprudência</a:t>
            </a:r>
            <a:r>
              <a:rPr lang="pt-BR" sz="1900" dirty="0" smtClean="0">
                <a:solidFill>
                  <a:schemeClr val="tx1"/>
                </a:solidFill>
              </a:rPr>
              <a:t>.  </a:t>
            </a:r>
            <a:r>
              <a:rPr lang="pt-BR" sz="1900" dirty="0">
                <a:solidFill>
                  <a:schemeClr val="tx1"/>
                </a:solidFill>
                <a:hlinkClick r:id="rId2"/>
              </a:rPr>
              <a:t>(Redação dada pela Lei nº 13.015, de 2014</a:t>
            </a:r>
            <a:r>
              <a:rPr lang="pt-BR" sz="1900" dirty="0" smtClean="0">
                <a:solidFill>
                  <a:schemeClr val="tx1"/>
                </a:solidFill>
                <a:hlinkClick r:id="rId2"/>
              </a:rPr>
              <a:t>)</a:t>
            </a:r>
            <a:endParaRPr lang="pt-BR" sz="1900" dirty="0" smtClean="0">
              <a:solidFill>
                <a:schemeClr val="tx1"/>
              </a:solidFill>
            </a:endParaRPr>
          </a:p>
          <a:p>
            <a:pPr marL="0" indent="0">
              <a:buNone/>
            </a:pPr>
            <a:endParaRPr lang="pt-BR" sz="1900" dirty="0">
              <a:solidFill>
                <a:schemeClr val="tx1"/>
              </a:solidFill>
            </a:endParaRPr>
          </a:p>
          <a:p>
            <a:pPr marL="0" indent="0">
              <a:buNone/>
            </a:pPr>
            <a:r>
              <a:rPr lang="pt-BR" sz="1900" dirty="0">
                <a:solidFill>
                  <a:schemeClr val="tx1"/>
                </a:solidFill>
              </a:rPr>
              <a:t>§ 5</a:t>
            </a:r>
            <a:r>
              <a:rPr lang="pt-BR" sz="1900" u="sng" baseline="30000" dirty="0">
                <a:solidFill>
                  <a:schemeClr val="tx1"/>
                </a:solidFill>
              </a:rPr>
              <a:t>o</a:t>
            </a:r>
            <a:r>
              <a:rPr lang="pt-BR" sz="1900" dirty="0">
                <a:solidFill>
                  <a:schemeClr val="tx1"/>
                </a:solidFill>
              </a:rPr>
              <a:t> A providência a que se refere o § 4</a:t>
            </a:r>
            <a:r>
              <a:rPr lang="pt-BR" sz="1900" u="sng" baseline="30000" dirty="0">
                <a:solidFill>
                  <a:schemeClr val="tx1"/>
                </a:solidFill>
              </a:rPr>
              <a:t>o</a:t>
            </a:r>
            <a:r>
              <a:rPr lang="pt-BR" sz="1900" dirty="0">
                <a:solidFill>
                  <a:schemeClr val="tx1"/>
                </a:solidFill>
              </a:rPr>
              <a:t> deverá ser determinada pelo Presidente do Tribunal Regional do Trabalho, ao emitir juízo de admissibilidade sobre o recurso de revista, ou pelo Ministro Relator, mediante decisões irrecorríveis.            </a:t>
            </a:r>
            <a:r>
              <a:rPr lang="pt-BR" sz="1900" dirty="0">
                <a:solidFill>
                  <a:schemeClr val="tx1"/>
                </a:solidFill>
                <a:hlinkClick r:id="rId2"/>
              </a:rPr>
              <a:t>(Redação dada pela Lei nº 13.015, de 2014)</a:t>
            </a:r>
            <a:endParaRPr lang="pt-BR" sz="1900" dirty="0">
              <a:solidFill>
                <a:schemeClr val="tx1"/>
              </a:solidFill>
            </a:endParaRPr>
          </a:p>
          <a:p>
            <a:pPr marL="0" indent="0">
              <a:buNone/>
            </a:pPr>
            <a:endParaRPr lang="pt-BR" sz="1900" dirty="0">
              <a:solidFill>
                <a:schemeClr val="tx1"/>
              </a:solidFill>
            </a:endParaRPr>
          </a:p>
          <a:p>
            <a:pPr marL="0" indent="0">
              <a:buNone/>
            </a:pPr>
            <a:r>
              <a:rPr lang="pt-BR" sz="1900" dirty="0">
                <a:solidFill>
                  <a:schemeClr val="tx1"/>
                </a:solidFill>
              </a:rPr>
              <a:t>§ 6</a:t>
            </a:r>
            <a:r>
              <a:rPr lang="pt-BR" sz="1900" u="sng" baseline="30000" dirty="0">
                <a:solidFill>
                  <a:schemeClr val="tx1"/>
                </a:solidFill>
              </a:rPr>
              <a:t>o</a:t>
            </a:r>
            <a:r>
              <a:rPr lang="pt-BR" sz="1900" dirty="0">
                <a:solidFill>
                  <a:schemeClr val="tx1"/>
                </a:solidFill>
              </a:rPr>
              <a:t> Após o julgamento do incidente a que se refere o § 3</a:t>
            </a:r>
            <a:r>
              <a:rPr lang="pt-BR" sz="1900" u="sng" baseline="30000" dirty="0">
                <a:solidFill>
                  <a:schemeClr val="tx1"/>
                </a:solidFill>
              </a:rPr>
              <a:t>o</a:t>
            </a:r>
            <a:r>
              <a:rPr lang="pt-BR" sz="1900" dirty="0">
                <a:solidFill>
                  <a:schemeClr val="tx1"/>
                </a:solidFill>
              </a:rPr>
              <a:t>, </a:t>
            </a:r>
            <a:r>
              <a:rPr lang="pt-BR" sz="1900" b="1" u="sng" dirty="0">
                <a:solidFill>
                  <a:schemeClr val="tx1"/>
                </a:solidFill>
              </a:rPr>
              <a:t>unicamente a súmula regional ou a tese jurídica prevalecente no Tribunal Regional do Trabalho e não conflitante com súmula ou orientação jurisprudencial do Tribunal Superior do Trabalho servirá como paradigma para viabilizar o conhecimento do recurso de revista, por divergência</a:t>
            </a:r>
            <a:r>
              <a:rPr lang="pt-BR" sz="1900" dirty="0">
                <a:solidFill>
                  <a:schemeClr val="tx1"/>
                </a:solidFill>
              </a:rPr>
              <a:t>. </a:t>
            </a:r>
            <a:r>
              <a:rPr lang="pt-BR" sz="1900" dirty="0" smtClean="0">
                <a:solidFill>
                  <a:schemeClr val="tx1"/>
                </a:solidFill>
              </a:rPr>
              <a:t> </a:t>
            </a:r>
            <a:r>
              <a:rPr lang="pt-BR" sz="1900" dirty="0" smtClean="0">
                <a:solidFill>
                  <a:schemeClr val="tx1"/>
                </a:solidFill>
                <a:hlinkClick r:id="rId2"/>
              </a:rPr>
              <a:t>(</a:t>
            </a:r>
            <a:r>
              <a:rPr lang="pt-BR" sz="1900" dirty="0">
                <a:solidFill>
                  <a:schemeClr val="tx1"/>
                </a:solidFill>
                <a:hlinkClick r:id="rId2"/>
              </a:rPr>
              <a:t>Redação dada pela Lei nº 13.015, de 2014</a:t>
            </a:r>
            <a:r>
              <a:rPr lang="pt-BR" sz="1900" dirty="0" smtClean="0">
                <a:solidFill>
                  <a:schemeClr val="tx1"/>
                </a:solidFill>
                <a:hlinkClick r:id="rId2"/>
              </a:rPr>
              <a:t>)</a:t>
            </a:r>
            <a:endParaRPr lang="pt-BR" sz="1900" dirty="0" smtClean="0">
              <a:solidFill>
                <a:schemeClr val="tx1"/>
              </a:solidFill>
            </a:endParaRPr>
          </a:p>
          <a:p>
            <a:pPr marL="0" indent="0">
              <a:buNone/>
            </a:pPr>
            <a:r>
              <a:rPr lang="pt-BR" sz="1200" dirty="0" err="1">
                <a:solidFill>
                  <a:schemeClr val="tx1"/>
                </a:solidFill>
              </a:rPr>
              <a:t>Obs</a:t>
            </a:r>
            <a:r>
              <a:rPr lang="pt-BR" sz="1200" dirty="0">
                <a:solidFill>
                  <a:schemeClr val="tx1"/>
                </a:solidFill>
              </a:rPr>
              <a:t>: BANJUR – IN 37/2015 TST</a:t>
            </a:r>
            <a:endParaRPr lang="pt-BR" sz="1200" dirty="0" smtClean="0">
              <a:solidFill>
                <a:schemeClr val="tx1"/>
              </a:solidFill>
            </a:endParaRPr>
          </a:p>
          <a:p>
            <a:endParaRPr lang="pt-BR" sz="1900" dirty="0">
              <a:solidFill>
                <a:schemeClr val="tx1"/>
              </a:solidFill>
            </a:endParaRPr>
          </a:p>
        </p:txBody>
      </p:sp>
    </p:spTree>
    <p:extLst>
      <p:ext uri="{BB962C8B-B14F-4D97-AF65-F5344CB8AC3E}">
        <p14:creationId xmlns:p14="http://schemas.microsoft.com/office/powerpoint/2010/main" val="4248736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Parêntesis</a:t>
            </a:r>
            <a:endParaRPr lang="pt-BR" dirty="0"/>
          </a:p>
        </p:txBody>
      </p:sp>
      <p:pic>
        <p:nvPicPr>
          <p:cNvPr id="4" name="Espaço Reservado para Conteúdo 3"/>
          <p:cNvPicPr>
            <a:picLocks noGrp="1" noChangeAspect="1"/>
          </p:cNvPicPr>
          <p:nvPr>
            <p:ph idx="1"/>
          </p:nvPr>
        </p:nvPicPr>
        <p:blipFill>
          <a:blip r:embed="rId2"/>
          <a:stretch>
            <a:fillRect/>
          </a:stretch>
        </p:blipFill>
        <p:spPr>
          <a:xfrm>
            <a:off x="29887" y="1700808"/>
            <a:ext cx="9131923" cy="4464496"/>
          </a:xfrm>
          <a:prstGeom prst="rect">
            <a:avLst/>
          </a:prstGeom>
        </p:spPr>
      </p:pic>
    </p:spTree>
    <p:extLst>
      <p:ext uri="{BB962C8B-B14F-4D97-AF65-F5344CB8AC3E}">
        <p14:creationId xmlns:p14="http://schemas.microsoft.com/office/powerpoint/2010/main" val="19482699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896 da CLT.</a:t>
            </a:r>
            <a:endParaRPr lang="pt-BR" dirty="0"/>
          </a:p>
        </p:txBody>
      </p:sp>
      <p:sp>
        <p:nvSpPr>
          <p:cNvPr id="3" name="Espaço Reservado para Conteúdo 2"/>
          <p:cNvSpPr>
            <a:spLocks noGrp="1"/>
          </p:cNvSpPr>
          <p:nvPr>
            <p:ph idx="1"/>
          </p:nvPr>
        </p:nvSpPr>
        <p:spPr>
          <a:xfrm>
            <a:off x="0" y="1556792"/>
            <a:ext cx="9144000" cy="5301208"/>
          </a:xfrm>
        </p:spPr>
        <p:txBody>
          <a:bodyPr>
            <a:normAutofit/>
          </a:bodyPr>
          <a:lstStyle/>
          <a:p>
            <a:r>
              <a:rPr lang="pt-BR" dirty="0">
                <a:solidFill>
                  <a:schemeClr val="tx1"/>
                </a:solidFill>
              </a:rPr>
              <a:t>  § 7</a:t>
            </a:r>
            <a:r>
              <a:rPr lang="pt-BR" u="sng" baseline="30000" dirty="0">
                <a:solidFill>
                  <a:schemeClr val="tx1"/>
                </a:solidFill>
              </a:rPr>
              <a:t>o</a:t>
            </a:r>
            <a:r>
              <a:rPr lang="pt-BR" dirty="0">
                <a:solidFill>
                  <a:schemeClr val="tx1"/>
                </a:solidFill>
              </a:rPr>
              <a:t> A divergência apta a ensejar o recurso de revista deve ser atual, não se considerando como tal a ultrapassada por súmula do Tribunal Superior do Trabalho ou do Supremo Tribunal Federal, ou superada por iterativa e notória jurisprudência do Tribunal Superior do Trabalho.            </a:t>
            </a:r>
            <a:r>
              <a:rPr lang="pt-BR" dirty="0">
                <a:solidFill>
                  <a:schemeClr val="tx1"/>
                </a:solidFill>
                <a:hlinkClick r:id="rId2"/>
              </a:rPr>
              <a:t>(Incluído pela Lei nº 13.015, de 2014)</a:t>
            </a:r>
            <a:endParaRPr lang="pt-BR" dirty="0">
              <a:solidFill>
                <a:schemeClr val="tx1"/>
              </a:solidFill>
            </a:endParaRPr>
          </a:p>
          <a:p>
            <a:r>
              <a:rPr lang="pt-BR" dirty="0">
                <a:solidFill>
                  <a:schemeClr val="tx1"/>
                </a:solidFill>
              </a:rPr>
              <a:t>    § 8</a:t>
            </a:r>
            <a:r>
              <a:rPr lang="pt-BR" u="sng" baseline="30000" dirty="0">
                <a:solidFill>
                  <a:schemeClr val="tx1"/>
                </a:solidFill>
              </a:rPr>
              <a:t>o</a:t>
            </a:r>
            <a:r>
              <a:rPr lang="pt-BR" dirty="0">
                <a:solidFill>
                  <a:schemeClr val="tx1"/>
                </a:solidFill>
              </a:rPr>
              <a:t> Quando o recurso fundar-se em dissenso de julgados, incumbe ao recorrente o ônus de produzir prova da divergência jurisprudencial, mediante certidão, cópia ou citação do repositório de jurisprudência, oficial ou credenciado, inclusive em mídia eletrônica, em que houver sido publicada a decisão divergente, ou ainda pela reprodução de julgado disponível na internet, com indicação da respectiva fonte, mencionando, em qualquer caso, as circunstâncias que identifiquem ou assemelhem os casos confrontados.            </a:t>
            </a:r>
            <a:r>
              <a:rPr lang="pt-BR" dirty="0">
                <a:solidFill>
                  <a:schemeClr val="tx1"/>
                </a:solidFill>
                <a:hlinkClick r:id="rId2"/>
              </a:rPr>
              <a:t>(Incluído pela Lei nº 13.015, de 2014)</a:t>
            </a:r>
            <a:endParaRPr lang="pt-BR" dirty="0">
              <a:solidFill>
                <a:schemeClr val="tx1"/>
              </a:solidFill>
            </a:endParaRPr>
          </a:p>
          <a:p>
            <a:endParaRPr lang="pt-BR" dirty="0">
              <a:solidFill>
                <a:schemeClr val="tx1"/>
              </a:solidFill>
            </a:endParaRPr>
          </a:p>
        </p:txBody>
      </p:sp>
    </p:spTree>
    <p:extLst>
      <p:ext uri="{BB962C8B-B14F-4D97-AF65-F5344CB8AC3E}">
        <p14:creationId xmlns:p14="http://schemas.microsoft.com/office/powerpoint/2010/main" val="52483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896 da CLT.</a:t>
            </a:r>
            <a:endParaRPr lang="pt-BR" dirty="0"/>
          </a:p>
        </p:txBody>
      </p:sp>
      <p:sp>
        <p:nvSpPr>
          <p:cNvPr id="3" name="Espaço Reservado para Conteúdo 2"/>
          <p:cNvSpPr>
            <a:spLocks noGrp="1"/>
          </p:cNvSpPr>
          <p:nvPr>
            <p:ph idx="1"/>
          </p:nvPr>
        </p:nvSpPr>
        <p:spPr>
          <a:xfrm>
            <a:off x="0" y="1556792"/>
            <a:ext cx="9144000" cy="5301208"/>
          </a:xfrm>
        </p:spPr>
        <p:txBody>
          <a:bodyPr>
            <a:normAutofit fontScale="85000" lnSpcReduction="20000"/>
          </a:bodyPr>
          <a:lstStyle/>
          <a:p>
            <a:r>
              <a:rPr lang="pt-BR" dirty="0" smtClean="0">
                <a:solidFill>
                  <a:schemeClr val="tx1"/>
                </a:solidFill>
              </a:rPr>
              <a:t>    § </a:t>
            </a:r>
            <a:r>
              <a:rPr lang="pt-BR" dirty="0">
                <a:solidFill>
                  <a:schemeClr val="tx1"/>
                </a:solidFill>
              </a:rPr>
              <a:t>9</a:t>
            </a:r>
            <a:r>
              <a:rPr lang="pt-BR" u="sng" baseline="30000" dirty="0">
                <a:solidFill>
                  <a:schemeClr val="tx1"/>
                </a:solidFill>
              </a:rPr>
              <a:t>o</a:t>
            </a:r>
            <a:r>
              <a:rPr lang="pt-BR" dirty="0">
                <a:solidFill>
                  <a:schemeClr val="tx1"/>
                </a:solidFill>
              </a:rPr>
              <a:t> Nas causas sujeitas ao procedimento sumaríssimo, somente será admitido recurso de revista por </a:t>
            </a:r>
            <a:r>
              <a:rPr lang="pt-BR" b="1" u="sng" dirty="0">
                <a:solidFill>
                  <a:schemeClr val="tx1"/>
                </a:solidFill>
              </a:rPr>
              <a:t>contrariedade a súmula</a:t>
            </a:r>
            <a:r>
              <a:rPr lang="pt-BR" dirty="0">
                <a:solidFill>
                  <a:schemeClr val="tx1"/>
                </a:solidFill>
              </a:rPr>
              <a:t> de jurisprudência uniforme do Tribunal Superior do Trabalho ou a súmula vinculante do Supremo Tribunal Federal e por violação direta da Constituição Federal</a:t>
            </a:r>
            <a:r>
              <a:rPr lang="pt-BR" dirty="0" smtClean="0">
                <a:solidFill>
                  <a:schemeClr val="tx1"/>
                </a:solidFill>
              </a:rPr>
              <a:t>. </a:t>
            </a:r>
            <a:r>
              <a:rPr lang="pt-BR" dirty="0" smtClean="0">
                <a:solidFill>
                  <a:schemeClr val="tx1"/>
                </a:solidFill>
                <a:hlinkClick r:id="rId2"/>
              </a:rPr>
              <a:t>(</a:t>
            </a:r>
            <a:r>
              <a:rPr lang="pt-BR" dirty="0">
                <a:solidFill>
                  <a:schemeClr val="tx1"/>
                </a:solidFill>
                <a:hlinkClick r:id="rId2"/>
              </a:rPr>
              <a:t>Incluído pela Lei nº 13.015, de 2014</a:t>
            </a:r>
            <a:r>
              <a:rPr lang="pt-BR" dirty="0" smtClean="0">
                <a:solidFill>
                  <a:schemeClr val="tx1"/>
                </a:solidFill>
                <a:hlinkClick r:id="rId2"/>
              </a:rPr>
              <a:t>)</a:t>
            </a:r>
            <a:endParaRPr lang="pt-BR" dirty="0">
              <a:solidFill>
                <a:schemeClr val="tx1"/>
              </a:solidFill>
            </a:endParaRPr>
          </a:p>
          <a:p>
            <a:r>
              <a:rPr lang="pt-BR" dirty="0">
                <a:solidFill>
                  <a:schemeClr val="tx1"/>
                </a:solidFill>
              </a:rPr>
              <a:t>    § 10.  Cabe recurso de revista por violação a lei federal, por divergência jurisprudencial e por ofensa à Constituição Federal nas execuções fiscais e nas controvérsias da fase de execução que envolvam a Certidão Negativa de Débitos Trabalhistas (CNDT), criada pela </a:t>
            </a:r>
            <a:r>
              <a:rPr lang="pt-BR" dirty="0">
                <a:solidFill>
                  <a:schemeClr val="tx1"/>
                </a:solidFill>
                <a:hlinkClick r:id="rId3"/>
              </a:rPr>
              <a:t>Lei n</a:t>
            </a:r>
            <a:r>
              <a:rPr lang="pt-BR" u="sng" baseline="30000" dirty="0">
                <a:solidFill>
                  <a:schemeClr val="tx1"/>
                </a:solidFill>
                <a:hlinkClick r:id="rId3"/>
              </a:rPr>
              <a:t>o</a:t>
            </a:r>
            <a:r>
              <a:rPr lang="pt-BR" dirty="0">
                <a:solidFill>
                  <a:schemeClr val="tx1"/>
                </a:solidFill>
                <a:hlinkClick r:id="rId3"/>
              </a:rPr>
              <a:t> 12.440, de 7 de julho de 2011</a:t>
            </a:r>
            <a:r>
              <a:rPr lang="pt-BR" dirty="0">
                <a:solidFill>
                  <a:schemeClr val="tx1"/>
                </a:solidFill>
              </a:rPr>
              <a:t>. </a:t>
            </a:r>
            <a:r>
              <a:rPr lang="pt-BR" dirty="0" smtClean="0">
                <a:solidFill>
                  <a:schemeClr val="tx1"/>
                </a:solidFill>
              </a:rPr>
              <a:t> </a:t>
            </a:r>
            <a:r>
              <a:rPr lang="pt-BR" dirty="0">
                <a:solidFill>
                  <a:schemeClr val="tx1"/>
                </a:solidFill>
                <a:hlinkClick r:id="rId2"/>
              </a:rPr>
              <a:t>(Incluído pela Lei nº 13.015, de 2014)</a:t>
            </a:r>
            <a:endParaRPr lang="pt-BR" dirty="0">
              <a:solidFill>
                <a:schemeClr val="tx1"/>
              </a:solidFill>
            </a:endParaRPr>
          </a:p>
          <a:p>
            <a:r>
              <a:rPr lang="pt-BR" dirty="0">
                <a:solidFill>
                  <a:schemeClr val="tx1"/>
                </a:solidFill>
              </a:rPr>
              <a:t>    § 11.  Quando o recurso tempestivo contiver defeito formal que não se repute grave, o Tribunal Superior do Trabalho poderá desconsiderar o vício ou mandar saná-lo, julgando o mérito. </a:t>
            </a:r>
          </a:p>
          <a:p>
            <a:r>
              <a:rPr lang="pt-BR" dirty="0">
                <a:solidFill>
                  <a:schemeClr val="tx1"/>
                </a:solidFill>
              </a:rPr>
              <a:t>    § 12.  Da decisão denegatória caberá agravo, no prazo de 8 (oito) dias.            </a:t>
            </a:r>
            <a:r>
              <a:rPr lang="pt-BR" dirty="0">
                <a:solidFill>
                  <a:schemeClr val="tx1"/>
                </a:solidFill>
                <a:hlinkClick r:id="rId2"/>
              </a:rPr>
              <a:t>(Incluído pela Lei nº 13.015, de 2014)</a:t>
            </a:r>
            <a:endParaRPr lang="pt-BR" dirty="0">
              <a:solidFill>
                <a:schemeClr val="tx1"/>
              </a:solidFill>
            </a:endParaRPr>
          </a:p>
          <a:p>
            <a:r>
              <a:rPr lang="pt-BR" dirty="0">
                <a:solidFill>
                  <a:schemeClr val="tx1"/>
                </a:solidFill>
              </a:rPr>
              <a:t>    § 13.  Dada a relevância da matéria, por iniciativa de um dos membros da Seção Especializada em Dissídios Individuais do Tribunal Superior do Trabalho, aprovada pela maioria dos integrantes da Seção, o julgamento a que se refere o § 3</a:t>
            </a:r>
            <a:r>
              <a:rPr lang="pt-BR" u="sng" baseline="30000" dirty="0">
                <a:solidFill>
                  <a:schemeClr val="tx1"/>
                </a:solidFill>
              </a:rPr>
              <a:t>o</a:t>
            </a:r>
            <a:r>
              <a:rPr lang="pt-BR" dirty="0">
                <a:solidFill>
                  <a:schemeClr val="tx1"/>
                </a:solidFill>
              </a:rPr>
              <a:t> poderá ser afeto ao Tribunal Pleno.      </a:t>
            </a:r>
          </a:p>
        </p:txBody>
      </p:sp>
    </p:spTree>
    <p:extLst>
      <p:ext uri="{BB962C8B-B14F-4D97-AF65-F5344CB8AC3E}">
        <p14:creationId xmlns:p14="http://schemas.microsoft.com/office/powerpoint/2010/main" val="265146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a:bodyPr>
          <a:lstStyle/>
          <a:p>
            <a:r>
              <a:rPr lang="pt-BR" dirty="0" smtClean="0"/>
              <a:t>E se o acórdão não avaliou bem a prova?</a:t>
            </a:r>
            <a:endParaRPr lang="pt-BR" dirty="0"/>
          </a:p>
        </p:txBody>
      </p:sp>
      <p:sp>
        <p:nvSpPr>
          <p:cNvPr id="3" name="Espaço Reservado para Conteúdo 2"/>
          <p:cNvSpPr>
            <a:spLocks noGrp="1"/>
          </p:cNvSpPr>
          <p:nvPr>
            <p:ph idx="1"/>
          </p:nvPr>
        </p:nvSpPr>
        <p:spPr>
          <a:xfrm>
            <a:off x="0" y="1600200"/>
            <a:ext cx="9144000" cy="5257800"/>
          </a:xfrm>
        </p:spPr>
        <p:txBody>
          <a:bodyPr/>
          <a:lstStyle/>
          <a:p>
            <a:pPr marL="0" indent="0">
              <a:buNone/>
            </a:pPr>
            <a:endParaRPr lang="pt-BR" b="1" dirty="0" smtClean="0">
              <a:solidFill>
                <a:schemeClr val="tx1"/>
              </a:solidFill>
            </a:endParaRPr>
          </a:p>
          <a:p>
            <a:pPr marL="0" indent="0">
              <a:buNone/>
            </a:pPr>
            <a:endParaRPr lang="pt-BR" b="1" dirty="0">
              <a:solidFill>
                <a:schemeClr val="tx1"/>
              </a:solidFill>
            </a:endParaRPr>
          </a:p>
          <a:p>
            <a:pPr marL="0" indent="0">
              <a:buNone/>
            </a:pPr>
            <a:r>
              <a:rPr lang="pt-BR" sz="3600" dirty="0">
                <a:solidFill>
                  <a:schemeClr val="tx1"/>
                </a:solidFill>
              </a:rPr>
              <a:t>Súmula 126 do </a:t>
            </a:r>
            <a:r>
              <a:rPr lang="pt-BR" sz="3600" dirty="0" smtClean="0">
                <a:solidFill>
                  <a:schemeClr val="tx1"/>
                </a:solidFill>
              </a:rPr>
              <a:t>TST. </a:t>
            </a:r>
            <a:r>
              <a:rPr lang="pt-BR" sz="3400" b="1" dirty="0" smtClean="0">
                <a:solidFill>
                  <a:schemeClr val="tx1"/>
                </a:solidFill>
              </a:rPr>
              <a:t>RECURSO</a:t>
            </a:r>
            <a:r>
              <a:rPr lang="pt-BR" sz="3400" b="1" dirty="0">
                <a:solidFill>
                  <a:schemeClr val="tx1"/>
                </a:solidFill>
              </a:rPr>
              <a:t>. CABIMENTO (mantida) - Res. 121/2003, DJ 19, 20 e </a:t>
            </a:r>
            <a:r>
              <a:rPr lang="pt-BR" sz="3400" b="1" dirty="0" smtClean="0">
                <a:solidFill>
                  <a:schemeClr val="tx1"/>
                </a:solidFill>
              </a:rPr>
              <a:t>21.11.2003</a:t>
            </a:r>
          </a:p>
          <a:p>
            <a:pPr marL="0" indent="0">
              <a:buNone/>
            </a:pPr>
            <a:endParaRPr lang="pt-BR" sz="3400" dirty="0">
              <a:solidFill>
                <a:schemeClr val="tx1"/>
              </a:solidFill>
            </a:endParaRPr>
          </a:p>
          <a:p>
            <a:pPr marL="0" indent="0">
              <a:buNone/>
            </a:pPr>
            <a:r>
              <a:rPr lang="pt-BR" sz="3400" dirty="0">
                <a:solidFill>
                  <a:schemeClr val="tx1"/>
                </a:solidFill>
              </a:rPr>
              <a:t>Incabível o recurso de revista ou de embargos (</a:t>
            </a:r>
            <a:r>
              <a:rPr lang="pt-BR" sz="3400" dirty="0" err="1">
                <a:solidFill>
                  <a:schemeClr val="tx1"/>
                </a:solidFill>
              </a:rPr>
              <a:t>arts</a:t>
            </a:r>
            <a:r>
              <a:rPr lang="pt-BR" sz="3400" dirty="0">
                <a:solidFill>
                  <a:schemeClr val="tx1"/>
                </a:solidFill>
              </a:rPr>
              <a:t>. 896 e 894, "b", da CLT) para reexame de fatos e provas.</a:t>
            </a:r>
          </a:p>
          <a:p>
            <a:pPr marL="0" indent="0">
              <a:buNone/>
            </a:pPr>
            <a:endParaRPr lang="pt-BR" dirty="0">
              <a:solidFill>
                <a:schemeClr val="tx1"/>
              </a:solidFill>
            </a:endParaRPr>
          </a:p>
        </p:txBody>
      </p:sp>
    </p:spTree>
    <p:extLst>
      <p:ext uri="{BB962C8B-B14F-4D97-AF65-F5344CB8AC3E}">
        <p14:creationId xmlns:p14="http://schemas.microsoft.com/office/powerpoint/2010/main" val="39301251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Súmula 23 do TST</a:t>
            </a:r>
            <a:endParaRPr lang="pt-BR" dirty="0"/>
          </a:p>
        </p:txBody>
      </p:sp>
      <p:sp>
        <p:nvSpPr>
          <p:cNvPr id="3" name="Espaço Reservado para Conteúdo 2"/>
          <p:cNvSpPr>
            <a:spLocks noGrp="1"/>
          </p:cNvSpPr>
          <p:nvPr>
            <p:ph idx="1"/>
          </p:nvPr>
        </p:nvSpPr>
        <p:spPr>
          <a:xfrm>
            <a:off x="0" y="1600200"/>
            <a:ext cx="9144000" cy="5257800"/>
          </a:xfrm>
        </p:spPr>
        <p:txBody>
          <a:bodyPr/>
          <a:lstStyle/>
          <a:p>
            <a:pPr marL="0" indent="0">
              <a:buNone/>
            </a:pPr>
            <a:endParaRPr lang="pt-BR" b="1" dirty="0" smtClean="0">
              <a:solidFill>
                <a:schemeClr val="tx1"/>
              </a:solidFill>
            </a:endParaRPr>
          </a:p>
          <a:p>
            <a:pPr marL="0" indent="0">
              <a:buNone/>
            </a:pPr>
            <a:endParaRPr lang="pt-BR" b="1" dirty="0">
              <a:solidFill>
                <a:schemeClr val="tx1"/>
              </a:solidFill>
            </a:endParaRPr>
          </a:p>
          <a:p>
            <a:pPr marL="0" indent="0" algn="ctr">
              <a:buNone/>
            </a:pPr>
            <a:r>
              <a:rPr lang="pt-BR" sz="3500" b="1" dirty="0" smtClean="0">
                <a:solidFill>
                  <a:schemeClr val="tx1"/>
                </a:solidFill>
              </a:rPr>
              <a:t>RECURSO.</a:t>
            </a:r>
          </a:p>
          <a:p>
            <a:pPr marL="0" indent="0">
              <a:buNone/>
            </a:pPr>
            <a:endParaRPr lang="pt-BR" sz="3500" dirty="0">
              <a:solidFill>
                <a:schemeClr val="tx1"/>
              </a:solidFill>
            </a:endParaRPr>
          </a:p>
          <a:p>
            <a:pPr marL="0" indent="0" algn="ctr">
              <a:buNone/>
            </a:pPr>
            <a:r>
              <a:rPr lang="pt-BR" sz="3500" dirty="0">
                <a:solidFill>
                  <a:schemeClr val="tx1"/>
                </a:solidFill>
              </a:rPr>
              <a:t>Não se conhece de recurso de revista ou de embargos, se a decisão recorrida resolver determinado item do pedido por diversos fundamentos e a jurisprudência transcrita não abranger a todos.</a:t>
            </a:r>
          </a:p>
          <a:p>
            <a:pPr marL="457200" lvl="1" indent="0">
              <a:buNone/>
            </a:pPr>
            <a:endParaRPr lang="pt-BR" dirty="0">
              <a:solidFill>
                <a:schemeClr val="tx1"/>
              </a:solidFill>
            </a:endParaRPr>
          </a:p>
        </p:txBody>
      </p:sp>
    </p:spTree>
    <p:extLst>
      <p:ext uri="{BB962C8B-B14F-4D97-AF65-F5344CB8AC3E}">
        <p14:creationId xmlns:p14="http://schemas.microsoft.com/office/powerpoint/2010/main" val="12083886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Súmula 296 do TST</a:t>
            </a:r>
            <a:endParaRPr lang="pt-BR" dirty="0"/>
          </a:p>
        </p:txBody>
      </p:sp>
      <p:sp>
        <p:nvSpPr>
          <p:cNvPr id="3" name="Espaço Reservado para Conteúdo 2"/>
          <p:cNvSpPr>
            <a:spLocks noGrp="1"/>
          </p:cNvSpPr>
          <p:nvPr>
            <p:ph idx="1"/>
          </p:nvPr>
        </p:nvSpPr>
        <p:spPr>
          <a:xfrm>
            <a:off x="0" y="1600200"/>
            <a:ext cx="9144000" cy="5257800"/>
          </a:xfrm>
        </p:spPr>
        <p:txBody>
          <a:bodyPr>
            <a:normAutofit/>
          </a:bodyPr>
          <a:lstStyle/>
          <a:p>
            <a:pPr marL="0" indent="0">
              <a:buNone/>
            </a:pPr>
            <a:endParaRPr lang="pt-BR" b="1" dirty="0">
              <a:solidFill>
                <a:schemeClr val="tx1"/>
              </a:solidFill>
            </a:endParaRPr>
          </a:p>
          <a:p>
            <a:pPr marL="0" indent="0">
              <a:buNone/>
            </a:pPr>
            <a:r>
              <a:rPr lang="pt-BR" sz="3000" b="1" dirty="0">
                <a:solidFill>
                  <a:schemeClr val="tx1"/>
                </a:solidFill>
              </a:rPr>
              <a:t>RECURSO. DIVERGÊNCIA JURISPRUDENCIAL. </a:t>
            </a:r>
            <a:r>
              <a:rPr lang="pt-BR" sz="3000" b="1" dirty="0" smtClean="0">
                <a:solidFill>
                  <a:schemeClr val="tx1"/>
                </a:solidFill>
              </a:rPr>
              <a:t>ESPECIFICIDADE.</a:t>
            </a:r>
          </a:p>
          <a:p>
            <a:pPr marL="0" indent="0">
              <a:buNone/>
            </a:pPr>
            <a:endParaRPr lang="pt-BR" sz="3000" b="1" dirty="0">
              <a:solidFill>
                <a:schemeClr val="tx1"/>
              </a:solidFill>
            </a:endParaRPr>
          </a:p>
          <a:p>
            <a:pPr marL="0" indent="0">
              <a:buNone/>
            </a:pPr>
            <a:r>
              <a:rPr lang="pt-BR" sz="3000" b="1" dirty="0" smtClean="0">
                <a:solidFill>
                  <a:schemeClr val="tx1"/>
                </a:solidFill>
              </a:rPr>
              <a:t> </a:t>
            </a:r>
            <a:r>
              <a:rPr lang="pt-BR" sz="3000" dirty="0" smtClean="0">
                <a:solidFill>
                  <a:schemeClr val="tx1"/>
                </a:solidFill>
              </a:rPr>
              <a:t>I </a:t>
            </a:r>
            <a:r>
              <a:rPr lang="pt-BR" sz="3000" dirty="0">
                <a:solidFill>
                  <a:schemeClr val="tx1"/>
                </a:solidFill>
              </a:rPr>
              <a:t>- A divergência jurisprudencial ensejadora da admissibilidade, do prosseguimento e do conhecimento do recurso há de ser </a:t>
            </a:r>
            <a:r>
              <a:rPr lang="pt-BR" sz="3000" b="1" u="sng" dirty="0">
                <a:solidFill>
                  <a:schemeClr val="tx1"/>
                </a:solidFill>
              </a:rPr>
              <a:t>específica</a:t>
            </a:r>
            <a:r>
              <a:rPr lang="pt-BR" sz="3000" dirty="0">
                <a:solidFill>
                  <a:schemeClr val="tx1"/>
                </a:solidFill>
              </a:rPr>
              <a:t>, revelando a existência de teses diversas na interpretação de um mesmo dispositivo legal, embora </a:t>
            </a:r>
            <a:r>
              <a:rPr lang="pt-BR" sz="3000" b="1" u="sng" dirty="0">
                <a:solidFill>
                  <a:schemeClr val="tx1"/>
                </a:solidFill>
              </a:rPr>
              <a:t>idênticos</a:t>
            </a:r>
            <a:r>
              <a:rPr lang="pt-BR" sz="3000" dirty="0">
                <a:solidFill>
                  <a:schemeClr val="tx1"/>
                </a:solidFill>
              </a:rPr>
              <a:t> os fatos que as ensejaram</a:t>
            </a:r>
            <a:r>
              <a:rPr lang="pt-BR" sz="3000" b="1" dirty="0">
                <a:solidFill>
                  <a:schemeClr val="tx1"/>
                </a:solidFill>
              </a:rPr>
              <a:t>. </a:t>
            </a:r>
            <a:r>
              <a:rPr lang="pt-BR" sz="3000" dirty="0" smtClean="0">
                <a:solidFill>
                  <a:schemeClr val="tx1"/>
                </a:solidFill>
              </a:rPr>
              <a:t>[...]</a:t>
            </a:r>
            <a:endParaRPr lang="pt-BR" sz="3000" dirty="0">
              <a:solidFill>
                <a:schemeClr val="tx1"/>
              </a:solidFill>
            </a:endParaRPr>
          </a:p>
        </p:txBody>
      </p:sp>
    </p:spTree>
    <p:extLst>
      <p:ext uri="{BB962C8B-B14F-4D97-AF65-F5344CB8AC3E}">
        <p14:creationId xmlns:p14="http://schemas.microsoft.com/office/powerpoint/2010/main" val="39803626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Súmula 297 do TST</a:t>
            </a:r>
            <a:endParaRPr lang="pt-BR" dirty="0"/>
          </a:p>
        </p:txBody>
      </p:sp>
      <p:sp>
        <p:nvSpPr>
          <p:cNvPr id="3" name="Espaço Reservado para Conteúdo 2"/>
          <p:cNvSpPr>
            <a:spLocks noGrp="1"/>
          </p:cNvSpPr>
          <p:nvPr>
            <p:ph idx="1"/>
          </p:nvPr>
        </p:nvSpPr>
        <p:spPr>
          <a:xfrm>
            <a:off x="0" y="1600200"/>
            <a:ext cx="9144000" cy="5257800"/>
          </a:xfrm>
        </p:spPr>
        <p:txBody>
          <a:bodyPr>
            <a:normAutofit fontScale="92500" lnSpcReduction="10000"/>
          </a:bodyPr>
          <a:lstStyle/>
          <a:p>
            <a:pPr marL="0" indent="0">
              <a:buNone/>
            </a:pPr>
            <a:r>
              <a:rPr lang="pt-BR" b="1" dirty="0">
                <a:solidFill>
                  <a:schemeClr val="tx1"/>
                </a:solidFill>
              </a:rPr>
              <a:t>PREQUESTIONAMENTO. OPORTUNIDADE. </a:t>
            </a:r>
            <a:r>
              <a:rPr lang="pt-BR" b="1" dirty="0" smtClean="0">
                <a:solidFill>
                  <a:schemeClr val="tx1"/>
                </a:solidFill>
              </a:rPr>
              <a:t>CONFIGURAÇÃO.</a:t>
            </a:r>
          </a:p>
          <a:p>
            <a:pPr marL="0" indent="0">
              <a:buNone/>
            </a:pPr>
            <a:endParaRPr lang="pt-BR" b="1" dirty="0" smtClean="0">
              <a:solidFill>
                <a:schemeClr val="tx1"/>
              </a:solidFill>
            </a:endParaRPr>
          </a:p>
          <a:p>
            <a:pPr marL="0" indent="0">
              <a:buNone/>
            </a:pPr>
            <a:r>
              <a:rPr lang="pt-BR" dirty="0" smtClean="0">
                <a:solidFill>
                  <a:schemeClr val="tx1"/>
                </a:solidFill>
              </a:rPr>
              <a:t>I. Diz-se </a:t>
            </a:r>
            <a:r>
              <a:rPr lang="pt-BR" dirty="0" err="1">
                <a:solidFill>
                  <a:schemeClr val="tx1"/>
                </a:solidFill>
              </a:rPr>
              <a:t>prequestionada</a:t>
            </a:r>
            <a:r>
              <a:rPr lang="pt-BR" dirty="0">
                <a:solidFill>
                  <a:schemeClr val="tx1"/>
                </a:solidFill>
              </a:rPr>
              <a:t> a matéria ou questão quando na decisão impugnada haja sido adotada, explicitamente, tese a respeito</a:t>
            </a:r>
            <a:r>
              <a:rPr lang="pt-BR" dirty="0" smtClean="0">
                <a:solidFill>
                  <a:schemeClr val="tx1"/>
                </a:solidFill>
              </a:rPr>
              <a:t>.</a:t>
            </a:r>
          </a:p>
          <a:p>
            <a:pPr marL="0" indent="0">
              <a:buNone/>
            </a:pPr>
            <a:endParaRPr lang="pt-BR" dirty="0">
              <a:solidFill>
                <a:schemeClr val="tx1"/>
              </a:solidFill>
            </a:endParaRPr>
          </a:p>
          <a:p>
            <a:pPr marL="0" indent="0">
              <a:buNone/>
            </a:pPr>
            <a:r>
              <a:rPr lang="pt-BR" dirty="0">
                <a:solidFill>
                  <a:schemeClr val="tx1"/>
                </a:solidFill>
              </a:rPr>
              <a:t>II. Incumbe à parte interessada, desde que a matéria haja sido invocada no recurso principal, opor embargos declaratórios objetivando o pronunciamento sobre o tema, sob pena de preclusão</a:t>
            </a:r>
            <a:r>
              <a:rPr lang="pt-BR" dirty="0" smtClean="0">
                <a:solidFill>
                  <a:schemeClr val="tx1"/>
                </a:solidFill>
              </a:rPr>
              <a:t>.</a:t>
            </a:r>
          </a:p>
          <a:p>
            <a:pPr marL="0" indent="0">
              <a:buNone/>
            </a:pPr>
            <a:endParaRPr lang="pt-BR" dirty="0">
              <a:solidFill>
                <a:schemeClr val="tx1"/>
              </a:solidFill>
            </a:endParaRPr>
          </a:p>
          <a:p>
            <a:pPr marL="0" indent="0">
              <a:buNone/>
            </a:pPr>
            <a:r>
              <a:rPr lang="pt-BR" dirty="0">
                <a:solidFill>
                  <a:schemeClr val="tx1"/>
                </a:solidFill>
              </a:rPr>
              <a:t>III. Considera-se </a:t>
            </a:r>
            <a:r>
              <a:rPr lang="pt-BR" dirty="0" err="1">
                <a:solidFill>
                  <a:schemeClr val="tx1"/>
                </a:solidFill>
              </a:rPr>
              <a:t>prequestionada</a:t>
            </a:r>
            <a:r>
              <a:rPr lang="pt-BR" dirty="0">
                <a:solidFill>
                  <a:schemeClr val="tx1"/>
                </a:solidFill>
              </a:rPr>
              <a:t> a questão jurídica invocada no recurso principal sobre a qual se omite o Tribunal de pronunciar tese, não obstante opostos embargos de declaração</a:t>
            </a:r>
            <a:r>
              <a:rPr lang="pt-BR" dirty="0" smtClean="0">
                <a:solidFill>
                  <a:schemeClr val="tx1"/>
                </a:solidFill>
              </a:rPr>
              <a:t>.</a:t>
            </a:r>
          </a:p>
          <a:p>
            <a:pPr marL="0" indent="0">
              <a:buNone/>
            </a:pPr>
            <a:endParaRPr lang="pt-BR" dirty="0" smtClean="0">
              <a:solidFill>
                <a:schemeClr val="tx1"/>
              </a:solidFill>
            </a:endParaRPr>
          </a:p>
          <a:p>
            <a:pPr marL="0" indent="0">
              <a:buNone/>
            </a:pPr>
            <a:r>
              <a:rPr lang="pt-BR" dirty="0" err="1" smtClean="0">
                <a:solidFill>
                  <a:schemeClr val="tx1"/>
                </a:solidFill>
              </a:rPr>
              <a:t>Obs</a:t>
            </a:r>
            <a:r>
              <a:rPr lang="pt-BR" dirty="0" smtClean="0">
                <a:solidFill>
                  <a:schemeClr val="tx1"/>
                </a:solidFill>
              </a:rPr>
              <a:t>: </a:t>
            </a:r>
            <a:r>
              <a:rPr lang="pt-BR" dirty="0" smtClean="0">
                <a:solidFill>
                  <a:schemeClr val="tx1"/>
                </a:solidFill>
              </a:rPr>
              <a:t>Prequestionamento implícito ou </a:t>
            </a:r>
            <a:r>
              <a:rPr lang="pt-BR" dirty="0" smtClean="0">
                <a:solidFill>
                  <a:schemeClr val="tx1"/>
                </a:solidFill>
              </a:rPr>
              <a:t>ficto.</a:t>
            </a:r>
            <a:endParaRPr lang="pt-BR" dirty="0">
              <a:solidFill>
                <a:schemeClr val="tx1"/>
              </a:solidFill>
            </a:endParaRPr>
          </a:p>
          <a:p>
            <a:pPr marL="0" indent="0">
              <a:buNone/>
            </a:pPr>
            <a:endParaRPr lang="pt-BR" dirty="0">
              <a:solidFill>
                <a:schemeClr val="tx1"/>
              </a:solidFill>
            </a:endParaRPr>
          </a:p>
        </p:txBody>
      </p:sp>
    </p:spTree>
    <p:extLst>
      <p:ext uri="{BB962C8B-B14F-4D97-AF65-F5344CB8AC3E}">
        <p14:creationId xmlns:p14="http://schemas.microsoft.com/office/powerpoint/2010/main" val="17195793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a:bodyPr>
          <a:lstStyle/>
          <a:p>
            <a:r>
              <a:rPr lang="pt-BR" dirty="0" smtClean="0"/>
              <a:t>Sumaríssimo. E se contrariar OJ?</a:t>
            </a:r>
            <a:endParaRPr lang="pt-BR" dirty="0"/>
          </a:p>
        </p:txBody>
      </p:sp>
      <p:sp>
        <p:nvSpPr>
          <p:cNvPr id="3" name="Espaço Reservado para Conteúdo 2"/>
          <p:cNvSpPr>
            <a:spLocks noGrp="1"/>
          </p:cNvSpPr>
          <p:nvPr>
            <p:ph idx="1"/>
          </p:nvPr>
        </p:nvSpPr>
        <p:spPr>
          <a:xfrm>
            <a:off x="0" y="1600200"/>
            <a:ext cx="9144000" cy="5257800"/>
          </a:xfrm>
        </p:spPr>
        <p:txBody>
          <a:bodyPr>
            <a:normAutofit fontScale="92500" lnSpcReduction="20000"/>
          </a:bodyPr>
          <a:lstStyle/>
          <a:p>
            <a:pPr marL="0" indent="0">
              <a:buNone/>
            </a:pPr>
            <a:r>
              <a:rPr lang="pt-BR" b="1" dirty="0" smtClean="0">
                <a:solidFill>
                  <a:schemeClr val="tx1"/>
                </a:solidFill>
              </a:rPr>
              <a:t>Súmula 442 do TST. </a:t>
            </a:r>
          </a:p>
          <a:p>
            <a:pPr marL="0" indent="0">
              <a:buNone/>
            </a:pPr>
            <a:endParaRPr lang="pt-BR" b="1" dirty="0" smtClean="0">
              <a:solidFill>
                <a:schemeClr val="tx1"/>
              </a:solidFill>
            </a:endParaRPr>
          </a:p>
          <a:p>
            <a:pPr marL="0" indent="0">
              <a:buNone/>
            </a:pPr>
            <a:r>
              <a:rPr lang="pt-BR" b="1" dirty="0" smtClean="0">
                <a:solidFill>
                  <a:schemeClr val="tx1"/>
                </a:solidFill>
              </a:rPr>
              <a:t>PROCEDIMENTO </a:t>
            </a:r>
            <a:r>
              <a:rPr lang="pt-BR" b="1" dirty="0">
                <a:solidFill>
                  <a:schemeClr val="tx1"/>
                </a:solidFill>
              </a:rPr>
              <a:t>SUMARÍSSIMO. RECURSO DE REVISTA FUNDAMENTADO EM CONTRARIEDADE A ORIENTAÇÃO JURISPRUDENCIAL. INADMISSIBILIDADE. ART. 896, § 6º, DA CLT, ACRESCENTADO PELA LEI Nº 9.957, DE </a:t>
            </a:r>
            <a:r>
              <a:rPr lang="pt-BR" b="1" dirty="0" smtClean="0">
                <a:solidFill>
                  <a:schemeClr val="tx1"/>
                </a:solidFill>
              </a:rPr>
              <a:t>12.01.2000.</a:t>
            </a:r>
          </a:p>
          <a:p>
            <a:pPr marL="0" indent="0">
              <a:buNone/>
            </a:pPr>
            <a:r>
              <a:rPr lang="pt-BR" dirty="0">
                <a:solidFill>
                  <a:schemeClr val="tx1"/>
                </a:solidFill>
              </a:rPr>
              <a:t/>
            </a:r>
            <a:br>
              <a:rPr lang="pt-BR" dirty="0">
                <a:solidFill>
                  <a:schemeClr val="tx1"/>
                </a:solidFill>
              </a:rPr>
            </a:br>
            <a:r>
              <a:rPr lang="pt-BR" dirty="0">
                <a:solidFill>
                  <a:schemeClr val="tx1"/>
                </a:solidFill>
              </a:rPr>
              <a:t>Nas causas sujeitas ao procedimento sumaríssimo, a admissibilidade de recurso de revista está limitada à demonstração de violação direta a dispositivo da Constituição Federal ou contrariedade a Súmula do Tribunal Superior do Trabalho, </a:t>
            </a:r>
            <a:r>
              <a:rPr lang="pt-BR" b="1" u="sng" dirty="0">
                <a:solidFill>
                  <a:schemeClr val="tx1"/>
                </a:solidFill>
              </a:rPr>
              <a:t>não se admitindo o recurso por contrariedade a Orientação Jurisprudencial deste Tribunal</a:t>
            </a:r>
            <a:r>
              <a:rPr lang="pt-BR" dirty="0">
                <a:solidFill>
                  <a:schemeClr val="tx1"/>
                </a:solidFill>
              </a:rPr>
              <a:t> (Livro II, Título II, Capítulo III, do RITST), ante a ausência de previsão no art. 896, § 6º, da CLT. </a:t>
            </a:r>
            <a:endParaRPr lang="pt-BR" dirty="0" smtClean="0">
              <a:solidFill>
                <a:schemeClr val="tx1"/>
              </a:solidFill>
            </a:endParaRPr>
          </a:p>
          <a:p>
            <a:pPr marL="0" indent="0">
              <a:buNone/>
            </a:pPr>
            <a:r>
              <a:rPr lang="pt-BR" dirty="0" err="1" smtClean="0">
                <a:solidFill>
                  <a:schemeClr val="tx1"/>
                </a:solidFill>
              </a:rPr>
              <a:t>Obs</a:t>
            </a:r>
            <a:r>
              <a:rPr lang="pt-BR" dirty="0" smtClean="0">
                <a:solidFill>
                  <a:schemeClr val="tx1"/>
                </a:solidFill>
              </a:rPr>
              <a:t>: atual § 9º do art. 896 da CLT.</a:t>
            </a:r>
          </a:p>
          <a:p>
            <a:pPr marL="0" indent="0">
              <a:buNone/>
            </a:pPr>
            <a:endParaRPr lang="pt-BR" dirty="0" smtClean="0">
              <a:solidFill>
                <a:schemeClr val="tx1"/>
              </a:solidFill>
            </a:endParaRPr>
          </a:p>
          <a:p>
            <a:pPr marL="0" indent="0">
              <a:buNone/>
            </a:pPr>
            <a:r>
              <a:rPr lang="pt-BR" dirty="0" err="1" smtClean="0">
                <a:solidFill>
                  <a:schemeClr val="tx1"/>
                </a:solidFill>
              </a:rPr>
              <a:t>Ex</a:t>
            </a:r>
            <a:r>
              <a:rPr lang="pt-BR" dirty="0" smtClean="0">
                <a:solidFill>
                  <a:schemeClr val="tx1"/>
                </a:solidFill>
              </a:rPr>
              <a:t>: OJ 355 – intervalo  </a:t>
            </a:r>
            <a:r>
              <a:rPr lang="pt-BR" dirty="0" err="1" smtClean="0">
                <a:solidFill>
                  <a:schemeClr val="tx1"/>
                </a:solidFill>
              </a:rPr>
              <a:t>entrejornadas</a:t>
            </a:r>
            <a:r>
              <a:rPr lang="pt-BR" dirty="0" smtClean="0">
                <a:solidFill>
                  <a:schemeClr val="tx1"/>
                </a:solidFill>
              </a:rPr>
              <a:t>.</a:t>
            </a:r>
            <a:endParaRPr lang="pt-BR" dirty="0">
              <a:solidFill>
                <a:schemeClr val="tx1"/>
              </a:solidFill>
            </a:endParaRPr>
          </a:p>
        </p:txBody>
      </p:sp>
    </p:spTree>
    <p:extLst>
      <p:ext uri="{BB962C8B-B14F-4D97-AF65-F5344CB8AC3E}">
        <p14:creationId xmlns:p14="http://schemas.microsoft.com/office/powerpoint/2010/main" val="365757510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182880"/>
            <a:ext cx="9144000" cy="11116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pt-BR" dirty="0" smtClean="0"/>
              <a:t>Alguns princípios dos recursos	</a:t>
            </a:r>
            <a:endParaRPr lang="pt-BR" dirty="0"/>
          </a:p>
        </p:txBody>
      </p:sp>
      <p:sp>
        <p:nvSpPr>
          <p:cNvPr id="5" name="Espaço Reservado para Conteúdo 2"/>
          <p:cNvSpPr txBox="1">
            <a:spLocks/>
          </p:cNvSpPr>
          <p:nvPr/>
        </p:nvSpPr>
        <p:spPr>
          <a:xfrm>
            <a:off x="0" y="1512079"/>
            <a:ext cx="9144000" cy="5373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r>
              <a:rPr lang="pt-BR" sz="4800" b="1" u="sng" dirty="0" smtClean="0">
                <a:solidFill>
                  <a:schemeClr val="tx1"/>
                </a:solidFill>
              </a:rPr>
              <a:t>Non reformatio in pejus</a:t>
            </a:r>
            <a:r>
              <a:rPr lang="pt-BR" sz="4800" u="sng" dirty="0" smtClean="0">
                <a:solidFill>
                  <a:schemeClr val="tx1"/>
                </a:solidFill>
              </a:rPr>
              <a:t>:</a:t>
            </a:r>
            <a:r>
              <a:rPr lang="pt-BR" sz="4800" dirty="0" smtClean="0">
                <a:solidFill>
                  <a:schemeClr val="tx1"/>
                </a:solidFill>
              </a:rPr>
              <a:t> </a:t>
            </a:r>
          </a:p>
          <a:p>
            <a:endParaRPr lang="pt-BR" dirty="0">
              <a:solidFill>
                <a:schemeClr val="tx1"/>
              </a:solidFill>
            </a:endParaRPr>
          </a:p>
          <a:p>
            <a:endParaRPr lang="pt-BR" dirty="0" smtClean="0">
              <a:solidFill>
                <a:schemeClr val="tx1"/>
              </a:solidFill>
            </a:endParaRPr>
          </a:p>
          <a:p>
            <a:pPr marL="0" indent="0">
              <a:buNone/>
            </a:pPr>
            <a:r>
              <a:rPr lang="pt-BR" sz="4000" dirty="0">
                <a:solidFill>
                  <a:schemeClr val="tx1"/>
                </a:solidFill>
              </a:rPr>
              <a:t>N</a:t>
            </a:r>
            <a:r>
              <a:rPr lang="pt-BR" sz="4000" dirty="0" smtClean="0">
                <a:solidFill>
                  <a:schemeClr val="tx1"/>
                </a:solidFill>
              </a:rPr>
              <a:t>ão reformar em</a:t>
            </a:r>
          </a:p>
          <a:p>
            <a:pPr marL="0" indent="0">
              <a:buNone/>
            </a:pPr>
            <a:r>
              <a:rPr lang="pt-BR" sz="4000" dirty="0" smtClean="0">
                <a:solidFill>
                  <a:schemeClr val="tx1"/>
                </a:solidFill>
              </a:rPr>
              <a:t>prejuízo ao recorrente.</a:t>
            </a:r>
          </a:p>
          <a:p>
            <a:pPr marL="0" indent="0">
              <a:buFont typeface="Wingdings" pitchFamily="2" charset="2"/>
              <a:buNone/>
            </a:pPr>
            <a:endParaRPr lang="pt-BR" sz="4000" dirty="0" smtClean="0">
              <a:solidFill>
                <a:schemeClr val="tx1"/>
              </a:solidFill>
            </a:endParaRPr>
          </a:p>
          <a:p>
            <a:endParaRPr lang="pt-BR" dirty="0">
              <a:solidFill>
                <a:schemeClr val="tx1"/>
              </a:solidFill>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2276872"/>
            <a:ext cx="4185029" cy="31387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6" name="Conector reto 5"/>
          <p:cNvCxnSpPr/>
          <p:nvPr/>
        </p:nvCxnSpPr>
        <p:spPr>
          <a:xfrm flipH="1">
            <a:off x="5436096" y="2276872"/>
            <a:ext cx="3096344" cy="2952328"/>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Conector reto 8"/>
          <p:cNvCxnSpPr/>
          <p:nvPr/>
        </p:nvCxnSpPr>
        <p:spPr>
          <a:xfrm>
            <a:off x="5436096" y="2276872"/>
            <a:ext cx="2736304" cy="3356307"/>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831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Súmula 422 do TST</a:t>
            </a:r>
            <a:endParaRPr lang="pt-BR" dirty="0"/>
          </a:p>
        </p:txBody>
      </p:sp>
      <p:sp>
        <p:nvSpPr>
          <p:cNvPr id="3" name="Espaço Reservado para Conteúdo 2"/>
          <p:cNvSpPr>
            <a:spLocks noGrp="1"/>
          </p:cNvSpPr>
          <p:nvPr>
            <p:ph idx="1"/>
          </p:nvPr>
        </p:nvSpPr>
        <p:spPr>
          <a:xfrm>
            <a:off x="-36512" y="1600200"/>
            <a:ext cx="9144000" cy="5257800"/>
          </a:xfrm>
        </p:spPr>
        <p:txBody>
          <a:bodyPr>
            <a:noAutofit/>
          </a:bodyPr>
          <a:lstStyle/>
          <a:p>
            <a:r>
              <a:rPr lang="pt-BR" sz="2200" dirty="0">
                <a:solidFill>
                  <a:schemeClr val="tx1"/>
                </a:solidFill>
              </a:rPr>
              <a:t>RECURSO. FUNDAMENTO AUSENTE OU DEFICIENTE. NÃO CONHECIMENTO (redação alterada, com inserção dos itens I, II e III)  - Res. 199/2015, DEJT divulgado em  24, 25 e 26.06.2015. Com errata publicado no DEJT divulgado em 01.07.2015</a:t>
            </a:r>
          </a:p>
          <a:p>
            <a:r>
              <a:rPr lang="pt-BR" sz="2200" dirty="0">
                <a:solidFill>
                  <a:schemeClr val="tx1"/>
                </a:solidFill>
              </a:rPr>
              <a:t>I – Não se conhece de recurso para o Tribunal Superior do Trabalho se as razões do recorrente </a:t>
            </a:r>
            <a:r>
              <a:rPr lang="pt-BR" sz="2200" b="1" u="sng" dirty="0">
                <a:solidFill>
                  <a:schemeClr val="tx1"/>
                </a:solidFill>
              </a:rPr>
              <a:t>não impugnam os fundamentos da decisão recorrida</a:t>
            </a:r>
            <a:r>
              <a:rPr lang="pt-BR" sz="2200" dirty="0">
                <a:solidFill>
                  <a:schemeClr val="tx1"/>
                </a:solidFill>
              </a:rPr>
              <a:t>, nos termos em que proferida. </a:t>
            </a:r>
          </a:p>
          <a:p>
            <a:r>
              <a:rPr lang="pt-BR" sz="2200" dirty="0">
                <a:solidFill>
                  <a:schemeClr val="tx1"/>
                </a:solidFill>
              </a:rPr>
              <a:t>II – O entendimento referido no item anterior não se aplica em relação à motivação secundária e impertinente, consubstanciada em despacho de admissibilidade de recurso ou em decisão monocrática.</a:t>
            </a:r>
          </a:p>
          <a:p>
            <a:r>
              <a:rPr lang="pt-BR" sz="2200" dirty="0">
                <a:solidFill>
                  <a:schemeClr val="tx1"/>
                </a:solidFill>
              </a:rPr>
              <a:t>III – Inaplicável a exigência do item I relativamente ao </a:t>
            </a:r>
            <a:r>
              <a:rPr lang="pt-BR" sz="2200" b="1" u="sng" dirty="0">
                <a:solidFill>
                  <a:schemeClr val="tx1"/>
                </a:solidFill>
              </a:rPr>
              <a:t>recurso ordinário da competência de Tribunal Regional do Trabalho</a:t>
            </a:r>
            <a:r>
              <a:rPr lang="pt-BR" sz="2200" dirty="0">
                <a:solidFill>
                  <a:schemeClr val="tx1"/>
                </a:solidFill>
              </a:rPr>
              <a:t>, exceto em caso de recurso cuja motivação é inteiramente dissociada dos fundamentos da sentença</a:t>
            </a:r>
            <a:r>
              <a:rPr lang="pt-BR" sz="2200" dirty="0" smtClean="0">
                <a:solidFill>
                  <a:schemeClr val="tx1"/>
                </a:solidFill>
              </a:rPr>
              <a:t>.</a:t>
            </a:r>
            <a:endParaRPr lang="pt-BR" sz="3600" dirty="0">
              <a:solidFill>
                <a:schemeClr val="tx1"/>
              </a:solidFill>
            </a:endParaRPr>
          </a:p>
          <a:p>
            <a:pPr marL="0" indent="0">
              <a:buNone/>
            </a:pPr>
            <a:r>
              <a:rPr lang="pt-BR" sz="3300" dirty="0" smtClean="0">
                <a:solidFill>
                  <a:schemeClr val="tx1"/>
                </a:solidFill>
              </a:rPr>
              <a:t> </a:t>
            </a:r>
            <a:endParaRPr lang="pt-BR" sz="3300" dirty="0">
              <a:solidFill>
                <a:schemeClr val="tx1"/>
              </a:solidFill>
            </a:endParaRPr>
          </a:p>
          <a:p>
            <a:pPr marL="0" indent="0">
              <a:buNone/>
            </a:pPr>
            <a:endParaRPr lang="pt-BR" sz="3300" dirty="0">
              <a:solidFill>
                <a:schemeClr val="tx1"/>
              </a:solidFill>
            </a:endParaRPr>
          </a:p>
        </p:txBody>
      </p:sp>
    </p:spTree>
    <p:extLst>
      <p:ext uri="{BB962C8B-B14F-4D97-AF65-F5344CB8AC3E}">
        <p14:creationId xmlns:p14="http://schemas.microsoft.com/office/powerpoint/2010/main" val="7762711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Pergunta:	</a:t>
            </a:r>
            <a:endParaRPr lang="pt-BR" dirty="0"/>
          </a:p>
        </p:txBody>
      </p:sp>
      <p:sp>
        <p:nvSpPr>
          <p:cNvPr id="3" name="Espaço Reservado para Conteúdo 2"/>
          <p:cNvSpPr>
            <a:spLocks noGrp="1"/>
          </p:cNvSpPr>
          <p:nvPr>
            <p:ph idx="1"/>
          </p:nvPr>
        </p:nvSpPr>
        <p:spPr>
          <a:xfrm>
            <a:off x="0" y="1600200"/>
            <a:ext cx="9144000" cy="5257800"/>
          </a:xfrm>
        </p:spPr>
        <p:txBody>
          <a:bodyPr>
            <a:normAutofit/>
          </a:bodyPr>
          <a:lstStyle/>
          <a:p>
            <a:pPr marL="0" indent="0">
              <a:buNone/>
            </a:pPr>
            <a:r>
              <a:rPr lang="pt-BR" sz="4000" dirty="0" smtClean="0">
                <a:solidFill>
                  <a:schemeClr val="tx1"/>
                </a:solidFill>
              </a:rPr>
              <a:t>O despacho de admissibilidade for incompleto, não aventando tópico expressamente suscitado no recurso de revista, posso interpor </a:t>
            </a:r>
            <a:endParaRPr lang="pt-BR" sz="4000" dirty="0">
              <a:solidFill>
                <a:schemeClr val="tx1"/>
              </a:solidFill>
            </a:endParaRPr>
          </a:p>
          <a:p>
            <a:pPr marL="0" indent="0">
              <a:buNone/>
            </a:pPr>
            <a:r>
              <a:rPr lang="pt-BR" sz="4000" dirty="0" smtClean="0">
                <a:solidFill>
                  <a:schemeClr val="tx1"/>
                </a:solidFill>
              </a:rPr>
              <a:t>embargos de declaração?</a:t>
            </a:r>
          </a:p>
          <a:p>
            <a:endParaRPr lang="pt-BR" dirty="0">
              <a:solidFill>
                <a:schemeClr val="tx1"/>
              </a:solidFill>
            </a:endParaRPr>
          </a:p>
          <a:p>
            <a:r>
              <a:rPr lang="pt-BR" dirty="0" smtClean="0">
                <a:solidFill>
                  <a:schemeClr val="tx1"/>
                </a:solidFill>
              </a:rPr>
              <a:t>Sim. Ver IN 40 TST</a:t>
            </a:r>
            <a:endParaRPr lang="pt-BR" dirty="0">
              <a:solidFill>
                <a:schemeClr val="tx1"/>
              </a:solidFill>
            </a:endParaRPr>
          </a:p>
          <a:p>
            <a:endParaRPr lang="pt-BR" dirty="0" smtClean="0">
              <a:solidFill>
                <a:schemeClr val="tx1"/>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246" y="3728640"/>
            <a:ext cx="3333754" cy="3129360"/>
          </a:xfrm>
          <a:prstGeom prst="rect">
            <a:avLst/>
          </a:prstGeom>
        </p:spPr>
      </p:pic>
    </p:spTree>
    <p:extLst>
      <p:ext uri="{BB962C8B-B14F-4D97-AF65-F5344CB8AC3E}">
        <p14:creationId xmlns:p14="http://schemas.microsoft.com/office/powerpoint/2010/main" val="204626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RR que ataca vários temas</a:t>
            </a:r>
            <a:endParaRPr lang="pt-BR" dirty="0"/>
          </a:p>
        </p:txBody>
      </p:sp>
      <p:sp>
        <p:nvSpPr>
          <p:cNvPr id="3" name="Espaço Reservado para Conteúdo 2"/>
          <p:cNvSpPr>
            <a:spLocks noGrp="1"/>
          </p:cNvSpPr>
          <p:nvPr>
            <p:ph idx="1"/>
          </p:nvPr>
        </p:nvSpPr>
        <p:spPr>
          <a:xfrm>
            <a:off x="0" y="1556792"/>
            <a:ext cx="9144000" cy="5301208"/>
          </a:xfrm>
        </p:spPr>
        <p:txBody>
          <a:bodyPr>
            <a:normAutofit fontScale="77500" lnSpcReduction="20000"/>
          </a:bodyPr>
          <a:lstStyle/>
          <a:p>
            <a:r>
              <a:rPr lang="pt-BR" dirty="0" smtClean="0">
                <a:solidFill>
                  <a:schemeClr val="tx1"/>
                </a:solidFill>
              </a:rPr>
              <a:t>IN 40 </a:t>
            </a:r>
            <a:r>
              <a:rPr lang="pt-BR" dirty="0" smtClean="0">
                <a:solidFill>
                  <a:schemeClr val="tx1"/>
                </a:solidFill>
              </a:rPr>
              <a:t>TST</a:t>
            </a:r>
          </a:p>
          <a:p>
            <a:pPr marL="0" indent="0">
              <a:buNone/>
            </a:pPr>
            <a:endParaRPr lang="pt-BR" dirty="0" smtClean="0">
              <a:solidFill>
                <a:schemeClr val="tx1"/>
              </a:solidFill>
            </a:endParaRPr>
          </a:p>
          <a:p>
            <a:r>
              <a:rPr lang="pt-BR" dirty="0">
                <a:solidFill>
                  <a:schemeClr val="tx1"/>
                </a:solidFill>
              </a:rPr>
              <a:t>Art. 1</a:t>
            </a:r>
            <a:r>
              <a:rPr lang="pt-BR" dirty="0" smtClean="0">
                <a:solidFill>
                  <a:schemeClr val="tx1"/>
                </a:solidFill>
              </a:rPr>
              <a:t>°. Admitido </a:t>
            </a:r>
            <a:r>
              <a:rPr lang="pt-BR" dirty="0">
                <a:solidFill>
                  <a:schemeClr val="tx1"/>
                </a:solidFill>
              </a:rPr>
              <a:t>apenas parcialmente o recurso de revista, constitui ônus da </a:t>
            </a:r>
            <a:r>
              <a:rPr lang="pt-BR" dirty="0" smtClean="0">
                <a:solidFill>
                  <a:schemeClr val="tx1"/>
                </a:solidFill>
              </a:rPr>
              <a:t>parte </a:t>
            </a:r>
            <a:r>
              <a:rPr lang="pt-BR" dirty="0">
                <a:solidFill>
                  <a:schemeClr val="tx1"/>
                </a:solidFill>
              </a:rPr>
              <a:t>impugnar, mediante agravo de instrumento, o capítulo denegatório da decisão, sob pena </a:t>
            </a:r>
            <a:r>
              <a:rPr lang="pt-BR" dirty="0" smtClean="0">
                <a:solidFill>
                  <a:schemeClr val="tx1"/>
                </a:solidFill>
              </a:rPr>
              <a:t>de </a:t>
            </a:r>
            <a:r>
              <a:rPr lang="pt-BR" dirty="0">
                <a:solidFill>
                  <a:schemeClr val="tx1"/>
                </a:solidFill>
              </a:rPr>
              <a:t>preclusão.</a:t>
            </a:r>
          </a:p>
          <a:p>
            <a:endParaRPr lang="pt-BR" dirty="0" smtClean="0">
              <a:solidFill>
                <a:schemeClr val="tx1"/>
              </a:solidFill>
            </a:endParaRPr>
          </a:p>
          <a:p>
            <a:r>
              <a:rPr lang="pt-BR" dirty="0" smtClean="0">
                <a:solidFill>
                  <a:schemeClr val="tx1"/>
                </a:solidFill>
              </a:rPr>
              <a:t>§ </a:t>
            </a:r>
            <a:r>
              <a:rPr lang="pt-BR" dirty="0">
                <a:solidFill>
                  <a:schemeClr val="tx1"/>
                </a:solidFill>
              </a:rPr>
              <a:t>1º Se houver omissão no juízo de admissibilidade do recurso de revista </a:t>
            </a:r>
            <a:r>
              <a:rPr lang="pt-BR" dirty="0" smtClean="0">
                <a:solidFill>
                  <a:schemeClr val="tx1"/>
                </a:solidFill>
              </a:rPr>
              <a:t>quanto </a:t>
            </a:r>
            <a:r>
              <a:rPr lang="pt-BR" dirty="0">
                <a:solidFill>
                  <a:schemeClr val="tx1"/>
                </a:solidFill>
              </a:rPr>
              <a:t>a um ou mais temas, é ônus da parte interpor embargos de declaração para o órgão </a:t>
            </a:r>
            <a:r>
              <a:rPr lang="pt-BR" dirty="0" smtClean="0">
                <a:solidFill>
                  <a:schemeClr val="tx1"/>
                </a:solidFill>
              </a:rPr>
              <a:t>prolator </a:t>
            </a:r>
            <a:r>
              <a:rPr lang="pt-BR" dirty="0">
                <a:solidFill>
                  <a:schemeClr val="tx1"/>
                </a:solidFill>
              </a:rPr>
              <a:t>da decisão embargada </a:t>
            </a:r>
            <a:r>
              <a:rPr lang="pt-BR" dirty="0" smtClean="0">
                <a:solidFill>
                  <a:schemeClr val="tx1"/>
                </a:solidFill>
              </a:rPr>
              <a:t>supri-la </a:t>
            </a:r>
            <a:r>
              <a:rPr lang="pt-BR" dirty="0">
                <a:solidFill>
                  <a:schemeClr val="tx1"/>
                </a:solidFill>
              </a:rPr>
              <a:t>(CPC, art. 1024, § 2º), sob pena de </a:t>
            </a:r>
            <a:r>
              <a:rPr lang="pt-BR" dirty="0" smtClean="0">
                <a:solidFill>
                  <a:schemeClr val="tx1"/>
                </a:solidFill>
              </a:rPr>
              <a:t>preclusão.</a:t>
            </a:r>
          </a:p>
          <a:p>
            <a:endParaRPr lang="pt-BR" dirty="0">
              <a:solidFill>
                <a:schemeClr val="tx1"/>
              </a:solidFill>
            </a:endParaRPr>
          </a:p>
          <a:p>
            <a:r>
              <a:rPr lang="pt-BR" dirty="0">
                <a:solidFill>
                  <a:schemeClr val="tx1"/>
                </a:solidFill>
              </a:rPr>
              <a:t>§ 2º Incorre em nulidade a decisão regional que se abstiver de exercer controle </a:t>
            </a:r>
            <a:r>
              <a:rPr lang="pt-BR" dirty="0" smtClean="0">
                <a:solidFill>
                  <a:schemeClr val="tx1"/>
                </a:solidFill>
              </a:rPr>
              <a:t>de admissibilidade </a:t>
            </a:r>
            <a:r>
              <a:rPr lang="pt-BR" dirty="0">
                <a:solidFill>
                  <a:schemeClr val="tx1"/>
                </a:solidFill>
              </a:rPr>
              <a:t>sobre qualquer tema objeto de recurso de revista, não obstante interpostos </a:t>
            </a:r>
            <a:r>
              <a:rPr lang="pt-BR" dirty="0" smtClean="0">
                <a:solidFill>
                  <a:schemeClr val="tx1"/>
                </a:solidFill>
              </a:rPr>
              <a:t>embargos </a:t>
            </a:r>
            <a:r>
              <a:rPr lang="pt-BR" dirty="0">
                <a:solidFill>
                  <a:schemeClr val="tx1"/>
                </a:solidFill>
              </a:rPr>
              <a:t>de declaração (CF/88, art. 93, inciso IX e § 1º do art. 489 do CPC </a:t>
            </a:r>
            <a:r>
              <a:rPr lang="pt-BR" dirty="0" smtClean="0">
                <a:solidFill>
                  <a:schemeClr val="tx1"/>
                </a:solidFill>
              </a:rPr>
              <a:t>de </a:t>
            </a:r>
            <a:r>
              <a:rPr lang="pt-BR" dirty="0">
                <a:solidFill>
                  <a:schemeClr val="tx1"/>
                </a:solidFill>
              </a:rPr>
              <a:t>2015). </a:t>
            </a:r>
          </a:p>
          <a:p>
            <a:endParaRPr lang="pt-BR" dirty="0">
              <a:solidFill>
                <a:schemeClr val="tx1"/>
              </a:solidFill>
            </a:endParaRPr>
          </a:p>
          <a:p>
            <a:endParaRPr lang="pt-BR" dirty="0" smtClean="0">
              <a:solidFill>
                <a:schemeClr val="tx1"/>
              </a:solidFill>
            </a:endParaRPr>
          </a:p>
          <a:p>
            <a:r>
              <a:rPr lang="pt-BR" dirty="0" smtClean="0">
                <a:solidFill>
                  <a:schemeClr val="tx1"/>
                </a:solidFill>
              </a:rPr>
              <a:t>CANCELAMENTOS:</a:t>
            </a:r>
            <a:endParaRPr lang="pt-BR" dirty="0">
              <a:solidFill>
                <a:schemeClr val="tx1"/>
              </a:solidFill>
            </a:endParaRPr>
          </a:p>
          <a:p>
            <a:pPr marL="914400" lvl="2" indent="0">
              <a:buNone/>
            </a:pPr>
            <a:r>
              <a:rPr lang="pt-BR" dirty="0" smtClean="0">
                <a:solidFill>
                  <a:schemeClr val="tx1"/>
                </a:solidFill>
              </a:rPr>
              <a:t>Súmula 285 do TST</a:t>
            </a:r>
          </a:p>
          <a:p>
            <a:pPr marL="914400" lvl="2" indent="0">
              <a:buNone/>
            </a:pPr>
            <a:r>
              <a:rPr lang="pt-BR" dirty="0" smtClean="0">
                <a:solidFill>
                  <a:schemeClr val="tx1"/>
                </a:solidFill>
              </a:rPr>
              <a:t>OJ 377 da SDI-1 TST</a:t>
            </a:r>
            <a:endParaRPr lang="pt-BR" dirty="0">
              <a:solidFill>
                <a:schemeClr val="tx1"/>
              </a:solidFill>
            </a:endParaRPr>
          </a:p>
        </p:txBody>
      </p:sp>
    </p:spTree>
    <p:extLst>
      <p:ext uri="{BB962C8B-B14F-4D97-AF65-F5344CB8AC3E}">
        <p14:creationId xmlns:p14="http://schemas.microsoft.com/office/powerpoint/2010/main" val="26066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r="21685"/>
          <a:stretch/>
        </p:blipFill>
        <p:spPr>
          <a:xfrm>
            <a:off x="6148821" y="1539555"/>
            <a:ext cx="2988801" cy="2060848"/>
          </a:xfrm>
          <a:prstGeom prst="rect">
            <a:avLst/>
          </a:prstGeom>
        </p:spPr>
      </p:pic>
      <p:sp>
        <p:nvSpPr>
          <p:cNvPr id="2" name="Título 1"/>
          <p:cNvSpPr>
            <a:spLocks noGrp="1"/>
          </p:cNvSpPr>
          <p:nvPr>
            <p:ph type="title"/>
          </p:nvPr>
        </p:nvSpPr>
        <p:spPr>
          <a:xfrm>
            <a:off x="0" y="182880"/>
            <a:ext cx="9144000" cy="1111664"/>
          </a:xfrm>
        </p:spPr>
        <p:txBody>
          <a:bodyPr/>
          <a:lstStyle/>
          <a:p>
            <a:r>
              <a:rPr lang="pt-BR" dirty="0" smtClean="0"/>
              <a:t>Essa sempre cai:</a:t>
            </a:r>
            <a:endParaRPr lang="pt-BR" dirty="0"/>
          </a:p>
        </p:txBody>
      </p:sp>
      <p:sp>
        <p:nvSpPr>
          <p:cNvPr id="3" name="Espaço Reservado para Conteúdo 2"/>
          <p:cNvSpPr>
            <a:spLocks noGrp="1"/>
          </p:cNvSpPr>
          <p:nvPr>
            <p:ph idx="1"/>
          </p:nvPr>
        </p:nvSpPr>
        <p:spPr>
          <a:xfrm>
            <a:off x="179512" y="5138221"/>
            <a:ext cx="8503401" cy="1290826"/>
          </a:xfrm>
        </p:spPr>
        <p:txBody>
          <a:bodyPr>
            <a:noAutofit/>
          </a:bodyPr>
          <a:lstStyle/>
          <a:p>
            <a:pPr marL="0" indent="0">
              <a:buNone/>
            </a:pPr>
            <a:r>
              <a:rPr lang="pt-BR" sz="3000" dirty="0" smtClean="0">
                <a:solidFill>
                  <a:schemeClr val="tx1"/>
                </a:solidFill>
              </a:rPr>
              <a:t>É </a:t>
            </a:r>
            <a:r>
              <a:rPr lang="pt-BR" sz="3000" dirty="0">
                <a:solidFill>
                  <a:schemeClr val="tx1"/>
                </a:solidFill>
              </a:rPr>
              <a:t>incabível recurso de revista interposto de acórdão regional prolatado em agravo de instrumento</a:t>
            </a:r>
            <a:r>
              <a:rPr lang="pt-BR" sz="3000" dirty="0" smtClean="0">
                <a:solidFill>
                  <a:schemeClr val="tx1"/>
                </a:solidFill>
              </a:rPr>
              <a:t>.</a:t>
            </a:r>
            <a:endParaRPr lang="pt-BR" sz="3000" dirty="0">
              <a:solidFill>
                <a:schemeClr val="tx1"/>
              </a:solidFill>
            </a:endParaRPr>
          </a:p>
        </p:txBody>
      </p:sp>
      <p:sp>
        <p:nvSpPr>
          <p:cNvPr id="4" name="Retângulo 3"/>
          <p:cNvSpPr/>
          <p:nvPr/>
        </p:nvSpPr>
        <p:spPr>
          <a:xfrm>
            <a:off x="31550" y="1628800"/>
            <a:ext cx="4036394" cy="630942"/>
          </a:xfrm>
          <a:prstGeom prst="rect">
            <a:avLst/>
          </a:prstGeom>
        </p:spPr>
        <p:txBody>
          <a:bodyPr wrap="square">
            <a:spAutoFit/>
          </a:bodyPr>
          <a:lstStyle/>
          <a:p>
            <a:r>
              <a:rPr lang="pt-BR" sz="3500" dirty="0"/>
              <a:t>Súmula 218 do TST:</a:t>
            </a:r>
          </a:p>
        </p:txBody>
      </p:sp>
      <p:sp>
        <p:nvSpPr>
          <p:cNvPr id="8" name="Retângulo 7"/>
          <p:cNvSpPr/>
          <p:nvPr/>
        </p:nvSpPr>
        <p:spPr>
          <a:xfrm>
            <a:off x="39088" y="3077373"/>
            <a:ext cx="7420770" cy="1015663"/>
          </a:xfrm>
          <a:prstGeom prst="rect">
            <a:avLst/>
          </a:prstGeom>
        </p:spPr>
        <p:txBody>
          <a:bodyPr wrap="square">
            <a:spAutoFit/>
          </a:bodyPr>
          <a:lstStyle/>
          <a:p>
            <a:r>
              <a:rPr lang="pt-BR" sz="3000" b="1" dirty="0"/>
              <a:t>RECURSO DE REVISTA. ACÓRDÃO </a:t>
            </a:r>
            <a:r>
              <a:rPr lang="pt-BR" sz="3000" b="1" dirty="0" smtClean="0"/>
              <a:t>PROFERIDO EM </a:t>
            </a:r>
            <a:r>
              <a:rPr lang="pt-BR" sz="3000" b="1" dirty="0"/>
              <a:t>AGRAVO DE INSTRUMENTO.</a:t>
            </a:r>
          </a:p>
        </p:txBody>
      </p:sp>
    </p:spTree>
    <p:extLst>
      <p:ext uri="{BB962C8B-B14F-4D97-AF65-F5344CB8AC3E}">
        <p14:creationId xmlns:p14="http://schemas.microsoft.com/office/powerpoint/2010/main" val="16052482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Transcendência:</a:t>
            </a:r>
            <a:endParaRPr lang="pt-BR" dirty="0"/>
          </a:p>
        </p:txBody>
      </p:sp>
      <p:sp>
        <p:nvSpPr>
          <p:cNvPr id="3" name="Espaço Reservado para Conteúdo 2"/>
          <p:cNvSpPr>
            <a:spLocks noGrp="1"/>
          </p:cNvSpPr>
          <p:nvPr>
            <p:ph idx="1"/>
          </p:nvPr>
        </p:nvSpPr>
        <p:spPr>
          <a:xfrm>
            <a:off x="0" y="1484785"/>
            <a:ext cx="9144000" cy="5373216"/>
          </a:xfrm>
        </p:spPr>
        <p:txBody>
          <a:bodyPr/>
          <a:lstStyle/>
          <a:p>
            <a:r>
              <a:rPr lang="pt-BR" dirty="0">
                <a:solidFill>
                  <a:schemeClr val="tx1"/>
                </a:solidFill>
              </a:rPr>
              <a:t>Art.896-A - O Tribunal Superior do Trabalho, no recurso de revista, examinará previamente se a causa oferece transcendência com relação aos reflexos gerais de natureza econômica, política, social ou jurídica.        </a:t>
            </a:r>
            <a:r>
              <a:rPr lang="pt-BR" u="sng" dirty="0">
                <a:solidFill>
                  <a:schemeClr val="tx1"/>
                </a:solidFill>
                <a:hlinkClick r:id="rId2"/>
              </a:rPr>
              <a:t>(Incluído pela Medida Provisória nº 2.226, de 4.9.2001)</a:t>
            </a:r>
            <a:endParaRPr lang="pt-BR" dirty="0">
              <a:solidFill>
                <a:schemeClr val="tx1"/>
              </a:solidFill>
            </a:endParaRPr>
          </a:p>
          <a:p>
            <a:endParaRPr lang="pt-BR" dirty="0" smtClean="0">
              <a:solidFill>
                <a:schemeClr val="tx1"/>
              </a:solidFill>
            </a:endParaRPr>
          </a:p>
          <a:p>
            <a:endParaRPr lang="pt-BR" dirty="0">
              <a:solidFill>
                <a:schemeClr val="tx1"/>
              </a:solidFill>
            </a:endParaRPr>
          </a:p>
          <a:p>
            <a:r>
              <a:rPr lang="pt-BR" dirty="0" smtClean="0">
                <a:solidFill>
                  <a:schemeClr val="tx1"/>
                </a:solidFill>
              </a:rPr>
              <a:t>Dispositivo não regulamentado.</a:t>
            </a:r>
            <a:endParaRPr lang="pt-BR" dirty="0">
              <a:solidFill>
                <a:schemeClr val="tx1"/>
              </a:solidFill>
            </a:endParaRPr>
          </a:p>
        </p:txBody>
      </p:sp>
    </p:spTree>
    <p:extLst>
      <p:ext uri="{BB962C8B-B14F-4D97-AF65-F5344CB8AC3E}">
        <p14:creationId xmlns:p14="http://schemas.microsoft.com/office/powerpoint/2010/main" val="413478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Razões recursais:</a:t>
            </a:r>
            <a:endParaRPr lang="pt-BR" dirty="0"/>
          </a:p>
        </p:txBody>
      </p:sp>
      <p:graphicFrame>
        <p:nvGraphicFramePr>
          <p:cNvPr id="7" name="Espaço Reservado para Conteúdo 6"/>
          <p:cNvGraphicFramePr>
            <a:graphicFrameLocks noGrp="1"/>
          </p:cNvGraphicFramePr>
          <p:nvPr>
            <p:ph idx="1"/>
            <p:extLst>
              <p:ext uri="{D42A27DB-BD31-4B8C-83A1-F6EECF244321}">
                <p14:modId xmlns:p14="http://schemas.microsoft.com/office/powerpoint/2010/main" val="642935197"/>
              </p:ext>
            </p:extLst>
          </p:nvPr>
        </p:nvGraphicFramePr>
        <p:xfrm>
          <a:off x="9525" y="1556792"/>
          <a:ext cx="9026971" cy="5233791"/>
        </p:xfrm>
        <a:graphic>
          <a:graphicData uri="http://schemas.openxmlformats.org/drawingml/2006/table">
            <a:tbl>
              <a:tblPr firstRow="1" firstCol="1" bandRow="1">
                <a:tableStyleId>{5C22544A-7EE6-4342-B048-85BDC9FD1C3A}</a:tableStyleId>
              </a:tblPr>
              <a:tblGrid>
                <a:gridCol w="4512964"/>
                <a:gridCol w="4514007"/>
              </a:tblGrid>
              <a:tr h="276921">
                <a:tc>
                  <a:txBody>
                    <a:bodyPr/>
                    <a:lstStyle/>
                    <a:p>
                      <a:pPr algn="just">
                        <a:lnSpc>
                          <a:spcPct val="107000"/>
                        </a:lnSpc>
                        <a:spcAft>
                          <a:spcPts val="800"/>
                        </a:spcAft>
                      </a:pPr>
                      <a:r>
                        <a:rPr lang="pt-BR" sz="2000" dirty="0">
                          <a:effectLst/>
                        </a:rPr>
                        <a:t>Decisão recorrida:</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t-BR" sz="1600" dirty="0">
                          <a:effectLst/>
                        </a:rPr>
                        <a:t>Decisão paradigmática (SBDI-1/TST):</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07655">
                <a:tc>
                  <a:txBody>
                    <a:bodyPr/>
                    <a:lstStyle/>
                    <a:p>
                      <a:pPr algn="just">
                        <a:lnSpc>
                          <a:spcPct val="107000"/>
                        </a:lnSpc>
                        <a:spcAft>
                          <a:spcPts val="800"/>
                        </a:spcAft>
                      </a:pPr>
                      <a:r>
                        <a:rPr lang="pt-BR" sz="2000" dirty="0">
                          <a:effectLst/>
                        </a:rPr>
                        <a:t>Concluo, portanto, ser incontroversa, nos termos do voto condutor do julgamento, </a:t>
                      </a:r>
                      <a:r>
                        <a:rPr lang="pt-BR" sz="2000" u="sng" dirty="0">
                          <a:effectLst/>
                        </a:rPr>
                        <a:t>a mora salarial por mais de três meses</a:t>
                      </a:r>
                      <a:r>
                        <a:rPr lang="pt-BR" sz="2000" dirty="0">
                          <a:effectLst/>
                        </a:rPr>
                        <a:t>, bem como a circunstância de, no entender da Turma, tal situação </a:t>
                      </a:r>
                      <a:r>
                        <a:rPr lang="pt-BR" sz="2000" u="sng" dirty="0">
                          <a:effectLst/>
                        </a:rPr>
                        <a:t>não ser capaz, por si só, de comprovar o dano moral.</a:t>
                      </a:r>
                      <a:r>
                        <a:rPr lang="pt-BR" sz="2000" dirty="0">
                          <a:effectLst/>
                        </a:rPr>
                        <a:t> Assim, eventual inconformidade do embargante com a decisão não necessita da superação de qualquer contradição, para prosseguir. (destacamos).</a:t>
                      </a:r>
                    </a:p>
                    <a:p>
                      <a:pPr algn="just">
                        <a:lnSpc>
                          <a:spcPct val="107000"/>
                        </a:lnSpc>
                        <a:spcAft>
                          <a:spcPts val="800"/>
                        </a:spcAft>
                      </a:pPr>
                      <a:r>
                        <a:rPr lang="pt-BR" sz="2000" dirty="0">
                          <a:effectLst/>
                        </a:rPr>
                        <a:t> </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pt-BR" sz="1600" dirty="0">
                          <a:effectLst/>
                        </a:rPr>
                        <a:t>DANO MORAL. INDENIZAÇÃO. ATRASO REITERADO NO PAGAMENTO DE SALÁRIOS 1. A mora salarial reiterada, mediante atrasos constantes, ainda que em meses não consecutivos, </a:t>
                      </a:r>
                      <a:r>
                        <a:rPr lang="pt-BR" sz="1600" u="sng" dirty="0">
                          <a:effectLst/>
                        </a:rPr>
                        <a:t>acarreta, por si só, lesão aos direitos da personalidade porque o empregado não consegue honrar compromissos assumidos e tampouco prover o sustento próprio e de sua família. A lesão à dignidade do empregado nesse caso é presumida. Precedentes da SbDI-1 do TST</a:t>
                      </a:r>
                      <a:r>
                        <a:rPr lang="pt-BR" sz="1600" dirty="0">
                          <a:effectLst/>
                        </a:rPr>
                        <a:t>. 2. Embargos de que se conhece, por divergência jurisprudencial, e a que se dá provimento. (E-RR - 89000-56.2007.5.09.0562 , Relator Ministro: João </a:t>
                      </a:r>
                      <a:r>
                        <a:rPr lang="pt-BR" sz="1600" dirty="0" err="1">
                          <a:effectLst/>
                        </a:rPr>
                        <a:t>Oreste</a:t>
                      </a:r>
                      <a:r>
                        <a:rPr lang="pt-BR" sz="1600" dirty="0">
                          <a:effectLst/>
                        </a:rPr>
                        <a:t> </a:t>
                      </a:r>
                      <a:r>
                        <a:rPr lang="pt-BR" sz="1600" dirty="0" err="1">
                          <a:effectLst/>
                        </a:rPr>
                        <a:t>Dalazen</a:t>
                      </a:r>
                      <a:r>
                        <a:rPr lang="pt-BR" sz="1600" dirty="0">
                          <a:effectLst/>
                        </a:rPr>
                        <a:t>, Data de Julgamento: 05/02/2015, Subseção I Especializada em Dissídios Individuais, Data de Publicação: DEJT 20/02/2015) (destacamos).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Rectangle 5"/>
          <p:cNvSpPr>
            <a:spLocks noChangeArrowheads="1"/>
          </p:cNvSpPr>
          <p:nvPr/>
        </p:nvSpPr>
        <p:spPr bwMode="auto">
          <a:xfrm>
            <a:off x="-454820" y="1709737"/>
            <a:ext cx="13708067" cy="65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pic>
        <p:nvPicPr>
          <p:cNvPr id="1028" name="Imagem 1" descr="https://ssl.gstatic.com/ui/v1/icons/mail/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019" y="2166938"/>
            <a:ext cx="219446" cy="457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454820" y="2176462"/>
            <a:ext cx="137080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pic>
        <p:nvPicPr>
          <p:cNvPr id="1025" name="Picture 1"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324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916832"/>
            <a:ext cx="5157192" cy="5157192"/>
          </a:xfrm>
          <a:prstGeom prst="rect">
            <a:avLst/>
          </a:prstGeom>
        </p:spPr>
      </p:pic>
      <p:sp>
        <p:nvSpPr>
          <p:cNvPr id="2" name="Título 1"/>
          <p:cNvSpPr>
            <a:spLocks noGrp="1"/>
          </p:cNvSpPr>
          <p:nvPr>
            <p:ph type="title"/>
          </p:nvPr>
        </p:nvSpPr>
        <p:spPr>
          <a:xfrm>
            <a:off x="-10723" y="188640"/>
            <a:ext cx="9154723" cy="1152128"/>
          </a:xfrm>
        </p:spPr>
        <p:txBody>
          <a:bodyPr>
            <a:noAutofit/>
          </a:bodyPr>
          <a:lstStyle/>
          <a:p>
            <a:r>
              <a:rPr lang="pt-BR" sz="4000" dirty="0" smtClean="0">
                <a:effectLst>
                  <a:outerShdw blurRad="38100" dist="38100" dir="2700000" algn="tl">
                    <a:srgbClr val="000000">
                      <a:alpha val="43137"/>
                    </a:srgbClr>
                  </a:outerShdw>
                </a:effectLst>
              </a:rPr>
              <a:t>Despacho de admissibilidade – recurso de revista – </a:t>
            </a:r>
            <a:br>
              <a:rPr lang="pt-BR" sz="4000" dirty="0" smtClean="0">
                <a:effectLst>
                  <a:outerShdw blurRad="38100" dist="38100" dir="2700000" algn="tl">
                    <a:srgbClr val="000000">
                      <a:alpha val="43137"/>
                    </a:srgbClr>
                  </a:outerShdw>
                </a:effectLst>
              </a:rPr>
            </a:br>
            <a:r>
              <a:rPr lang="pt-BR" sz="4000" dirty="0" smtClean="0">
                <a:effectLst>
                  <a:outerShdw blurRad="38100" dist="38100" dir="2700000" algn="tl">
                    <a:srgbClr val="000000">
                      <a:alpha val="43137"/>
                    </a:srgbClr>
                  </a:outerShdw>
                </a:effectLst>
              </a:rPr>
              <a:t>Proc. </a:t>
            </a:r>
            <a:r>
              <a:rPr lang="pt-BR" sz="4000" dirty="0">
                <a:effectLst>
                  <a:outerShdw blurRad="38100" dist="38100" dir="2700000" algn="tl">
                    <a:srgbClr val="000000">
                      <a:alpha val="43137"/>
                    </a:srgbClr>
                  </a:outerShdw>
                </a:effectLst>
              </a:rPr>
              <a:t>0000321-59.2013.5.04.0352</a:t>
            </a:r>
          </a:p>
        </p:txBody>
      </p:sp>
      <p:sp>
        <p:nvSpPr>
          <p:cNvPr id="3" name="Espaço Reservado para Conteúdo 2"/>
          <p:cNvSpPr>
            <a:spLocks noGrp="1"/>
          </p:cNvSpPr>
          <p:nvPr>
            <p:ph idx="1"/>
          </p:nvPr>
        </p:nvSpPr>
        <p:spPr>
          <a:xfrm>
            <a:off x="0" y="1556792"/>
            <a:ext cx="6992888" cy="5301208"/>
          </a:xfrm>
        </p:spPr>
        <p:txBody>
          <a:bodyPr>
            <a:noAutofit/>
          </a:bodyPr>
          <a:lstStyle/>
          <a:p>
            <a:pPr marL="0" indent="0">
              <a:buNone/>
            </a:pPr>
            <a:endParaRPr lang="pt-BR" dirty="0" smtClean="0">
              <a:solidFill>
                <a:schemeClr val="tx1"/>
              </a:solidFill>
            </a:endParaRPr>
          </a:p>
          <a:p>
            <a:pPr marL="0" indent="0">
              <a:buNone/>
            </a:pPr>
            <a:endParaRPr lang="pt-BR" dirty="0" smtClean="0">
              <a:solidFill>
                <a:schemeClr val="tx1"/>
              </a:solidFill>
            </a:endParaRPr>
          </a:p>
          <a:p>
            <a:pPr marL="0" indent="0">
              <a:buNone/>
            </a:pPr>
            <a:r>
              <a:rPr lang="pt-BR" sz="2800" dirty="0" smtClean="0">
                <a:solidFill>
                  <a:schemeClr val="tx1"/>
                </a:solidFill>
              </a:rPr>
              <a:t>PRESSUPOSTOS EXTRÍNSECOS</a:t>
            </a:r>
          </a:p>
          <a:p>
            <a:pPr marL="0" indent="0">
              <a:buNone/>
            </a:pPr>
            <a:endParaRPr lang="pt-BR" sz="2800" dirty="0" smtClean="0">
              <a:solidFill>
                <a:schemeClr val="tx1"/>
              </a:solidFill>
            </a:endParaRPr>
          </a:p>
          <a:p>
            <a:pPr marL="0" indent="0">
              <a:buNone/>
            </a:pPr>
            <a:r>
              <a:rPr lang="pt-BR" sz="3200" dirty="0" smtClean="0">
                <a:solidFill>
                  <a:schemeClr val="tx1"/>
                </a:solidFill>
              </a:rPr>
              <a:t>Tempestivo o recurso. </a:t>
            </a:r>
          </a:p>
          <a:p>
            <a:pPr marL="0" indent="0">
              <a:buNone/>
            </a:pPr>
            <a:r>
              <a:rPr lang="pt-BR" sz="3200" dirty="0" smtClean="0">
                <a:solidFill>
                  <a:schemeClr val="tx1"/>
                </a:solidFill>
              </a:rPr>
              <a:t>Regular a representação </a:t>
            </a:r>
          </a:p>
          <a:p>
            <a:pPr marL="0" indent="0">
              <a:buNone/>
            </a:pPr>
            <a:r>
              <a:rPr lang="pt-BR" sz="3200" dirty="0" smtClean="0">
                <a:solidFill>
                  <a:schemeClr val="tx1"/>
                </a:solidFill>
              </a:rPr>
              <a:t>processual.</a:t>
            </a:r>
          </a:p>
          <a:p>
            <a:pPr marL="0" indent="0">
              <a:buNone/>
            </a:pPr>
            <a:r>
              <a:rPr lang="pt-BR" sz="3200" dirty="0" smtClean="0">
                <a:solidFill>
                  <a:schemeClr val="tx1"/>
                </a:solidFill>
              </a:rPr>
              <a:t>O preparo é inexigível.</a:t>
            </a:r>
          </a:p>
          <a:p>
            <a:pPr marL="0" indent="0">
              <a:buNone/>
            </a:pPr>
            <a:r>
              <a:rPr lang="pt-BR" sz="3200" dirty="0">
                <a:solidFill>
                  <a:schemeClr val="tx1"/>
                </a:solidFill>
              </a:rPr>
              <a:t> </a:t>
            </a:r>
          </a:p>
        </p:txBody>
      </p:sp>
    </p:spTree>
    <p:extLst>
      <p:ext uri="{BB962C8B-B14F-4D97-AF65-F5344CB8AC3E}">
        <p14:creationId xmlns:p14="http://schemas.microsoft.com/office/powerpoint/2010/main" val="4105858699"/>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628800"/>
            <a:ext cx="9144000" cy="4176464"/>
          </a:xfrm>
        </p:spPr>
        <p:txBody>
          <a:bodyPr>
            <a:noAutofit/>
          </a:bodyPr>
          <a:lstStyle/>
          <a:p>
            <a:pPr marL="0" indent="0">
              <a:buNone/>
            </a:pPr>
            <a:r>
              <a:rPr lang="pt-BR" sz="1500" dirty="0">
                <a:solidFill>
                  <a:schemeClr val="tx1"/>
                </a:solidFill>
              </a:rPr>
              <a:t>PRESSUPOSTOS INTRÍNSECOS</a:t>
            </a:r>
          </a:p>
          <a:p>
            <a:pPr marL="0" indent="0">
              <a:buNone/>
            </a:pPr>
            <a:r>
              <a:rPr lang="pt-BR" sz="1500" dirty="0">
                <a:solidFill>
                  <a:schemeClr val="tx1"/>
                </a:solidFill>
              </a:rPr>
              <a:t>Responsabilidade Civil do Empregador/Empregado / Indenização por Dano Moral.</a:t>
            </a:r>
          </a:p>
          <a:p>
            <a:pPr marL="0" indent="0">
              <a:buNone/>
            </a:pPr>
            <a:r>
              <a:rPr lang="pt-BR" sz="1500" dirty="0">
                <a:solidFill>
                  <a:schemeClr val="tx1"/>
                </a:solidFill>
              </a:rPr>
              <a:t>Alegação(</a:t>
            </a:r>
            <a:r>
              <a:rPr lang="pt-BR" sz="1500" dirty="0" err="1">
                <a:solidFill>
                  <a:schemeClr val="tx1"/>
                </a:solidFill>
              </a:rPr>
              <a:t>ões</a:t>
            </a:r>
            <a:r>
              <a:rPr lang="pt-BR" sz="1500" dirty="0">
                <a:solidFill>
                  <a:schemeClr val="tx1"/>
                </a:solidFill>
              </a:rPr>
              <a:t>):</a:t>
            </a:r>
          </a:p>
          <a:p>
            <a:pPr marL="0" indent="0">
              <a:buNone/>
            </a:pPr>
            <a:r>
              <a:rPr lang="pt-BR" sz="1500" dirty="0">
                <a:solidFill>
                  <a:schemeClr val="tx1"/>
                </a:solidFill>
              </a:rPr>
              <a:t>- divergência jurisprudencial, entre outras alegações.</a:t>
            </a:r>
          </a:p>
          <a:p>
            <a:pPr marL="0" indent="0">
              <a:buNone/>
            </a:pPr>
            <a:r>
              <a:rPr lang="pt-BR" sz="1500" dirty="0">
                <a:solidFill>
                  <a:schemeClr val="tx1"/>
                </a:solidFill>
              </a:rPr>
              <a:t>A Turma julgadora assim se manifestou em sede de embargos declaratórios: (...). Concluo, portanto, ser incontroversa, nos termos do voto condutor do julgamento, a mora salarial por mais de três meses, bem como a circunstância de, no entender da Turma, tal situação não ser capaz, por si só, de comprovar o dano moral. Assim, eventual inconformidade do embargante com a decisão não necessita da superação de qualquer contradição, para prosseguir. Nego provimento aos embargos de declaração. (Relatora: Denise Pacheco).</a:t>
            </a:r>
          </a:p>
          <a:p>
            <a:pPr marL="0" indent="0">
              <a:buNone/>
            </a:pPr>
            <a:r>
              <a:rPr lang="pt-BR" sz="1500" dirty="0">
                <a:solidFill>
                  <a:schemeClr val="tx1"/>
                </a:solidFill>
              </a:rPr>
              <a:t>Resulta demonstrada a divergência jurisprudencial pelo aresto oriundo da SBDI-1 do TST: "PAGAMENTO DE SALÁRIOS 1. A mora salarial reiterada, mediante atrasos constantes, ainda que em meses não consecutivos, acarreta, por si só, lesão aos direitos da personalidade porque o empregado não consegue honrar compromissos assumidos e tampouco prover o sustento próprio e de sua família. A lesão à dignidade do empregado nesse caso é presumida. Precedentes da SbDI-1 do TST. 2. Embargos de que se conhece, por divergência jurisprudencial, e a que se dá provimento ". (E-RR - </a:t>
            </a:r>
            <a:r>
              <a:rPr lang="pt-BR" sz="1500" dirty="0" smtClean="0">
                <a:solidFill>
                  <a:schemeClr val="tx1"/>
                </a:solidFill>
              </a:rPr>
              <a:t>89000-56.2007.5.09.0562,</a:t>
            </a:r>
            <a:r>
              <a:rPr lang="pt-BR" sz="1500" dirty="0">
                <a:solidFill>
                  <a:schemeClr val="tx1"/>
                </a:solidFill>
              </a:rPr>
              <a:t>  DEJT 20/02/2015).</a:t>
            </a:r>
          </a:p>
          <a:p>
            <a:pPr marL="0" indent="0">
              <a:buNone/>
            </a:pPr>
            <a:r>
              <a:rPr lang="pt-BR" sz="1500" dirty="0">
                <a:solidFill>
                  <a:schemeClr val="tx1"/>
                </a:solidFill>
              </a:rPr>
              <a:t>Admito o recurso, com base no artigo 896, alínea "a", da CLT.</a:t>
            </a:r>
          </a:p>
          <a:p>
            <a:pPr marL="0" indent="0">
              <a:buNone/>
            </a:pPr>
            <a:endParaRPr lang="pt-BR" sz="1600" dirty="0">
              <a:solidFill>
                <a:schemeClr val="tx1"/>
              </a:solidFill>
            </a:endParaRPr>
          </a:p>
        </p:txBody>
      </p:sp>
      <p:sp>
        <p:nvSpPr>
          <p:cNvPr id="4" name="Título 1"/>
          <p:cNvSpPr>
            <a:spLocks noGrp="1"/>
          </p:cNvSpPr>
          <p:nvPr>
            <p:ph type="title"/>
          </p:nvPr>
        </p:nvSpPr>
        <p:spPr>
          <a:xfrm>
            <a:off x="0" y="182563"/>
            <a:ext cx="9144000" cy="1111250"/>
          </a:xfrm>
        </p:spPr>
        <p:txBody>
          <a:bodyPr>
            <a:noAutofit/>
          </a:bodyPr>
          <a:lstStyle/>
          <a:p>
            <a:r>
              <a:rPr lang="pt-BR" sz="4000" dirty="0" smtClean="0">
                <a:effectLst>
                  <a:outerShdw blurRad="38100" dist="38100" dir="2700000" algn="tl">
                    <a:srgbClr val="000000">
                      <a:alpha val="43137"/>
                    </a:srgbClr>
                  </a:outerShdw>
                </a:effectLst>
              </a:rPr>
              <a:t>Despacho de admissibilidade – recurso de revista – </a:t>
            </a:r>
            <a:br>
              <a:rPr lang="pt-BR" sz="4000" dirty="0" smtClean="0">
                <a:effectLst>
                  <a:outerShdw blurRad="38100" dist="38100" dir="2700000" algn="tl">
                    <a:srgbClr val="000000">
                      <a:alpha val="43137"/>
                    </a:srgbClr>
                  </a:outerShdw>
                </a:effectLst>
              </a:rPr>
            </a:br>
            <a:r>
              <a:rPr lang="pt-BR" sz="4000" dirty="0" smtClean="0">
                <a:effectLst>
                  <a:outerShdw blurRad="38100" dist="38100" dir="2700000" algn="tl">
                    <a:srgbClr val="000000">
                      <a:alpha val="43137"/>
                    </a:srgbClr>
                  </a:outerShdw>
                </a:effectLst>
              </a:rPr>
              <a:t>proc. </a:t>
            </a:r>
            <a:r>
              <a:rPr lang="pt-BR" sz="4000" dirty="0">
                <a:effectLst>
                  <a:outerShdw blurRad="38100" dist="38100" dir="2700000" algn="tl">
                    <a:srgbClr val="000000">
                      <a:alpha val="43137"/>
                    </a:srgbClr>
                  </a:outerShdw>
                </a:effectLst>
              </a:rPr>
              <a:t>0000321-59.2013.5.04.0352</a:t>
            </a:r>
          </a:p>
        </p:txBody>
      </p:sp>
      <p:sp>
        <p:nvSpPr>
          <p:cNvPr id="5" name="Retângulo 4"/>
          <p:cNvSpPr/>
          <p:nvPr/>
        </p:nvSpPr>
        <p:spPr>
          <a:xfrm>
            <a:off x="0" y="1484784"/>
            <a:ext cx="9144000" cy="369332"/>
          </a:xfrm>
          <a:prstGeom prst="rect">
            <a:avLst/>
          </a:prstGeom>
        </p:spPr>
        <p:txBody>
          <a:bodyPr wrap="square">
            <a:spAutoFit/>
          </a:bodyPr>
          <a:lstStyle/>
          <a:p>
            <a:endParaRPr lang="pt-BR" dirty="0"/>
          </a:p>
        </p:txBody>
      </p:sp>
      <p:sp>
        <p:nvSpPr>
          <p:cNvPr id="6" name="Retângulo 5"/>
          <p:cNvSpPr/>
          <p:nvPr/>
        </p:nvSpPr>
        <p:spPr>
          <a:xfrm>
            <a:off x="26028" y="6054387"/>
            <a:ext cx="9117971" cy="830997"/>
          </a:xfrm>
          <a:prstGeom prst="rect">
            <a:avLst/>
          </a:prstGeom>
        </p:spPr>
        <p:txBody>
          <a:bodyPr wrap="square">
            <a:spAutoFit/>
          </a:bodyPr>
          <a:lstStyle/>
          <a:p>
            <a:r>
              <a:rPr lang="pt-BR" sz="1600" dirty="0"/>
              <a:t>CONCLUSÃO</a:t>
            </a:r>
          </a:p>
          <a:p>
            <a:r>
              <a:rPr lang="pt-BR" sz="1600" dirty="0"/>
              <a:t>Dou seguimento.</a:t>
            </a:r>
          </a:p>
          <a:p>
            <a:r>
              <a:rPr lang="pt-BR" sz="1600" dirty="0"/>
              <a:t>Intime-se</a:t>
            </a:r>
            <a:r>
              <a:rPr lang="pt-BR" sz="1600" dirty="0" smtClean="0"/>
              <a:t>.</a:t>
            </a:r>
            <a:endParaRPr lang="pt-BR" sz="1600" dirty="0"/>
          </a:p>
        </p:txBody>
      </p:sp>
      <p:sp>
        <p:nvSpPr>
          <p:cNvPr id="7" name="Retângulo 6"/>
          <p:cNvSpPr/>
          <p:nvPr/>
        </p:nvSpPr>
        <p:spPr>
          <a:xfrm>
            <a:off x="0" y="6146720"/>
            <a:ext cx="9144000" cy="738664"/>
          </a:xfrm>
          <a:prstGeom prst="rect">
            <a:avLst/>
          </a:prstGeom>
        </p:spPr>
        <p:txBody>
          <a:bodyPr wrap="square">
            <a:spAutoFit/>
          </a:bodyPr>
          <a:lstStyle/>
          <a:p>
            <a:pPr algn="r"/>
            <a:r>
              <a:rPr lang="pt-BR" sz="1400" dirty="0">
                <a:solidFill>
                  <a:schemeClr val="tx2"/>
                </a:solidFill>
              </a:rPr>
              <a:t>Porto Alegre, </a:t>
            </a:r>
            <a:r>
              <a:rPr lang="pt-BR" sz="1400" dirty="0" smtClean="0">
                <a:solidFill>
                  <a:schemeClr val="tx2"/>
                </a:solidFill>
              </a:rPr>
              <a:t>25 </a:t>
            </a:r>
            <a:r>
              <a:rPr lang="pt-BR" sz="1400" dirty="0">
                <a:solidFill>
                  <a:schemeClr val="tx2"/>
                </a:solidFill>
              </a:rPr>
              <a:t>de </a:t>
            </a:r>
            <a:r>
              <a:rPr lang="pt-BR" sz="1400" dirty="0" smtClean="0">
                <a:solidFill>
                  <a:schemeClr val="tx2"/>
                </a:solidFill>
              </a:rPr>
              <a:t>março de 2015.</a:t>
            </a:r>
            <a:r>
              <a:rPr lang="pt-BR" sz="1400" dirty="0">
                <a:solidFill>
                  <a:schemeClr val="tx2"/>
                </a:solidFill>
              </a:rPr>
              <a:t> </a:t>
            </a:r>
          </a:p>
          <a:p>
            <a:pPr algn="r"/>
            <a:r>
              <a:rPr lang="pt-BR" sz="1400" dirty="0"/>
              <a:t>ANA LUIZA HEINECK </a:t>
            </a:r>
            <a:r>
              <a:rPr lang="pt-BR" sz="1400" dirty="0" smtClean="0"/>
              <a:t>KRUSE</a:t>
            </a:r>
          </a:p>
          <a:p>
            <a:pPr algn="r"/>
            <a:r>
              <a:rPr lang="pt-BR" sz="1400" dirty="0" smtClean="0">
                <a:solidFill>
                  <a:schemeClr val="tx2"/>
                </a:solidFill>
              </a:rPr>
              <a:t>Vice-Presidente </a:t>
            </a:r>
            <a:r>
              <a:rPr lang="pt-BR" sz="1400" dirty="0">
                <a:solidFill>
                  <a:schemeClr val="tx2"/>
                </a:solidFill>
              </a:rPr>
              <a:t>do TRT da 4ª Região</a:t>
            </a:r>
          </a:p>
        </p:txBody>
      </p:sp>
    </p:spTree>
    <p:extLst>
      <p:ext uri="{BB962C8B-B14F-4D97-AF65-F5344CB8AC3E}">
        <p14:creationId xmlns:p14="http://schemas.microsoft.com/office/powerpoint/2010/main" val="2217046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a:t>
            </a:r>
            <a:r>
              <a:rPr lang="pt-BR" dirty="0" smtClean="0"/>
              <a:t>esultado no TST:</a:t>
            </a:r>
            <a:endParaRPr lang="pt-BR" dirty="0"/>
          </a:p>
        </p:txBody>
      </p:sp>
      <p:sp>
        <p:nvSpPr>
          <p:cNvPr id="3" name="Espaço Reservado para Conteúdo 2"/>
          <p:cNvSpPr>
            <a:spLocks noGrp="1"/>
          </p:cNvSpPr>
          <p:nvPr>
            <p:ph idx="1"/>
          </p:nvPr>
        </p:nvSpPr>
        <p:spPr>
          <a:xfrm>
            <a:off x="0" y="1600200"/>
            <a:ext cx="9144000" cy="5257800"/>
          </a:xfrm>
        </p:spPr>
        <p:txBody>
          <a:bodyPr>
            <a:normAutofit/>
          </a:bodyPr>
          <a:lstStyle/>
          <a:p>
            <a:pPr marL="0" indent="0" algn="just">
              <a:buNone/>
            </a:pPr>
            <a:r>
              <a:rPr lang="pt-BR" sz="3000" b="1" dirty="0">
                <a:solidFill>
                  <a:schemeClr val="tx1"/>
                </a:solidFill>
              </a:rPr>
              <a:t>RECURSO DE REVISTA. DANOS MORAIS. ATRASO NO PAGAMENTO DOS SALÁRIOS. </a:t>
            </a:r>
            <a:r>
              <a:rPr lang="pt-BR" sz="3000" dirty="0">
                <a:solidFill>
                  <a:schemeClr val="tx1"/>
                </a:solidFill>
              </a:rPr>
              <a:t>Consoante entendimento desta Corte Superior, a reiteração do atraso no pagamento dos salários acarreta dano moral, o qual prescinde de comprovação de sua existência, presumindo-se em razão do ato ilícito praticado, qual seja o não pagamento dos salários no tempo correto. Precedentes da SDI-1/TST. </a:t>
            </a:r>
            <a:r>
              <a:rPr lang="pt-BR" sz="3000" b="1" dirty="0">
                <a:solidFill>
                  <a:schemeClr val="tx1"/>
                </a:solidFill>
              </a:rPr>
              <a:t>Recurso de revista conhecido e provido</a:t>
            </a:r>
            <a:r>
              <a:rPr lang="pt-BR" sz="3000" b="1" dirty="0" smtClean="0">
                <a:solidFill>
                  <a:schemeClr val="tx1"/>
                </a:solidFill>
              </a:rPr>
              <a:t>.</a:t>
            </a:r>
            <a:endParaRPr lang="pt-BR" sz="3000" dirty="0">
              <a:solidFill>
                <a:schemeClr val="tx1"/>
              </a:solidFill>
            </a:endParaRPr>
          </a:p>
          <a:p>
            <a:pPr marL="0" indent="0" algn="just">
              <a:buNone/>
            </a:pPr>
            <a:r>
              <a:rPr lang="pt-BR" sz="2000" dirty="0" smtClean="0"/>
              <a:t>Proc. 0000321-59.2013.5.04.0352</a:t>
            </a:r>
            <a:endParaRPr lang="pt-BR" sz="2000" dirty="0">
              <a:solidFill>
                <a:schemeClr val="tx1"/>
              </a:solidFill>
            </a:endParaRPr>
          </a:p>
        </p:txBody>
      </p:sp>
    </p:spTree>
    <p:extLst>
      <p:ext uri="{BB962C8B-B14F-4D97-AF65-F5344CB8AC3E}">
        <p14:creationId xmlns:p14="http://schemas.microsoft.com/office/powerpoint/2010/main" val="404938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Recurso de embargos</a:t>
            </a:r>
            <a:endParaRPr lang="pt-BR" dirty="0"/>
          </a:p>
        </p:txBody>
      </p:sp>
      <p:sp>
        <p:nvSpPr>
          <p:cNvPr id="3" name="Espaço Reservado para Conteúdo 2"/>
          <p:cNvSpPr>
            <a:spLocks noGrp="1"/>
          </p:cNvSpPr>
          <p:nvPr>
            <p:ph idx="1"/>
          </p:nvPr>
        </p:nvSpPr>
        <p:spPr>
          <a:xfrm>
            <a:off x="0" y="1600200"/>
            <a:ext cx="9144000" cy="5257800"/>
          </a:xfrm>
        </p:spPr>
        <p:txBody>
          <a:bodyPr>
            <a:normAutofit fontScale="92500" lnSpcReduction="10000"/>
          </a:bodyPr>
          <a:lstStyle/>
          <a:p>
            <a:pPr marL="0" indent="0">
              <a:buNone/>
            </a:pPr>
            <a:r>
              <a:rPr lang="pt-BR" dirty="0">
                <a:solidFill>
                  <a:schemeClr val="tx1"/>
                </a:solidFill>
              </a:rPr>
              <a:t>Art. 894.  No Tribunal Superior do Trabalho cabem embargos, no prazo de 8 (oito) dias: </a:t>
            </a:r>
            <a:r>
              <a:rPr lang="pt-BR" dirty="0">
                <a:solidFill>
                  <a:schemeClr val="tx1"/>
                </a:solidFill>
                <a:hlinkClick r:id="rId2"/>
              </a:rPr>
              <a:t>(Redação dada pela Lei nº 11.496, de 2007)</a:t>
            </a:r>
            <a:endParaRPr lang="pt-BR" dirty="0">
              <a:solidFill>
                <a:schemeClr val="tx1"/>
              </a:solidFill>
            </a:endParaRPr>
          </a:p>
          <a:p>
            <a:pPr marL="0" indent="0">
              <a:buNone/>
            </a:pPr>
            <a:r>
              <a:rPr lang="pt-BR" dirty="0">
                <a:solidFill>
                  <a:schemeClr val="tx1"/>
                </a:solidFill>
              </a:rPr>
              <a:t>        I - de decisão não unânime de julgamento que: </a:t>
            </a:r>
            <a:r>
              <a:rPr lang="pt-BR" dirty="0">
                <a:solidFill>
                  <a:schemeClr val="tx1"/>
                </a:solidFill>
                <a:hlinkClick r:id="rId2"/>
              </a:rPr>
              <a:t>(Incluído pela </a:t>
            </a:r>
            <a:r>
              <a:rPr lang="pt-BR" dirty="0" err="1">
                <a:solidFill>
                  <a:schemeClr val="tx1"/>
                </a:solidFill>
                <a:hlinkClick r:id="rId2"/>
              </a:rPr>
              <a:t>pela</a:t>
            </a:r>
            <a:r>
              <a:rPr lang="pt-BR" dirty="0">
                <a:solidFill>
                  <a:schemeClr val="tx1"/>
                </a:solidFill>
                <a:hlinkClick r:id="rId2"/>
              </a:rPr>
              <a:t> Lei nº 11.496, de 2007)</a:t>
            </a:r>
            <a:endParaRPr lang="pt-BR" dirty="0">
              <a:solidFill>
                <a:schemeClr val="tx1"/>
              </a:solidFill>
            </a:endParaRPr>
          </a:p>
          <a:p>
            <a:pPr marL="0" indent="0">
              <a:buNone/>
            </a:pPr>
            <a:r>
              <a:rPr lang="pt-BR" dirty="0">
                <a:solidFill>
                  <a:schemeClr val="tx1"/>
                </a:solidFill>
              </a:rPr>
              <a:t>        a) conciliar, julgar ou homologar conciliação em dissídios coletivos que excedam a competência territorial dos Tribunais Regionais do Trabalho e estender ou rever as sentenças normativas do Tribunal Superior do Trabalho, nos casos previstos em lei; e </a:t>
            </a:r>
            <a:r>
              <a:rPr lang="pt-BR" dirty="0">
                <a:solidFill>
                  <a:schemeClr val="tx1"/>
                </a:solidFill>
                <a:hlinkClick r:id="rId2"/>
              </a:rPr>
              <a:t>(Incluído pela </a:t>
            </a:r>
            <a:r>
              <a:rPr lang="pt-BR" dirty="0" err="1">
                <a:solidFill>
                  <a:schemeClr val="tx1"/>
                </a:solidFill>
                <a:hlinkClick r:id="rId2"/>
              </a:rPr>
              <a:t>pela</a:t>
            </a:r>
            <a:r>
              <a:rPr lang="pt-BR" dirty="0">
                <a:solidFill>
                  <a:schemeClr val="tx1"/>
                </a:solidFill>
                <a:hlinkClick r:id="rId2"/>
              </a:rPr>
              <a:t> Lei nº 11.496, de 2007)</a:t>
            </a:r>
            <a:endParaRPr lang="pt-BR" dirty="0">
              <a:solidFill>
                <a:schemeClr val="tx1"/>
              </a:solidFill>
            </a:endParaRPr>
          </a:p>
          <a:p>
            <a:pPr marL="0" indent="0">
              <a:buNone/>
            </a:pPr>
            <a:r>
              <a:rPr lang="pt-BR" dirty="0">
                <a:solidFill>
                  <a:schemeClr val="tx1"/>
                </a:solidFill>
              </a:rPr>
              <a:t>        b) </a:t>
            </a:r>
            <a:r>
              <a:rPr lang="pt-BR" dirty="0">
                <a:solidFill>
                  <a:schemeClr val="tx1"/>
                </a:solidFill>
                <a:hlinkClick r:id="rId3"/>
              </a:rPr>
              <a:t>(VETADO)</a:t>
            </a:r>
            <a:r>
              <a:rPr lang="pt-BR" dirty="0">
                <a:solidFill>
                  <a:schemeClr val="tx1"/>
                </a:solidFill>
              </a:rPr>
              <a:t> </a:t>
            </a:r>
          </a:p>
          <a:p>
            <a:pPr marL="0" indent="0">
              <a:buNone/>
            </a:pPr>
            <a:r>
              <a:rPr lang="pt-BR" dirty="0">
                <a:solidFill>
                  <a:schemeClr val="tx1"/>
                </a:solidFill>
              </a:rPr>
              <a:t>       II - das decisões das Turmas que </a:t>
            </a:r>
            <a:r>
              <a:rPr lang="pt-BR" b="1" u="sng" dirty="0">
                <a:solidFill>
                  <a:schemeClr val="tx1"/>
                </a:solidFill>
              </a:rPr>
              <a:t>divergirem entre si</a:t>
            </a:r>
            <a:r>
              <a:rPr lang="pt-BR" dirty="0">
                <a:solidFill>
                  <a:schemeClr val="tx1"/>
                </a:solidFill>
              </a:rPr>
              <a:t> </a:t>
            </a:r>
            <a:r>
              <a:rPr lang="pt-BR" b="1" u="sng" dirty="0">
                <a:solidFill>
                  <a:schemeClr val="tx1"/>
                </a:solidFill>
              </a:rPr>
              <a:t>ou</a:t>
            </a:r>
            <a:r>
              <a:rPr lang="pt-BR" b="1" dirty="0">
                <a:solidFill>
                  <a:schemeClr val="tx1"/>
                </a:solidFill>
              </a:rPr>
              <a:t> </a:t>
            </a:r>
            <a:r>
              <a:rPr lang="pt-BR" dirty="0">
                <a:solidFill>
                  <a:schemeClr val="tx1"/>
                </a:solidFill>
              </a:rPr>
              <a:t>das decisões proferidas pela </a:t>
            </a:r>
            <a:r>
              <a:rPr lang="pt-BR" b="1" u="sng" dirty="0">
                <a:solidFill>
                  <a:schemeClr val="tx1"/>
                </a:solidFill>
              </a:rPr>
              <a:t>Seção de Dissídios Individuais</a:t>
            </a:r>
            <a:r>
              <a:rPr lang="pt-BR" dirty="0">
                <a:solidFill>
                  <a:schemeClr val="tx1"/>
                </a:solidFill>
              </a:rPr>
              <a:t>, ou contrárias a </a:t>
            </a:r>
            <a:r>
              <a:rPr lang="pt-BR" b="1" u="sng" dirty="0">
                <a:solidFill>
                  <a:schemeClr val="tx1"/>
                </a:solidFill>
              </a:rPr>
              <a:t>súmula </a:t>
            </a:r>
            <a:r>
              <a:rPr lang="pt-BR" dirty="0">
                <a:solidFill>
                  <a:schemeClr val="tx1"/>
                </a:solidFill>
              </a:rPr>
              <a:t>ou </a:t>
            </a:r>
            <a:r>
              <a:rPr lang="pt-BR" b="1" u="sng" dirty="0">
                <a:solidFill>
                  <a:schemeClr val="tx1"/>
                </a:solidFill>
              </a:rPr>
              <a:t>orientação jurisprudencial</a:t>
            </a:r>
            <a:r>
              <a:rPr lang="pt-BR" dirty="0">
                <a:solidFill>
                  <a:schemeClr val="tx1"/>
                </a:solidFill>
              </a:rPr>
              <a:t> do Tribunal Superior do Trabalho ou súmula vinculante do Supremo Tribunal Federal</a:t>
            </a:r>
            <a:r>
              <a:rPr lang="pt-BR" dirty="0" smtClean="0">
                <a:solidFill>
                  <a:schemeClr val="tx1"/>
                </a:solidFill>
              </a:rPr>
              <a:t>. </a:t>
            </a:r>
            <a:r>
              <a:rPr lang="pt-BR" dirty="0" smtClean="0">
                <a:solidFill>
                  <a:schemeClr val="tx1"/>
                </a:solidFill>
                <a:hlinkClick r:id="rId4"/>
              </a:rPr>
              <a:t> </a:t>
            </a:r>
            <a:r>
              <a:rPr lang="pt-BR" dirty="0">
                <a:solidFill>
                  <a:schemeClr val="tx1"/>
                </a:solidFill>
                <a:hlinkClick r:id="rId4"/>
              </a:rPr>
              <a:t>(Redação dada pela Lei nº 13.015, de 2014</a:t>
            </a:r>
            <a:r>
              <a:rPr lang="pt-BR" dirty="0" smtClean="0">
                <a:solidFill>
                  <a:schemeClr val="tx1"/>
                </a:solidFill>
                <a:hlinkClick r:id="rId4"/>
              </a:rPr>
              <a:t>)</a:t>
            </a:r>
            <a:r>
              <a:rPr lang="pt-BR" dirty="0" smtClean="0">
                <a:solidFill>
                  <a:schemeClr val="tx1"/>
                </a:solidFill>
              </a:rPr>
              <a:t>.</a:t>
            </a:r>
          </a:p>
          <a:p>
            <a:endParaRPr lang="pt-BR" dirty="0">
              <a:solidFill>
                <a:schemeClr val="tx1"/>
              </a:solidFill>
            </a:endParaRPr>
          </a:p>
        </p:txBody>
      </p:sp>
    </p:spTree>
    <p:extLst>
      <p:ext uri="{BB962C8B-B14F-4D97-AF65-F5344CB8AC3E}">
        <p14:creationId xmlns:p14="http://schemas.microsoft.com/office/powerpoint/2010/main" val="26447151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182880"/>
            <a:ext cx="9144000" cy="11116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pt-BR" dirty="0" smtClean="0"/>
              <a:t>Alguns princípios dos recursos	</a:t>
            </a:r>
            <a:endParaRPr lang="pt-BR" dirty="0"/>
          </a:p>
        </p:txBody>
      </p:sp>
      <p:sp>
        <p:nvSpPr>
          <p:cNvPr id="5" name="Espaço Reservado para Conteúdo 2"/>
          <p:cNvSpPr txBox="1">
            <a:spLocks/>
          </p:cNvSpPr>
          <p:nvPr/>
        </p:nvSpPr>
        <p:spPr>
          <a:xfrm>
            <a:off x="0" y="1512079"/>
            <a:ext cx="9144000" cy="53732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Font typeface="Wingdings" pitchFamily="2" charset="2"/>
              <a:buNone/>
            </a:pPr>
            <a:endParaRPr lang="pt-BR" dirty="0" smtClean="0">
              <a:solidFill>
                <a:schemeClr val="tx1"/>
              </a:solidFill>
            </a:endParaRPr>
          </a:p>
          <a:p>
            <a:r>
              <a:rPr lang="pt-BR" sz="4800" b="1" u="sng" dirty="0" smtClean="0">
                <a:solidFill>
                  <a:schemeClr val="tx1"/>
                </a:solidFill>
              </a:rPr>
              <a:t>Voluntariedade:</a:t>
            </a:r>
            <a:r>
              <a:rPr lang="pt-BR" sz="4800" b="1" dirty="0" smtClean="0">
                <a:solidFill>
                  <a:schemeClr val="tx1"/>
                </a:solidFill>
              </a:rPr>
              <a:t> </a:t>
            </a:r>
          </a:p>
          <a:p>
            <a:endParaRPr lang="pt-BR" b="1" dirty="0">
              <a:solidFill>
                <a:schemeClr val="tx1"/>
              </a:solidFill>
            </a:endParaRPr>
          </a:p>
          <a:p>
            <a:endParaRPr lang="pt-BR" b="1" dirty="0" smtClean="0">
              <a:solidFill>
                <a:schemeClr val="tx1"/>
              </a:solidFill>
            </a:endParaRPr>
          </a:p>
          <a:p>
            <a:endParaRPr lang="pt-BR" b="1" dirty="0">
              <a:solidFill>
                <a:schemeClr val="tx1"/>
              </a:solidFill>
            </a:endParaRPr>
          </a:p>
          <a:p>
            <a:pPr marL="0" indent="0">
              <a:buNone/>
            </a:pPr>
            <a:endParaRPr lang="pt-BR" b="1" dirty="0">
              <a:solidFill>
                <a:schemeClr val="tx1"/>
              </a:solidFill>
            </a:endParaRPr>
          </a:p>
          <a:p>
            <a:endParaRPr lang="pt-BR" b="1" dirty="0" smtClean="0">
              <a:solidFill>
                <a:schemeClr val="tx1"/>
              </a:solidFill>
            </a:endParaRPr>
          </a:p>
          <a:p>
            <a:r>
              <a:rPr lang="pt-BR" dirty="0" smtClean="0">
                <a:solidFill>
                  <a:schemeClr val="tx1"/>
                </a:solidFill>
              </a:rPr>
              <a:t>Enquanto garantia individual, o recurso pode ser interposto pela parte. </a:t>
            </a:r>
          </a:p>
          <a:p>
            <a:r>
              <a:rPr lang="pt-BR" dirty="0" smtClean="0">
                <a:solidFill>
                  <a:schemeClr val="tx1"/>
                </a:solidFill>
              </a:rPr>
              <a:t>Exceção: art. 496 do CPC (remessa </a:t>
            </a:r>
            <a:r>
              <a:rPr lang="pt-BR" i="1" dirty="0" err="1" smtClean="0">
                <a:solidFill>
                  <a:schemeClr val="tx1"/>
                </a:solidFill>
              </a:rPr>
              <a:t>ex</a:t>
            </a:r>
            <a:r>
              <a:rPr lang="pt-BR" i="1" dirty="0" smtClean="0">
                <a:solidFill>
                  <a:schemeClr val="tx1"/>
                </a:solidFill>
              </a:rPr>
              <a:t> </a:t>
            </a:r>
            <a:r>
              <a:rPr lang="pt-BR" i="1" dirty="0" err="1" smtClean="0">
                <a:solidFill>
                  <a:schemeClr val="tx1"/>
                </a:solidFill>
              </a:rPr>
              <a:t>officio</a:t>
            </a:r>
            <a:r>
              <a:rPr lang="pt-BR" dirty="0" smtClean="0">
                <a:solidFill>
                  <a:schemeClr val="tx1"/>
                </a:solidFill>
              </a:rPr>
              <a:t>) </a:t>
            </a:r>
          </a:p>
          <a:p>
            <a:r>
              <a:rPr lang="pt-BR" dirty="0" smtClean="0">
                <a:solidFill>
                  <a:schemeClr val="tx1"/>
                </a:solidFill>
              </a:rPr>
              <a:t>Súmula 303 TST. </a:t>
            </a:r>
          </a:p>
          <a:p>
            <a:r>
              <a:rPr lang="pt-BR" dirty="0" smtClean="0">
                <a:solidFill>
                  <a:schemeClr val="tx1"/>
                </a:solidFill>
              </a:rPr>
              <a:t>OJ 334 SDI-1 TST.</a:t>
            </a:r>
          </a:p>
          <a:p>
            <a:pPr marL="0" indent="0">
              <a:buFont typeface="Wingdings" pitchFamily="2" charset="2"/>
              <a:buNone/>
            </a:pPr>
            <a:endParaRPr lang="pt-BR" dirty="0" smtClean="0">
              <a:solidFill>
                <a:schemeClr val="tx1"/>
              </a:solidFill>
            </a:endParaRPr>
          </a:p>
          <a:p>
            <a:endParaRPr lang="pt-BR" b="1" dirty="0" smtClean="0">
              <a:solidFill>
                <a:schemeClr val="tx1"/>
              </a:solidFill>
            </a:endParaRPr>
          </a:p>
          <a:p>
            <a:endParaRPr lang="pt-BR" dirty="0">
              <a:solidFill>
                <a:schemeClr val="tx1"/>
              </a:solidFill>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1012" y="1628800"/>
            <a:ext cx="3045484" cy="2808312"/>
          </a:xfrm>
          <a:prstGeom prst="rect">
            <a:avLst/>
          </a:prstGeom>
        </p:spPr>
      </p:pic>
    </p:spTree>
    <p:extLst>
      <p:ext uri="{BB962C8B-B14F-4D97-AF65-F5344CB8AC3E}">
        <p14:creationId xmlns:p14="http://schemas.microsoft.com/office/powerpoint/2010/main" val="29120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barn(inVertical)">
                                      <p:cBhvr>
                                        <p:cTn id="12" dur="500"/>
                                        <p:tgtEl>
                                          <p:spTgt spid="5">
                                            <p:txEl>
                                              <p:pRg st="7" end="7"/>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animEffect transition="in" filter="barn(inVertical)">
                                      <p:cBhvr>
                                        <p:cTn id="15" dur="500"/>
                                        <p:tgtEl>
                                          <p:spTgt spid="5">
                                            <p:txEl>
                                              <p:pRg st="8" end="8"/>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xEl>
                                              <p:pRg st="9" end="9"/>
                                            </p:txEl>
                                          </p:spTgt>
                                        </p:tgtEl>
                                        <p:attrNameLst>
                                          <p:attrName>style.visibility</p:attrName>
                                        </p:attrNameLst>
                                      </p:cBhvr>
                                      <p:to>
                                        <p:strVal val="visible"/>
                                      </p:to>
                                    </p:set>
                                    <p:animEffect transition="in" filter="barn(inVertical)">
                                      <p:cBhvr>
                                        <p:cTn id="18" dur="500"/>
                                        <p:tgtEl>
                                          <p:spTgt spid="5">
                                            <p:txEl>
                                              <p:pRg st="9" end="9"/>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animEffect transition="in" filter="barn(inVertical)">
                                      <p:cBhvr>
                                        <p:cTn id="21"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 894 da CLT.</a:t>
            </a:r>
            <a:endParaRPr lang="pt-BR" dirty="0"/>
          </a:p>
        </p:txBody>
      </p:sp>
      <p:sp>
        <p:nvSpPr>
          <p:cNvPr id="3" name="Espaço Reservado para Conteúdo 2"/>
          <p:cNvSpPr>
            <a:spLocks noGrp="1"/>
          </p:cNvSpPr>
          <p:nvPr>
            <p:ph idx="1"/>
          </p:nvPr>
        </p:nvSpPr>
        <p:spPr>
          <a:xfrm>
            <a:off x="0" y="1484784"/>
            <a:ext cx="9144000" cy="5373216"/>
          </a:xfrm>
        </p:spPr>
        <p:txBody>
          <a:bodyPr>
            <a:normAutofit fontScale="92500" lnSpcReduction="20000"/>
          </a:bodyPr>
          <a:lstStyle/>
          <a:p>
            <a:r>
              <a:rPr lang="pt-BR" dirty="0">
                <a:solidFill>
                  <a:schemeClr val="tx1"/>
                </a:solidFill>
              </a:rPr>
              <a:t>§ 2o A divergência apta a ensejar os embargos deve ser atual, não se considerando tal a ultrapassada por súmula do Tribunal Superior do Trabalho ou do Supremo Tribunal Federal, ou superada por iterativa e notória jurisprudência do Tribunal Superior do Trabalho.         </a:t>
            </a:r>
            <a:r>
              <a:rPr lang="pt-BR" u="sng" dirty="0">
                <a:solidFill>
                  <a:schemeClr val="tx1"/>
                </a:solidFill>
                <a:hlinkClick r:id="rId2"/>
              </a:rPr>
              <a:t>(Incluído pela Lei nº 13.015, de 2014)</a:t>
            </a:r>
            <a:endParaRPr lang="pt-BR" dirty="0">
              <a:solidFill>
                <a:schemeClr val="tx1"/>
              </a:solidFill>
            </a:endParaRPr>
          </a:p>
          <a:p>
            <a:r>
              <a:rPr lang="pt-BR" dirty="0">
                <a:solidFill>
                  <a:schemeClr val="tx1"/>
                </a:solidFill>
              </a:rPr>
              <a:t>§ 3o O Ministro Relator denegará seguimento aos embargos:         </a:t>
            </a:r>
            <a:r>
              <a:rPr lang="pt-BR" u="sng" dirty="0">
                <a:solidFill>
                  <a:schemeClr val="tx1"/>
                </a:solidFill>
                <a:hlinkClick r:id="rId2"/>
              </a:rPr>
              <a:t>(Incluído pela Lei nº 13.015, de 2014)</a:t>
            </a:r>
            <a:endParaRPr lang="pt-BR" dirty="0">
              <a:solidFill>
                <a:schemeClr val="tx1"/>
              </a:solidFill>
            </a:endParaRPr>
          </a:p>
          <a:p>
            <a:r>
              <a:rPr lang="pt-BR" dirty="0">
                <a:solidFill>
                  <a:schemeClr val="tx1"/>
                </a:solidFill>
              </a:rPr>
              <a:t>I - se a decisão recorrida estiver em consonância com súmula da jurisprudência do Tribunal Superior do Trabalho ou do Supremo Tribunal Federal, ou com iterativa, notória e atual jurisprudência do Tribunal Superior do Trabalho, cumprindo-lhe indicá-la;         </a:t>
            </a:r>
            <a:r>
              <a:rPr lang="pt-BR" u="sng" dirty="0">
                <a:solidFill>
                  <a:schemeClr val="tx1"/>
                </a:solidFill>
                <a:hlinkClick r:id="rId2"/>
              </a:rPr>
              <a:t>(Incluído pela Lei nº 13.015, de 2014)</a:t>
            </a:r>
            <a:endParaRPr lang="pt-BR" dirty="0">
              <a:solidFill>
                <a:schemeClr val="tx1"/>
              </a:solidFill>
            </a:endParaRPr>
          </a:p>
          <a:p>
            <a:r>
              <a:rPr lang="pt-BR" dirty="0">
                <a:solidFill>
                  <a:schemeClr val="tx1"/>
                </a:solidFill>
              </a:rPr>
              <a:t>II - nas hipóteses de intempestividade, deserção, irregularidade de representação ou de ausência de qualquer outro pressuposto extrínseco de admissibilidade.         </a:t>
            </a:r>
            <a:r>
              <a:rPr lang="pt-BR" u="sng" dirty="0">
                <a:solidFill>
                  <a:schemeClr val="tx1"/>
                </a:solidFill>
                <a:hlinkClick r:id="rId2"/>
              </a:rPr>
              <a:t>(Incluído pela Lei nº 13.015, de 2014)</a:t>
            </a:r>
            <a:endParaRPr lang="pt-BR" dirty="0">
              <a:solidFill>
                <a:schemeClr val="tx1"/>
              </a:solidFill>
            </a:endParaRPr>
          </a:p>
          <a:p>
            <a:r>
              <a:rPr lang="pt-BR" dirty="0">
                <a:solidFill>
                  <a:schemeClr val="tx1"/>
                </a:solidFill>
              </a:rPr>
              <a:t>§ 4o Da decisão denegatória dos embargos caberá agravo, no prazo de 8 (oito) dias.        </a:t>
            </a:r>
            <a:r>
              <a:rPr lang="pt-BR" u="sng" dirty="0">
                <a:solidFill>
                  <a:schemeClr val="tx1"/>
                </a:solidFill>
                <a:hlinkClick r:id="rId2"/>
              </a:rPr>
              <a:t>(Incluído pela Lei nº 13.015, de 2014)</a:t>
            </a:r>
            <a:endParaRPr lang="pt-BR" dirty="0">
              <a:solidFill>
                <a:schemeClr val="tx1"/>
              </a:solidFill>
            </a:endParaRPr>
          </a:p>
          <a:p>
            <a:endParaRPr lang="pt-BR" dirty="0">
              <a:solidFill>
                <a:schemeClr val="tx1"/>
              </a:solidFill>
            </a:endParaRPr>
          </a:p>
        </p:txBody>
      </p:sp>
    </p:spTree>
    <p:extLst>
      <p:ext uri="{BB962C8B-B14F-4D97-AF65-F5344CB8AC3E}">
        <p14:creationId xmlns:p14="http://schemas.microsoft.com/office/powerpoint/2010/main" val="12409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Marli\AppData\Local\Microsoft\Windows\Temporary Internet Files\Content.IE5\SNIFS7C1\MP90039884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64288" y="1593195"/>
            <a:ext cx="1834063" cy="131004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0" y="182880"/>
            <a:ext cx="9144000" cy="1111664"/>
          </a:xfrm>
        </p:spPr>
        <p:txBody>
          <a:bodyPr/>
          <a:lstStyle/>
          <a:p>
            <a:r>
              <a:rPr lang="pt-BR" dirty="0" smtClean="0"/>
              <a:t>Para saber que existe:</a:t>
            </a:r>
            <a:endParaRPr lang="pt-BR" dirty="0"/>
          </a:p>
        </p:txBody>
      </p:sp>
      <p:sp>
        <p:nvSpPr>
          <p:cNvPr id="3" name="Espaço Reservado para Conteúdo 2"/>
          <p:cNvSpPr>
            <a:spLocks noGrp="1"/>
          </p:cNvSpPr>
          <p:nvPr>
            <p:ph idx="1"/>
          </p:nvPr>
        </p:nvSpPr>
        <p:spPr>
          <a:xfrm>
            <a:off x="107503" y="1619098"/>
            <a:ext cx="8890847" cy="5238902"/>
          </a:xfrm>
        </p:spPr>
        <p:txBody>
          <a:bodyPr>
            <a:normAutofit/>
          </a:bodyPr>
          <a:lstStyle/>
          <a:p>
            <a:pPr marL="0" indent="0">
              <a:buNone/>
            </a:pPr>
            <a:r>
              <a:rPr lang="pt-BR" dirty="0" smtClean="0">
                <a:solidFill>
                  <a:schemeClr val="tx1"/>
                </a:solidFill>
              </a:rPr>
              <a:t>Embargos infringentes: de decisão não unânime </a:t>
            </a:r>
          </a:p>
          <a:p>
            <a:pPr marL="0" indent="0">
              <a:buNone/>
            </a:pPr>
            <a:r>
              <a:rPr lang="pt-BR" dirty="0" smtClean="0">
                <a:solidFill>
                  <a:schemeClr val="tx1"/>
                </a:solidFill>
              </a:rPr>
              <a:t>proferida em dissídio coletivo.</a:t>
            </a:r>
          </a:p>
          <a:p>
            <a:pPr marL="0" indent="0">
              <a:buNone/>
            </a:pPr>
            <a:endParaRPr lang="pt-BR" dirty="0" smtClean="0">
              <a:solidFill>
                <a:schemeClr val="tx1"/>
              </a:solidFill>
            </a:endParaRPr>
          </a:p>
          <a:p>
            <a:r>
              <a:rPr lang="pt-BR" dirty="0">
                <a:solidFill>
                  <a:schemeClr val="tx1"/>
                </a:solidFill>
              </a:rPr>
              <a:t>Art. 232 do RI do TST: Cabem embargos infringentes das decisões não unânimes proferidas pela Seção Especializada em Dissídios Coletivos, no prazo de oito dias, contados da publicação do acórdão no órgão oficial, nos processos de Dissídios Coletivos de competência originária do Tribunal.</a:t>
            </a:r>
          </a:p>
          <a:p>
            <a:endParaRPr lang="pt-BR" dirty="0">
              <a:solidFill>
                <a:schemeClr val="tx1"/>
              </a:solidFill>
            </a:endParaRPr>
          </a:p>
          <a:p>
            <a:r>
              <a:rPr lang="pt-BR" dirty="0">
                <a:solidFill>
                  <a:schemeClr val="tx1"/>
                </a:solidFill>
              </a:rPr>
              <a:t>Parágrafo único. Os embargos infringentes serão restritos à cláusula em que há divergência, e, se esta for parcial, ao objeto da divergência.</a:t>
            </a:r>
            <a:endParaRPr lang="pt-BR" dirty="0" smtClean="0">
              <a:solidFill>
                <a:schemeClr val="tx1"/>
              </a:solidFill>
            </a:endParaRPr>
          </a:p>
          <a:p>
            <a:endParaRPr lang="pt-BR" dirty="0">
              <a:solidFill>
                <a:schemeClr val="tx1"/>
              </a:solidFill>
            </a:endParaRPr>
          </a:p>
          <a:p>
            <a:endParaRPr lang="pt-BR" dirty="0">
              <a:solidFill>
                <a:schemeClr val="tx1"/>
              </a:solidFill>
            </a:endParaRPr>
          </a:p>
        </p:txBody>
      </p:sp>
    </p:spTree>
    <p:extLst>
      <p:ext uri="{BB962C8B-B14F-4D97-AF65-F5344CB8AC3E}">
        <p14:creationId xmlns:p14="http://schemas.microsoft.com/office/powerpoint/2010/main" val="42019442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Agravo de petição</a:t>
            </a:r>
            <a:endParaRPr lang="pt-BR" dirty="0"/>
          </a:p>
        </p:txBody>
      </p:sp>
      <p:sp>
        <p:nvSpPr>
          <p:cNvPr id="3" name="Espaço Reservado para Conteúdo 2"/>
          <p:cNvSpPr>
            <a:spLocks noGrp="1"/>
          </p:cNvSpPr>
          <p:nvPr>
            <p:ph idx="1"/>
          </p:nvPr>
        </p:nvSpPr>
        <p:spPr>
          <a:xfrm>
            <a:off x="0" y="1600200"/>
            <a:ext cx="9144000" cy="5257800"/>
          </a:xfrm>
        </p:spPr>
        <p:txBody>
          <a:bodyPr>
            <a:noAutofit/>
          </a:bodyPr>
          <a:lstStyle/>
          <a:p>
            <a:pPr marL="0" indent="0">
              <a:buNone/>
            </a:pPr>
            <a:r>
              <a:rPr lang="pt-BR" sz="2000" dirty="0">
                <a:solidFill>
                  <a:schemeClr val="tx1"/>
                </a:solidFill>
              </a:rPr>
              <a:t>Art. 897 - Cabe </a:t>
            </a:r>
            <a:r>
              <a:rPr lang="pt-BR" sz="2000" b="1" u="sng" dirty="0">
                <a:solidFill>
                  <a:schemeClr val="tx1"/>
                </a:solidFill>
              </a:rPr>
              <a:t>agravo</a:t>
            </a:r>
            <a:r>
              <a:rPr lang="pt-BR" sz="2000" dirty="0">
                <a:solidFill>
                  <a:schemeClr val="tx1"/>
                </a:solidFill>
              </a:rPr>
              <a:t>, no prazo de 8 (oito) dias</a:t>
            </a:r>
            <a:r>
              <a:rPr lang="pt-BR" sz="2000" dirty="0" smtClean="0">
                <a:solidFill>
                  <a:schemeClr val="tx1"/>
                </a:solidFill>
              </a:rPr>
              <a:t>:</a:t>
            </a:r>
            <a:endParaRPr lang="pt-BR" sz="2000" dirty="0">
              <a:solidFill>
                <a:schemeClr val="tx1"/>
              </a:solidFill>
            </a:endParaRPr>
          </a:p>
          <a:p>
            <a:pPr marL="0" indent="0">
              <a:buNone/>
            </a:pPr>
            <a:endParaRPr lang="pt-BR" sz="2000" dirty="0" smtClean="0">
              <a:solidFill>
                <a:schemeClr val="tx1"/>
              </a:solidFill>
            </a:endParaRPr>
          </a:p>
          <a:p>
            <a:pPr marL="0" indent="0">
              <a:buNone/>
            </a:pPr>
            <a:r>
              <a:rPr lang="pt-BR" sz="2000" dirty="0" smtClean="0">
                <a:solidFill>
                  <a:schemeClr val="tx1"/>
                </a:solidFill>
              </a:rPr>
              <a:t>a</a:t>
            </a:r>
            <a:r>
              <a:rPr lang="pt-BR" sz="2000" dirty="0">
                <a:solidFill>
                  <a:schemeClr val="tx1"/>
                </a:solidFill>
              </a:rPr>
              <a:t>) </a:t>
            </a:r>
            <a:r>
              <a:rPr lang="pt-BR" sz="2000" b="1" u="sng" dirty="0">
                <a:solidFill>
                  <a:schemeClr val="tx1"/>
                </a:solidFill>
              </a:rPr>
              <a:t>de petição</a:t>
            </a:r>
            <a:r>
              <a:rPr lang="pt-BR" sz="2000" dirty="0">
                <a:solidFill>
                  <a:schemeClr val="tx1"/>
                </a:solidFill>
              </a:rPr>
              <a:t>, das decisões do Juiz ou Presidente, nas execuções; </a:t>
            </a:r>
            <a:endParaRPr lang="pt-BR" sz="2000" dirty="0" smtClean="0">
              <a:solidFill>
                <a:schemeClr val="tx1"/>
              </a:solidFill>
            </a:endParaRPr>
          </a:p>
          <a:p>
            <a:pPr marL="0" indent="0">
              <a:buNone/>
            </a:pPr>
            <a:r>
              <a:rPr lang="pt-BR" sz="2000" dirty="0" smtClean="0">
                <a:solidFill>
                  <a:schemeClr val="tx1"/>
                </a:solidFill>
              </a:rPr>
              <a:t>[...]</a:t>
            </a:r>
            <a:endParaRPr lang="pt-BR" sz="2000" dirty="0">
              <a:solidFill>
                <a:schemeClr val="tx1"/>
              </a:solidFill>
            </a:endParaRPr>
          </a:p>
          <a:p>
            <a:pPr marL="0" indent="0">
              <a:buNone/>
            </a:pPr>
            <a:r>
              <a:rPr lang="pt-BR" sz="2000" dirty="0" smtClean="0">
                <a:solidFill>
                  <a:schemeClr val="tx1"/>
                </a:solidFill>
              </a:rPr>
              <a:t>§ </a:t>
            </a:r>
            <a:r>
              <a:rPr lang="pt-BR" sz="2000" dirty="0">
                <a:solidFill>
                  <a:schemeClr val="tx1"/>
                </a:solidFill>
              </a:rPr>
              <a:t>1º - O agravo de petição só será recebido quando o agravante delimitar, justificadamente, as matérias e os valores impugnados, permitida a execução imediata da parte remanescente até o final, nos próprios autos ou por carta de sentença. </a:t>
            </a:r>
            <a:r>
              <a:rPr lang="pt-BR" sz="2000" dirty="0" smtClean="0">
                <a:solidFill>
                  <a:schemeClr val="tx1"/>
                </a:solidFill>
              </a:rPr>
              <a:t> [...]</a:t>
            </a:r>
          </a:p>
          <a:p>
            <a:pPr marL="0" indent="0">
              <a:buNone/>
            </a:pPr>
            <a:endParaRPr lang="pt-BR" sz="2000" dirty="0" smtClean="0">
              <a:solidFill>
                <a:schemeClr val="tx1"/>
              </a:solidFill>
            </a:endParaRPr>
          </a:p>
          <a:p>
            <a:pPr marL="0" indent="0">
              <a:buNone/>
            </a:pPr>
            <a:r>
              <a:rPr lang="pt-BR" sz="2000" dirty="0" smtClean="0">
                <a:solidFill>
                  <a:schemeClr val="tx1"/>
                </a:solidFill>
              </a:rPr>
              <a:t>§ </a:t>
            </a:r>
            <a:r>
              <a:rPr lang="pt-BR" sz="2000" dirty="0">
                <a:solidFill>
                  <a:schemeClr val="tx1"/>
                </a:solidFill>
              </a:rPr>
              <a:t>8</a:t>
            </a:r>
            <a:r>
              <a:rPr lang="pt-BR" sz="2000" u="sng" baseline="30000" dirty="0">
                <a:solidFill>
                  <a:schemeClr val="tx1"/>
                </a:solidFill>
              </a:rPr>
              <a:t>o</a:t>
            </a:r>
            <a:r>
              <a:rPr lang="pt-BR" sz="2000" dirty="0">
                <a:solidFill>
                  <a:schemeClr val="tx1"/>
                </a:solidFill>
              </a:rPr>
              <a:t> Quando o agravo de petição versar apenas sobre as contribuições sociais, o juiz da execução determinará a extração de cópias das peças necessárias, que serão autuadas em apartado, conforme dispõe o § 3</a:t>
            </a:r>
            <a:r>
              <a:rPr lang="pt-BR" sz="2000" u="sng" baseline="30000" dirty="0">
                <a:solidFill>
                  <a:schemeClr val="tx1"/>
                </a:solidFill>
              </a:rPr>
              <a:t>o</a:t>
            </a:r>
            <a:r>
              <a:rPr lang="pt-BR" sz="2000" dirty="0">
                <a:solidFill>
                  <a:schemeClr val="tx1"/>
                </a:solidFill>
              </a:rPr>
              <a:t>, parte final, e remetidas à instância superior para apreciação, após contraminuta. </a:t>
            </a:r>
          </a:p>
        </p:txBody>
      </p:sp>
    </p:spTree>
    <p:extLst>
      <p:ext uri="{BB962C8B-B14F-4D97-AF65-F5344CB8AC3E}">
        <p14:creationId xmlns:p14="http://schemas.microsoft.com/office/powerpoint/2010/main" val="359298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Pergunta:</a:t>
            </a:r>
            <a:endParaRPr lang="pt-BR" dirty="0"/>
          </a:p>
        </p:txBody>
      </p:sp>
      <p:sp>
        <p:nvSpPr>
          <p:cNvPr id="3" name="Espaço Reservado para Conteúdo 2"/>
          <p:cNvSpPr>
            <a:spLocks noGrp="1"/>
          </p:cNvSpPr>
          <p:nvPr>
            <p:ph idx="1"/>
          </p:nvPr>
        </p:nvSpPr>
        <p:spPr>
          <a:xfrm>
            <a:off x="0" y="1484784"/>
            <a:ext cx="6804248" cy="4941168"/>
          </a:xfrm>
        </p:spPr>
        <p:txBody>
          <a:bodyPr>
            <a:normAutofit lnSpcReduction="10000"/>
          </a:bodyPr>
          <a:lstStyle/>
          <a:p>
            <a:pPr marL="0" indent="0">
              <a:buNone/>
            </a:pPr>
            <a:endParaRPr lang="pt-BR" sz="2800" dirty="0" smtClean="0">
              <a:solidFill>
                <a:schemeClr val="tx1"/>
              </a:solidFill>
            </a:endParaRPr>
          </a:p>
          <a:p>
            <a:r>
              <a:rPr lang="pt-BR" sz="2800" dirty="0" smtClean="0">
                <a:solidFill>
                  <a:schemeClr val="tx1"/>
                </a:solidFill>
              </a:rPr>
              <a:t>Sentença transita em julgado. Juiz designa perito para calcular. Apresentada a conta, Juiz homologa o cálculo, sem conceder vista prévia às partes. </a:t>
            </a:r>
          </a:p>
          <a:p>
            <a:endParaRPr lang="pt-BR" sz="2800" dirty="0" smtClean="0">
              <a:solidFill>
                <a:schemeClr val="tx1"/>
              </a:solidFill>
            </a:endParaRPr>
          </a:p>
          <a:p>
            <a:r>
              <a:rPr lang="pt-BR" sz="2800" dirty="0" smtClean="0">
                <a:solidFill>
                  <a:schemeClr val="tx1"/>
                </a:solidFill>
              </a:rPr>
              <a:t>Essa decisão, comporta recurso imediato?</a:t>
            </a:r>
          </a:p>
          <a:p>
            <a:endParaRPr lang="pt-BR" sz="2800" dirty="0" smtClean="0">
              <a:solidFill>
                <a:schemeClr val="tx1"/>
              </a:solidFill>
            </a:endParaRPr>
          </a:p>
          <a:p>
            <a:r>
              <a:rPr lang="pt-BR" sz="2800" dirty="0" smtClean="0">
                <a:solidFill>
                  <a:schemeClr val="tx1"/>
                </a:solidFill>
              </a:rPr>
              <a:t>Se a parte discordar do cálculo, o que pode fazer?</a:t>
            </a:r>
          </a:p>
          <a:p>
            <a:pPr marL="0" indent="0">
              <a:buNone/>
            </a:pPr>
            <a:endParaRPr lang="pt-BR" sz="2800" dirty="0" smtClean="0">
              <a:solidFill>
                <a:schemeClr val="tx1"/>
              </a:solidFill>
            </a:endParaRPr>
          </a:p>
          <a:p>
            <a:pPr marL="0" indent="0">
              <a:buNone/>
            </a:pPr>
            <a:endParaRPr lang="pt-BR" sz="2800" dirty="0">
              <a:solidFill>
                <a:schemeClr val="tx1"/>
              </a:solidFill>
            </a:endParaRP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3526265"/>
            <a:ext cx="3563888" cy="3345384"/>
          </a:xfrm>
          <a:prstGeom prst="rect">
            <a:avLst/>
          </a:prstGeom>
        </p:spPr>
      </p:pic>
    </p:spTree>
    <p:extLst>
      <p:ext uri="{BB962C8B-B14F-4D97-AF65-F5344CB8AC3E}">
        <p14:creationId xmlns:p14="http://schemas.microsoft.com/office/powerpoint/2010/main" val="18279359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82880"/>
            <a:ext cx="9151155" cy="1111664"/>
          </a:xfrm>
        </p:spPr>
        <p:txBody>
          <a:bodyPr/>
          <a:lstStyle/>
          <a:p>
            <a:r>
              <a:rPr lang="pt-BR" dirty="0" smtClean="0"/>
              <a:t>Exame unificado 2009.1</a:t>
            </a:r>
            <a:endParaRPr lang="pt-BR" dirty="0"/>
          </a:p>
        </p:txBody>
      </p:sp>
      <p:sp>
        <p:nvSpPr>
          <p:cNvPr id="3" name="Espaço Reservado para Conteúdo 2"/>
          <p:cNvSpPr>
            <a:spLocks noGrp="1"/>
          </p:cNvSpPr>
          <p:nvPr>
            <p:ph idx="1"/>
          </p:nvPr>
        </p:nvSpPr>
        <p:spPr>
          <a:xfrm>
            <a:off x="0" y="1628800"/>
            <a:ext cx="9036496" cy="5229200"/>
          </a:xfrm>
        </p:spPr>
        <p:txBody>
          <a:bodyPr>
            <a:normAutofit lnSpcReduction="10000"/>
          </a:bodyPr>
          <a:lstStyle/>
          <a:p>
            <a:pPr marL="0" indent="0">
              <a:buNone/>
            </a:pPr>
            <a:r>
              <a:rPr lang="pt-BR" dirty="0" smtClean="0">
                <a:solidFill>
                  <a:schemeClr val="tx1"/>
                </a:solidFill>
              </a:rPr>
              <a:t>O agravo de petição é o recurso cabível contra</a:t>
            </a:r>
          </a:p>
          <a:p>
            <a:pPr marL="0" indent="0">
              <a:buNone/>
            </a:pPr>
            <a:r>
              <a:rPr lang="pt-BR" dirty="0" smtClean="0">
                <a:solidFill>
                  <a:schemeClr val="tx1"/>
                </a:solidFill>
              </a:rPr>
              <a:t>a decisão do juiz do trabalho, nas execuções. A respeito desse recurso, assinale a opção correta:</a:t>
            </a:r>
            <a:endParaRPr lang="pt-BR" dirty="0">
              <a:solidFill>
                <a:schemeClr val="tx1"/>
              </a:solidFill>
            </a:endParaRPr>
          </a:p>
          <a:p>
            <a:pPr marL="0" indent="0">
              <a:buNone/>
            </a:pPr>
            <a:endParaRPr lang="pt-BR" dirty="0" smtClean="0">
              <a:solidFill>
                <a:schemeClr val="tx1"/>
              </a:solidFill>
            </a:endParaRPr>
          </a:p>
          <a:p>
            <a:pPr marL="514350" indent="-514350">
              <a:buAutoNum type="alphaLcParenR"/>
            </a:pPr>
            <a:r>
              <a:rPr lang="pt-BR" dirty="0">
                <a:solidFill>
                  <a:schemeClr val="tx1"/>
                </a:solidFill>
              </a:rPr>
              <a:t>A simples interposição do agravo de petição suspende a execução em sua totalidade;</a:t>
            </a:r>
          </a:p>
          <a:p>
            <a:pPr marL="514350" indent="-514350">
              <a:buAutoNum type="alphaLcParenR"/>
            </a:pPr>
            <a:r>
              <a:rPr lang="pt-BR" dirty="0">
                <a:solidFill>
                  <a:schemeClr val="tx1"/>
                </a:solidFill>
              </a:rPr>
              <a:t>O prazo para interposição do agravo de petição é de 10 (dez) dias;</a:t>
            </a:r>
          </a:p>
          <a:p>
            <a:pPr marL="514350" indent="-514350">
              <a:buAutoNum type="alphaLcParenR"/>
            </a:pPr>
            <a:r>
              <a:rPr lang="pt-BR" dirty="0">
                <a:solidFill>
                  <a:schemeClr val="tx1"/>
                </a:solidFill>
              </a:rPr>
              <a:t>O julgamento do agravo de petição cabe ao juiz do trabalho da vara onde estiver em curso a execução</a:t>
            </a:r>
          </a:p>
          <a:p>
            <a:pPr marL="514350" indent="-514350">
              <a:buAutoNum type="alphaLcParenR"/>
            </a:pPr>
            <a:r>
              <a:rPr lang="pt-BR" dirty="0">
                <a:solidFill>
                  <a:schemeClr val="tx1"/>
                </a:solidFill>
              </a:rPr>
              <a:t>O agravo de petição somente será recebido se o agravante tiver delimitado, justificadamente, as matérias e os valores impugnados.</a:t>
            </a:r>
          </a:p>
          <a:p>
            <a:pPr marL="0" indent="0">
              <a:buNone/>
            </a:pPr>
            <a:endParaRPr lang="pt-BR" dirty="0" smtClean="0">
              <a:solidFill>
                <a:schemeClr val="tx1"/>
              </a:solidFill>
            </a:endParaRPr>
          </a:p>
        </p:txBody>
      </p:sp>
    </p:spTree>
    <p:extLst>
      <p:ext uri="{BB962C8B-B14F-4D97-AF65-F5344CB8AC3E}">
        <p14:creationId xmlns:p14="http://schemas.microsoft.com/office/powerpoint/2010/main" val="6828069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Agravo de instrumento</a:t>
            </a:r>
            <a:endParaRPr lang="pt-BR" dirty="0"/>
          </a:p>
        </p:txBody>
      </p:sp>
      <p:sp>
        <p:nvSpPr>
          <p:cNvPr id="3" name="Espaço Reservado para Conteúdo 2"/>
          <p:cNvSpPr>
            <a:spLocks noGrp="1"/>
          </p:cNvSpPr>
          <p:nvPr>
            <p:ph idx="1"/>
          </p:nvPr>
        </p:nvSpPr>
        <p:spPr>
          <a:xfrm>
            <a:off x="0" y="1600200"/>
            <a:ext cx="9144000" cy="5257800"/>
          </a:xfrm>
        </p:spPr>
        <p:txBody>
          <a:bodyPr>
            <a:normAutofit lnSpcReduction="10000"/>
          </a:bodyPr>
          <a:lstStyle/>
          <a:p>
            <a:pPr marL="0" indent="0">
              <a:buNone/>
            </a:pPr>
            <a:r>
              <a:rPr lang="pt-BR" dirty="0">
                <a:solidFill>
                  <a:schemeClr val="tx1"/>
                </a:solidFill>
              </a:rPr>
              <a:t>Art. 897 - Cabe </a:t>
            </a:r>
            <a:r>
              <a:rPr lang="pt-BR" b="1" u="sng" dirty="0">
                <a:solidFill>
                  <a:schemeClr val="tx1"/>
                </a:solidFill>
              </a:rPr>
              <a:t>agravo</a:t>
            </a:r>
            <a:r>
              <a:rPr lang="pt-BR" dirty="0">
                <a:solidFill>
                  <a:schemeClr val="tx1"/>
                </a:solidFill>
              </a:rPr>
              <a:t>, no prazo de 8 (oito) dias</a:t>
            </a:r>
            <a:r>
              <a:rPr lang="pt-BR" dirty="0" smtClean="0">
                <a:solidFill>
                  <a:schemeClr val="tx1"/>
                </a:solidFill>
              </a:rPr>
              <a:t>:</a:t>
            </a:r>
          </a:p>
          <a:p>
            <a:pPr marL="0" indent="0">
              <a:buNone/>
            </a:pPr>
            <a:r>
              <a:rPr lang="pt-BR" dirty="0">
                <a:solidFill>
                  <a:schemeClr val="tx1"/>
                </a:solidFill>
              </a:rPr>
              <a:t>b) </a:t>
            </a:r>
            <a:r>
              <a:rPr lang="pt-BR" b="1" u="sng" dirty="0">
                <a:solidFill>
                  <a:schemeClr val="tx1"/>
                </a:solidFill>
              </a:rPr>
              <a:t>de instrumento</a:t>
            </a:r>
            <a:r>
              <a:rPr lang="pt-BR" dirty="0">
                <a:solidFill>
                  <a:schemeClr val="tx1"/>
                </a:solidFill>
              </a:rPr>
              <a:t>, dos despachos que denegarem a interposição de recursos</a:t>
            </a:r>
            <a:r>
              <a:rPr lang="pt-BR" dirty="0" smtClean="0">
                <a:solidFill>
                  <a:schemeClr val="tx1"/>
                </a:solidFill>
              </a:rPr>
              <a:t>.</a:t>
            </a:r>
          </a:p>
          <a:p>
            <a:pPr marL="0" indent="0">
              <a:buNone/>
            </a:pPr>
            <a:endParaRPr lang="pt-BR" dirty="0" smtClean="0">
              <a:solidFill>
                <a:schemeClr val="tx1"/>
              </a:solidFill>
            </a:endParaRPr>
          </a:p>
          <a:p>
            <a:pPr marL="0" indent="0">
              <a:buNone/>
            </a:pPr>
            <a:r>
              <a:rPr lang="pt-BR" dirty="0">
                <a:solidFill>
                  <a:schemeClr val="tx1"/>
                </a:solidFill>
              </a:rPr>
              <a:t>§ 2º - O agravo de instrumento interposto contra o despacho que não receber agravo de petição não suspende a execução da sentença</a:t>
            </a:r>
            <a:r>
              <a:rPr lang="pt-BR" dirty="0" smtClean="0">
                <a:solidFill>
                  <a:schemeClr val="tx1"/>
                </a:solidFill>
              </a:rPr>
              <a:t>.</a:t>
            </a:r>
          </a:p>
          <a:p>
            <a:pPr marL="0" indent="0">
              <a:buNone/>
            </a:pPr>
            <a:endParaRPr lang="pt-BR" dirty="0" smtClean="0">
              <a:solidFill>
                <a:schemeClr val="tx1"/>
              </a:solidFill>
            </a:endParaRPr>
          </a:p>
          <a:p>
            <a:pPr marL="0" indent="0">
              <a:buNone/>
            </a:pPr>
            <a:r>
              <a:rPr lang="pt-BR" dirty="0">
                <a:solidFill>
                  <a:schemeClr val="tx1"/>
                </a:solidFill>
              </a:rPr>
              <a:t>§ 4º - Na hipótese da alínea b deste artigo, o agravo será julgado pelo Tribunal que seria competente para conhecer o recurso cuja interposição foi denegada</a:t>
            </a:r>
            <a:r>
              <a:rPr lang="pt-BR" dirty="0" smtClean="0">
                <a:solidFill>
                  <a:schemeClr val="tx1"/>
                </a:solidFill>
              </a:rPr>
              <a:t>.</a:t>
            </a:r>
          </a:p>
          <a:p>
            <a:pPr marL="0" indent="0">
              <a:buNone/>
            </a:pPr>
            <a:endParaRPr lang="pt-BR" dirty="0" smtClean="0">
              <a:solidFill>
                <a:schemeClr val="tx1"/>
              </a:solidFill>
            </a:endParaRPr>
          </a:p>
          <a:p>
            <a:pPr marL="0" indent="0">
              <a:buNone/>
            </a:pPr>
            <a:r>
              <a:rPr lang="pt-BR" dirty="0">
                <a:solidFill>
                  <a:schemeClr val="tx1"/>
                </a:solidFill>
              </a:rPr>
              <a:t>§ 6</a:t>
            </a:r>
            <a:r>
              <a:rPr lang="pt-BR" u="sng" baseline="30000" dirty="0">
                <a:solidFill>
                  <a:schemeClr val="tx1"/>
                </a:solidFill>
              </a:rPr>
              <a:t>o</a:t>
            </a:r>
            <a:r>
              <a:rPr lang="pt-BR" dirty="0">
                <a:solidFill>
                  <a:schemeClr val="tx1"/>
                </a:solidFill>
              </a:rPr>
              <a:t> O agravado será intimado para oferecer resposta ao agravo e ao recurso principal, instruindo-a com as peças que considerar necessárias ao julgamento de ambos os </a:t>
            </a:r>
            <a:r>
              <a:rPr lang="pt-BR" dirty="0" smtClean="0">
                <a:solidFill>
                  <a:schemeClr val="tx1"/>
                </a:solidFill>
              </a:rPr>
              <a:t>recursos.</a:t>
            </a:r>
            <a:endParaRPr lang="pt-BR" dirty="0">
              <a:solidFill>
                <a:schemeClr val="tx1"/>
              </a:solidFill>
            </a:endParaRPr>
          </a:p>
        </p:txBody>
      </p:sp>
    </p:spTree>
    <p:extLst>
      <p:ext uri="{BB962C8B-B14F-4D97-AF65-F5344CB8AC3E}">
        <p14:creationId xmlns:p14="http://schemas.microsoft.com/office/powerpoint/2010/main" val="27400730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Atenção</a:t>
            </a:r>
            <a:endParaRPr lang="pt-BR" dirty="0"/>
          </a:p>
        </p:txBody>
      </p:sp>
      <p:sp>
        <p:nvSpPr>
          <p:cNvPr id="3" name="Espaço Reservado para Conteúdo 2"/>
          <p:cNvSpPr>
            <a:spLocks noGrp="1"/>
          </p:cNvSpPr>
          <p:nvPr>
            <p:ph idx="1"/>
          </p:nvPr>
        </p:nvSpPr>
        <p:spPr>
          <a:xfrm>
            <a:off x="107503" y="1627584"/>
            <a:ext cx="9036495" cy="5257800"/>
          </a:xfrm>
        </p:spPr>
        <p:txBody>
          <a:bodyPr>
            <a:normAutofit/>
          </a:bodyPr>
          <a:lstStyle/>
          <a:p>
            <a:pPr marL="0" indent="0">
              <a:buNone/>
            </a:pPr>
            <a:r>
              <a:rPr lang="pt-BR" sz="3700" dirty="0" smtClean="0">
                <a:solidFill>
                  <a:schemeClr val="tx1"/>
                </a:solidFill>
              </a:rPr>
              <a:t>Art. 899, § 7</a:t>
            </a:r>
            <a:r>
              <a:rPr lang="pt-BR" sz="3700" u="sng" baseline="30000" dirty="0" smtClean="0">
                <a:solidFill>
                  <a:schemeClr val="tx1"/>
                </a:solidFill>
              </a:rPr>
              <a:t>º</a:t>
            </a:r>
            <a:r>
              <a:rPr lang="pt-BR" sz="3700" dirty="0" smtClean="0">
                <a:solidFill>
                  <a:schemeClr val="tx1"/>
                </a:solidFill>
              </a:rPr>
              <a:t>, CLT.</a:t>
            </a:r>
          </a:p>
          <a:p>
            <a:pPr marL="0" indent="0">
              <a:buNone/>
            </a:pPr>
            <a:endParaRPr lang="pt-BR" sz="3700" dirty="0" smtClean="0">
              <a:solidFill>
                <a:schemeClr val="tx1"/>
              </a:solidFill>
            </a:endParaRPr>
          </a:p>
          <a:p>
            <a:pPr marL="0" indent="0">
              <a:buNone/>
            </a:pPr>
            <a:endParaRPr lang="pt-BR" sz="3700" dirty="0" smtClean="0">
              <a:solidFill>
                <a:schemeClr val="tx1"/>
              </a:solidFill>
            </a:endParaRPr>
          </a:p>
          <a:p>
            <a:pPr marL="0" indent="0">
              <a:buNone/>
            </a:pPr>
            <a:r>
              <a:rPr lang="pt-BR" sz="3700" dirty="0" smtClean="0">
                <a:solidFill>
                  <a:schemeClr val="tx1"/>
                </a:solidFill>
              </a:rPr>
              <a:t> </a:t>
            </a:r>
            <a:r>
              <a:rPr lang="pt-BR" sz="3700" dirty="0">
                <a:solidFill>
                  <a:schemeClr val="tx1"/>
                </a:solidFill>
              </a:rPr>
              <a:t>No ato de interposição do agravo de instrumento, o depósito recursal corresponderá a 50% (cinquenta por cento) do valor do depósito do recurso ao qual se pretende destrancar.</a:t>
            </a:r>
          </a:p>
        </p:txBody>
      </p:sp>
      <p:pic>
        <p:nvPicPr>
          <p:cNvPr id="4" name="Picture 2" descr="C:\Users\Marli\AppData\Local\Microsoft\Windows\Temporary Internet Files\Content.IE5\30JKXUFH\MC9004113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3274" y="0"/>
            <a:ext cx="2130725"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2290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arli\Desktop\adesivo_descolado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827" t="20692"/>
          <a:stretch/>
        </p:blipFill>
        <p:spPr bwMode="auto">
          <a:xfrm>
            <a:off x="0" y="1551764"/>
            <a:ext cx="5831632" cy="42535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0" y="182880"/>
            <a:ext cx="9144000" cy="1111664"/>
          </a:xfrm>
        </p:spPr>
        <p:txBody>
          <a:bodyPr/>
          <a:lstStyle/>
          <a:p>
            <a:r>
              <a:rPr lang="pt-BR" dirty="0" smtClean="0"/>
              <a:t>Recurso adesivo</a:t>
            </a:r>
            <a:endParaRPr lang="pt-BR" dirty="0"/>
          </a:p>
        </p:txBody>
      </p:sp>
      <p:sp>
        <p:nvSpPr>
          <p:cNvPr id="3" name="Espaço Reservado para Conteúdo 2"/>
          <p:cNvSpPr>
            <a:spLocks noGrp="1"/>
          </p:cNvSpPr>
          <p:nvPr>
            <p:ph idx="1"/>
          </p:nvPr>
        </p:nvSpPr>
        <p:spPr>
          <a:xfrm>
            <a:off x="2195736" y="2996952"/>
            <a:ext cx="6967401" cy="3857054"/>
          </a:xfrm>
        </p:spPr>
        <p:txBody>
          <a:bodyPr>
            <a:normAutofit/>
          </a:bodyPr>
          <a:lstStyle/>
          <a:p>
            <a:pPr marL="0" indent="0">
              <a:buNone/>
            </a:pPr>
            <a:endParaRPr lang="pt-BR" sz="3200" dirty="0">
              <a:solidFill>
                <a:schemeClr val="tx1"/>
              </a:solidFill>
            </a:endParaRPr>
          </a:p>
          <a:p>
            <a:r>
              <a:rPr lang="pt-BR" sz="3200" dirty="0" smtClean="0">
                <a:solidFill>
                  <a:schemeClr val="tx1"/>
                </a:solidFill>
              </a:rPr>
              <a:t>Art. 997 do CPC</a:t>
            </a:r>
          </a:p>
          <a:p>
            <a:pPr marL="0" indent="0">
              <a:buNone/>
            </a:pPr>
            <a:endParaRPr lang="pt-BR" sz="3200" dirty="0" smtClean="0">
              <a:solidFill>
                <a:schemeClr val="tx1"/>
              </a:solidFill>
            </a:endParaRPr>
          </a:p>
          <a:p>
            <a:r>
              <a:rPr lang="pt-BR" sz="3200" dirty="0" smtClean="0">
                <a:solidFill>
                  <a:schemeClr val="tx1"/>
                </a:solidFill>
              </a:rPr>
              <a:t>Súmula 283 do TST</a:t>
            </a:r>
          </a:p>
          <a:p>
            <a:pPr marL="0" indent="0">
              <a:buNone/>
            </a:pPr>
            <a:r>
              <a:rPr lang="pt-BR" sz="3200" dirty="0" smtClean="0">
                <a:solidFill>
                  <a:schemeClr val="tx1"/>
                </a:solidFill>
              </a:rPr>
              <a:t>Cabível em RO, AP, RR e Embargos</a:t>
            </a:r>
            <a:endParaRPr lang="pt-BR" sz="3200" dirty="0">
              <a:solidFill>
                <a:schemeClr val="tx1"/>
              </a:solidFill>
            </a:endParaRPr>
          </a:p>
        </p:txBody>
      </p:sp>
    </p:spTree>
    <p:extLst>
      <p:ext uri="{BB962C8B-B14F-4D97-AF65-F5344CB8AC3E}">
        <p14:creationId xmlns:p14="http://schemas.microsoft.com/office/powerpoint/2010/main" val="3215616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8640"/>
            <a:ext cx="9144000" cy="1080120"/>
          </a:xfrm>
        </p:spPr>
        <p:txBody>
          <a:bodyPr>
            <a:normAutofit/>
          </a:bodyPr>
          <a:lstStyle/>
          <a:p>
            <a:r>
              <a:rPr lang="pt-BR" dirty="0" smtClean="0"/>
              <a:t>Agravo regimental – RI TST</a:t>
            </a:r>
            <a:endParaRPr lang="pt-BR" dirty="0"/>
          </a:p>
        </p:txBody>
      </p:sp>
      <p:sp>
        <p:nvSpPr>
          <p:cNvPr id="3" name="Espaço Reservado para Conteúdo 2"/>
          <p:cNvSpPr>
            <a:spLocks noGrp="1"/>
          </p:cNvSpPr>
          <p:nvPr>
            <p:ph idx="1"/>
          </p:nvPr>
        </p:nvSpPr>
        <p:spPr>
          <a:xfrm>
            <a:off x="0" y="1484784"/>
            <a:ext cx="9144000" cy="5373216"/>
          </a:xfrm>
        </p:spPr>
        <p:txBody>
          <a:bodyPr>
            <a:noAutofit/>
          </a:bodyPr>
          <a:lstStyle/>
          <a:p>
            <a:pPr marL="0" indent="0">
              <a:buNone/>
            </a:pPr>
            <a:r>
              <a:rPr lang="pt-BR" sz="1700" b="1" dirty="0">
                <a:solidFill>
                  <a:schemeClr val="tx1"/>
                </a:solidFill>
              </a:rPr>
              <a:t>Art. 235. </a:t>
            </a:r>
            <a:r>
              <a:rPr lang="pt-BR" sz="1700" dirty="0">
                <a:solidFill>
                  <a:schemeClr val="tx1"/>
                </a:solidFill>
              </a:rPr>
              <a:t>Cabe agravo regimental, no prazo de oito dias, para o Órgão Especial, Seções Especializadas e Turmas, observada a competência dos respectivos órgãos, nas seguintes hipóteses: </a:t>
            </a:r>
          </a:p>
          <a:p>
            <a:pPr marL="0" indent="0">
              <a:buNone/>
            </a:pPr>
            <a:r>
              <a:rPr lang="pt-BR" sz="1700" dirty="0">
                <a:solidFill>
                  <a:schemeClr val="tx1"/>
                </a:solidFill>
              </a:rPr>
              <a:t> </a:t>
            </a:r>
            <a:r>
              <a:rPr lang="pt-BR" sz="1700" dirty="0" smtClean="0">
                <a:solidFill>
                  <a:schemeClr val="tx1"/>
                </a:solidFill>
              </a:rPr>
              <a:t>I </a:t>
            </a:r>
            <a:r>
              <a:rPr lang="pt-BR" sz="1700" dirty="0">
                <a:solidFill>
                  <a:schemeClr val="tx1"/>
                </a:solidFill>
              </a:rPr>
              <a:t>- do despacho do Presidente do Tribunal que denegar seguimento aos embargos infringentes;</a:t>
            </a:r>
          </a:p>
          <a:p>
            <a:pPr marL="0" indent="0">
              <a:buNone/>
            </a:pPr>
            <a:r>
              <a:rPr lang="pt-BR" sz="1700" dirty="0" smtClean="0">
                <a:solidFill>
                  <a:schemeClr val="tx1"/>
                </a:solidFill>
              </a:rPr>
              <a:t>II </a:t>
            </a:r>
            <a:r>
              <a:rPr lang="pt-BR" sz="1700" dirty="0">
                <a:solidFill>
                  <a:schemeClr val="tx1"/>
                </a:solidFill>
              </a:rPr>
              <a:t>- do despacho do Presidente do Tribunal que suspender execução de liminares ou de decisão concessiva de mandado de segurança;</a:t>
            </a:r>
          </a:p>
          <a:p>
            <a:pPr marL="0" indent="0">
              <a:buNone/>
            </a:pPr>
            <a:r>
              <a:rPr lang="pt-BR" sz="1700" dirty="0" smtClean="0">
                <a:solidFill>
                  <a:schemeClr val="tx1"/>
                </a:solidFill>
              </a:rPr>
              <a:t>III </a:t>
            </a:r>
            <a:r>
              <a:rPr lang="pt-BR" sz="1700" dirty="0">
                <a:solidFill>
                  <a:schemeClr val="tx1"/>
                </a:solidFill>
              </a:rPr>
              <a:t>- do despacho do Presidente do Tribunal que conceder ou negar suspensão da execução de liminar, antecipação de tutela ou da sentença em cautelar; </a:t>
            </a:r>
          </a:p>
          <a:p>
            <a:pPr marL="0" indent="0">
              <a:buNone/>
            </a:pPr>
            <a:r>
              <a:rPr lang="pt-BR" sz="1700" dirty="0" smtClean="0">
                <a:solidFill>
                  <a:schemeClr val="tx1"/>
                </a:solidFill>
              </a:rPr>
              <a:t>IV </a:t>
            </a:r>
            <a:r>
              <a:rPr lang="pt-BR" sz="1700" dirty="0">
                <a:solidFill>
                  <a:schemeClr val="tx1"/>
                </a:solidFill>
              </a:rPr>
              <a:t>- do despacho do Presidente do Tribunal concessivo de liminar em mandado de segurança ou em ação cautelar; </a:t>
            </a:r>
          </a:p>
          <a:p>
            <a:pPr marL="0" indent="0">
              <a:buNone/>
            </a:pPr>
            <a:r>
              <a:rPr lang="pt-BR" sz="1700" dirty="0" smtClean="0">
                <a:solidFill>
                  <a:schemeClr val="tx1"/>
                </a:solidFill>
              </a:rPr>
              <a:t>V </a:t>
            </a:r>
            <a:r>
              <a:rPr lang="pt-BR" sz="1700" dirty="0">
                <a:solidFill>
                  <a:schemeClr val="tx1"/>
                </a:solidFill>
              </a:rPr>
              <a:t>- do despacho do Presidente do Tribunal proferido em pedido de efeito suspensivo;</a:t>
            </a:r>
          </a:p>
          <a:p>
            <a:pPr marL="0" indent="0">
              <a:buNone/>
            </a:pPr>
            <a:r>
              <a:rPr lang="pt-BR" sz="1700" dirty="0" smtClean="0">
                <a:solidFill>
                  <a:schemeClr val="tx1"/>
                </a:solidFill>
              </a:rPr>
              <a:t>VI </a:t>
            </a:r>
            <a:r>
              <a:rPr lang="pt-BR" sz="1700" dirty="0">
                <a:solidFill>
                  <a:schemeClr val="tx1"/>
                </a:solidFill>
              </a:rPr>
              <a:t>- das decisões e despachos proferidos pelo Corregedor-Geral da Justiça do Trabalho;</a:t>
            </a:r>
          </a:p>
          <a:p>
            <a:pPr marL="0" indent="0">
              <a:buNone/>
            </a:pPr>
            <a:r>
              <a:rPr lang="pt-BR" sz="1700" b="1" u="sng" dirty="0" smtClean="0">
                <a:solidFill>
                  <a:schemeClr val="tx1"/>
                </a:solidFill>
              </a:rPr>
              <a:t>VII </a:t>
            </a:r>
            <a:r>
              <a:rPr lang="pt-BR" sz="1700" b="1" u="sng" dirty="0">
                <a:solidFill>
                  <a:schemeClr val="tx1"/>
                </a:solidFill>
              </a:rPr>
              <a:t>- do despacho do Relator que negar prosseguimento a recurso, ressalvada a hipótese do art. 239;</a:t>
            </a:r>
          </a:p>
          <a:p>
            <a:pPr marL="0" indent="0">
              <a:buNone/>
            </a:pPr>
            <a:r>
              <a:rPr lang="pt-BR" sz="1700" dirty="0" smtClean="0">
                <a:solidFill>
                  <a:schemeClr val="tx1"/>
                </a:solidFill>
              </a:rPr>
              <a:t>VIII </a:t>
            </a:r>
            <a:r>
              <a:rPr lang="pt-BR" sz="1700" dirty="0">
                <a:solidFill>
                  <a:schemeClr val="tx1"/>
                </a:solidFill>
              </a:rPr>
              <a:t>- do despacho do Relator que indeferir inicial de ação de competência originária do Tribunal; e</a:t>
            </a:r>
          </a:p>
          <a:p>
            <a:pPr marL="0" indent="0">
              <a:buNone/>
            </a:pPr>
            <a:r>
              <a:rPr lang="pt-BR" sz="1700" dirty="0" smtClean="0">
                <a:solidFill>
                  <a:schemeClr val="tx1"/>
                </a:solidFill>
              </a:rPr>
              <a:t>IX </a:t>
            </a:r>
            <a:r>
              <a:rPr lang="pt-BR" sz="1700" dirty="0">
                <a:solidFill>
                  <a:schemeClr val="tx1"/>
                </a:solidFill>
              </a:rPr>
              <a:t>- do despacho ou da decisão do Presidente do Tribunal, de Presidente de Turma, do Corregedor-Geral da Justiça do Trabalho ou Relator que causar prejuízo ao direito da parte, ressalvados aqueles contra os quais haja recursos próprios previstos na legislação ou neste Regimento</a:t>
            </a:r>
            <a:r>
              <a:rPr lang="pt-BR" sz="1700" dirty="0" smtClean="0">
                <a:solidFill>
                  <a:schemeClr val="tx1"/>
                </a:solidFill>
              </a:rPr>
              <a:t>.</a:t>
            </a:r>
            <a:endParaRPr lang="pt-BR" sz="1700" dirty="0">
              <a:solidFill>
                <a:schemeClr val="tx1"/>
              </a:solidFill>
            </a:endParaRPr>
          </a:p>
        </p:txBody>
      </p:sp>
    </p:spTree>
    <p:extLst>
      <p:ext uri="{BB962C8B-B14F-4D97-AF65-F5344CB8AC3E}">
        <p14:creationId xmlns:p14="http://schemas.microsoft.com/office/powerpoint/2010/main" val="3566413641"/>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Correição Parcial</a:t>
            </a:r>
            <a:endParaRPr lang="pt-BR" dirty="0"/>
          </a:p>
        </p:txBody>
      </p:sp>
      <p:sp>
        <p:nvSpPr>
          <p:cNvPr id="3" name="Espaço Reservado para Conteúdo 2"/>
          <p:cNvSpPr>
            <a:spLocks noGrp="1"/>
          </p:cNvSpPr>
          <p:nvPr>
            <p:ph idx="1"/>
          </p:nvPr>
        </p:nvSpPr>
        <p:spPr>
          <a:xfrm>
            <a:off x="0" y="1600200"/>
            <a:ext cx="9144000" cy="5257800"/>
          </a:xfrm>
        </p:spPr>
        <p:txBody>
          <a:bodyPr>
            <a:normAutofit/>
          </a:bodyPr>
          <a:lstStyle/>
          <a:p>
            <a:pPr marL="0" indent="0">
              <a:buNone/>
            </a:pPr>
            <a:r>
              <a:rPr lang="pt-BR" sz="2800" dirty="0" smtClean="0">
                <a:solidFill>
                  <a:schemeClr val="tx1"/>
                </a:solidFill>
              </a:rPr>
              <a:t>Requisitos: </a:t>
            </a:r>
          </a:p>
          <a:p>
            <a:pPr marL="457200" indent="-457200">
              <a:buAutoNum type="alphaLcParenR"/>
            </a:pPr>
            <a:r>
              <a:rPr lang="pt-BR" sz="2800" dirty="0" smtClean="0">
                <a:solidFill>
                  <a:schemeClr val="tx1"/>
                </a:solidFill>
              </a:rPr>
              <a:t>ato judicial atentatório a boa ordem do procedimento; </a:t>
            </a:r>
          </a:p>
          <a:p>
            <a:pPr marL="457200" indent="-457200">
              <a:buAutoNum type="alphaLcParenR"/>
            </a:pPr>
            <a:r>
              <a:rPr lang="pt-BR" sz="2800" dirty="0" smtClean="0">
                <a:solidFill>
                  <a:schemeClr val="tx1"/>
                </a:solidFill>
              </a:rPr>
              <a:t>que esse ato não possa ser impugnado por recurso. (Manoel A. T. Filho).</a:t>
            </a:r>
          </a:p>
          <a:p>
            <a:pPr marL="0" indent="0">
              <a:buNone/>
            </a:pPr>
            <a:endParaRPr lang="pt-BR" sz="2800" dirty="0" smtClean="0">
              <a:solidFill>
                <a:schemeClr val="tx1"/>
              </a:solidFill>
            </a:endParaRPr>
          </a:p>
          <a:p>
            <a:pPr marL="0" indent="0">
              <a:buNone/>
            </a:pPr>
            <a:r>
              <a:rPr lang="pt-BR" sz="2800" dirty="0" smtClean="0">
                <a:solidFill>
                  <a:schemeClr val="tx1"/>
                </a:solidFill>
              </a:rPr>
              <a:t>TRT 4ª Região: </a:t>
            </a:r>
            <a:r>
              <a:rPr lang="pt-BR" sz="2800" dirty="0">
                <a:solidFill>
                  <a:schemeClr val="tx1"/>
                </a:solidFill>
              </a:rPr>
              <a:t>Art. </a:t>
            </a:r>
            <a:r>
              <a:rPr lang="pt-BR" sz="2800" dirty="0" smtClean="0">
                <a:solidFill>
                  <a:schemeClr val="tx1"/>
                </a:solidFill>
              </a:rPr>
              <a:t>48 do RI. </a:t>
            </a:r>
            <a:r>
              <a:rPr lang="pt-BR" sz="2800" dirty="0">
                <a:solidFill>
                  <a:schemeClr val="tx1"/>
                </a:solidFill>
              </a:rPr>
              <a:t>Em decorrência de correição parcial, poderá o Corregedor rever </a:t>
            </a:r>
            <a:r>
              <a:rPr lang="pt-BR" sz="2800" dirty="0" smtClean="0">
                <a:solidFill>
                  <a:schemeClr val="tx1"/>
                </a:solidFill>
              </a:rPr>
              <a:t>ato praticado </a:t>
            </a:r>
            <a:r>
              <a:rPr lang="pt-BR" sz="2800" dirty="0">
                <a:solidFill>
                  <a:schemeClr val="tx1"/>
                </a:solidFill>
              </a:rPr>
              <a:t>por Juízes de primeiro grau que configure abuso ou erro </a:t>
            </a:r>
            <a:r>
              <a:rPr lang="pt-BR" sz="2800" dirty="0" smtClean="0">
                <a:solidFill>
                  <a:schemeClr val="tx1"/>
                </a:solidFill>
              </a:rPr>
              <a:t>de procedimento</a:t>
            </a:r>
            <a:r>
              <a:rPr lang="pt-BR" sz="2800" dirty="0">
                <a:solidFill>
                  <a:schemeClr val="tx1"/>
                </a:solidFill>
              </a:rPr>
              <a:t>. </a:t>
            </a:r>
            <a:endParaRPr lang="pt-BR" sz="2800" dirty="0" smtClean="0">
              <a:solidFill>
                <a:schemeClr val="tx1"/>
              </a:solidFill>
            </a:endParaRPr>
          </a:p>
          <a:p>
            <a:pPr marL="0" indent="0">
              <a:buNone/>
            </a:pPr>
            <a:r>
              <a:rPr lang="pt-BR" sz="2800" dirty="0" smtClean="0">
                <a:solidFill>
                  <a:schemeClr val="tx1"/>
                </a:solidFill>
              </a:rPr>
              <a:t>Parágrafo </a:t>
            </a:r>
            <a:r>
              <a:rPr lang="pt-BR" sz="2800" dirty="0">
                <a:solidFill>
                  <a:schemeClr val="tx1"/>
                </a:solidFill>
              </a:rPr>
              <a:t>único. Das decisões caberá agravo regimental, no prazo de </a:t>
            </a:r>
            <a:r>
              <a:rPr lang="pt-BR" sz="2800" dirty="0" smtClean="0">
                <a:solidFill>
                  <a:schemeClr val="tx1"/>
                </a:solidFill>
              </a:rPr>
              <a:t>oito dias</a:t>
            </a:r>
            <a:r>
              <a:rPr lang="pt-BR" sz="2800" dirty="0">
                <a:solidFill>
                  <a:schemeClr val="tx1"/>
                </a:solidFill>
              </a:rPr>
              <a:t>.</a:t>
            </a:r>
          </a:p>
        </p:txBody>
      </p:sp>
    </p:spTree>
    <p:extLst>
      <p:ext uri="{BB962C8B-B14F-4D97-AF65-F5344CB8AC3E}">
        <p14:creationId xmlns:p14="http://schemas.microsoft.com/office/powerpoint/2010/main" val="323772631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Súmula nº 303 do </a:t>
            </a:r>
            <a:r>
              <a:rPr lang="pt-BR" b="1" dirty="0" smtClean="0"/>
              <a:t>TST </a:t>
            </a:r>
            <a:br>
              <a:rPr lang="pt-BR" b="1" dirty="0" smtClean="0"/>
            </a:br>
            <a:r>
              <a:rPr lang="pt-BR" sz="1700" b="1" dirty="0"/>
              <a:t>FAZENDA PÚBLICA. REEXAME NECESSÁRIO (nova redação em decorrência do CPC de 2015) - Res. 211/2016, DEJT divulgado em 24, 25 e 26.08.2016</a:t>
            </a:r>
            <a:br>
              <a:rPr lang="pt-BR" sz="1700" b="1" dirty="0"/>
            </a:br>
            <a:endParaRPr lang="pt-BR" sz="1700" dirty="0"/>
          </a:p>
        </p:txBody>
      </p:sp>
      <p:sp>
        <p:nvSpPr>
          <p:cNvPr id="3" name="Espaço Reservado para Conteúdo 2"/>
          <p:cNvSpPr>
            <a:spLocks noGrp="1"/>
          </p:cNvSpPr>
          <p:nvPr>
            <p:ph idx="1"/>
          </p:nvPr>
        </p:nvSpPr>
        <p:spPr>
          <a:xfrm>
            <a:off x="0" y="1484784"/>
            <a:ext cx="9144000" cy="5400600"/>
          </a:xfrm>
        </p:spPr>
        <p:txBody>
          <a:bodyPr>
            <a:noAutofit/>
          </a:bodyPr>
          <a:lstStyle/>
          <a:p>
            <a:endParaRPr lang="pt-BR" sz="1300" b="1" dirty="0"/>
          </a:p>
          <a:p>
            <a:r>
              <a:rPr lang="pt-BR" sz="1300" dirty="0" smtClean="0"/>
              <a:t>I </a:t>
            </a:r>
            <a:r>
              <a:rPr lang="pt-BR" sz="1300" dirty="0"/>
              <a:t>- Em dissídio individual, está sujeita ao reexame necessário, mesmo na vigência da Constituição Federal de 1988, decisão contrária à Fazenda Pública, salvo quando a condenação não ultrapassar o valor correspondente a: </a:t>
            </a:r>
            <a:endParaRPr lang="pt-BR" sz="1300" dirty="0" smtClean="0"/>
          </a:p>
          <a:p>
            <a:r>
              <a:rPr lang="pt-BR" sz="1300" dirty="0" smtClean="0"/>
              <a:t>a</a:t>
            </a:r>
            <a:r>
              <a:rPr lang="pt-BR" sz="1300" dirty="0"/>
              <a:t>) 1.000 (mil) salários mínimos para a União e as respectivas autarquias e fundações de direito público; </a:t>
            </a:r>
            <a:endParaRPr lang="pt-BR" sz="1300" dirty="0" smtClean="0"/>
          </a:p>
          <a:p>
            <a:r>
              <a:rPr lang="pt-BR" sz="1300" dirty="0" smtClean="0"/>
              <a:t>b</a:t>
            </a:r>
            <a:r>
              <a:rPr lang="pt-BR" sz="1300" dirty="0"/>
              <a:t>) 500 (quinhentos) salários mínimos para os Estados, o Distrito Federal, as respectivas autarquias e fundações de direito público e os </a:t>
            </a:r>
            <a:r>
              <a:rPr lang="pt-BR" sz="1300" dirty="0" smtClean="0"/>
              <a:t>Municípios que </a:t>
            </a:r>
            <a:r>
              <a:rPr lang="pt-BR" sz="1300" dirty="0"/>
              <a:t>constituam capitais dos Estados; </a:t>
            </a:r>
            <a:endParaRPr lang="pt-BR" sz="1300" dirty="0" smtClean="0"/>
          </a:p>
          <a:p>
            <a:r>
              <a:rPr lang="pt-BR" sz="1300" dirty="0" smtClean="0"/>
              <a:t>c</a:t>
            </a:r>
            <a:r>
              <a:rPr lang="pt-BR" sz="1300" dirty="0"/>
              <a:t>) 100 (cem) salários mínimos para todos os demais Municípios e respectivas autarquias e fundações de direito público</a:t>
            </a:r>
            <a:r>
              <a:rPr lang="pt-BR" sz="1300" dirty="0" smtClean="0"/>
              <a:t>.</a:t>
            </a:r>
          </a:p>
          <a:p>
            <a:endParaRPr lang="pt-BR" sz="1300" dirty="0" smtClean="0"/>
          </a:p>
          <a:p>
            <a:r>
              <a:rPr lang="pt-BR" sz="1300" dirty="0" smtClean="0"/>
              <a:t>II </a:t>
            </a:r>
            <a:r>
              <a:rPr lang="pt-BR" sz="1300" dirty="0"/>
              <a:t>– Também não se sujeita ao duplo grau de jurisdição a decisão fundada em: </a:t>
            </a:r>
            <a:endParaRPr lang="pt-BR" sz="1300" dirty="0" smtClean="0"/>
          </a:p>
          <a:p>
            <a:r>
              <a:rPr lang="pt-BR" sz="1300" dirty="0" smtClean="0"/>
              <a:t>a</a:t>
            </a:r>
            <a:r>
              <a:rPr lang="pt-BR" sz="1300" dirty="0"/>
              <a:t>) súmula ou orientação jurisprudencial do Tribunal Superior do Trabalho; </a:t>
            </a:r>
            <a:endParaRPr lang="pt-BR" sz="1300" dirty="0" smtClean="0"/>
          </a:p>
          <a:p>
            <a:r>
              <a:rPr lang="pt-BR" sz="1300" dirty="0" smtClean="0"/>
              <a:t>b</a:t>
            </a:r>
            <a:r>
              <a:rPr lang="pt-BR" sz="1300" dirty="0"/>
              <a:t>) acórdão proferido pelo Supremo Tribunal Federal ou pelo Tribunal Superior do Trabalho em julgamento de recursos repetitivos; </a:t>
            </a:r>
            <a:endParaRPr lang="pt-BR" sz="1300" dirty="0" smtClean="0"/>
          </a:p>
          <a:p>
            <a:r>
              <a:rPr lang="pt-BR" sz="1300" dirty="0" smtClean="0"/>
              <a:t>c</a:t>
            </a:r>
            <a:r>
              <a:rPr lang="pt-BR" sz="1300" dirty="0"/>
              <a:t>) entendimento firmado em incidente </a:t>
            </a:r>
            <a:r>
              <a:rPr lang="pt-BR" sz="1300" dirty="0" smtClean="0"/>
              <a:t>de resolução </a:t>
            </a:r>
            <a:r>
              <a:rPr lang="pt-BR" sz="1300" dirty="0"/>
              <a:t>de demandas repetitivas ou de assunção de competência; </a:t>
            </a:r>
            <a:endParaRPr lang="pt-BR" sz="1300" dirty="0" smtClean="0"/>
          </a:p>
          <a:p>
            <a:r>
              <a:rPr lang="pt-BR" sz="1300" dirty="0" smtClean="0"/>
              <a:t>d</a:t>
            </a:r>
            <a:r>
              <a:rPr lang="pt-BR" sz="1300" dirty="0"/>
              <a:t>) entendimento coincidente com orientação vinculante firmada no âmbito administrativo do próprio ente público, consolidada em manifestação, parecer ou súmula administrativa</a:t>
            </a:r>
            <a:r>
              <a:rPr lang="pt-BR" sz="1300" dirty="0" smtClean="0"/>
              <a:t>.</a:t>
            </a:r>
          </a:p>
          <a:p>
            <a:endParaRPr lang="pt-BR" sz="1300" dirty="0" smtClean="0"/>
          </a:p>
          <a:p>
            <a:r>
              <a:rPr lang="pt-BR" sz="1300" dirty="0" smtClean="0"/>
              <a:t>III </a:t>
            </a:r>
            <a:r>
              <a:rPr lang="pt-BR" sz="1300" dirty="0"/>
              <a:t>- Em ação rescisória, a decisão proferida pelo Tribunal Regional do Trabalho está sujeita ao duplo grau de jurisdição obrigatório quando desfavorável ao ente público, exceto nas hipóteses dos incisos anteriores. (</a:t>
            </a:r>
            <a:r>
              <a:rPr lang="pt-BR" sz="1300" dirty="0" err="1"/>
              <a:t>ex-OJ</a:t>
            </a:r>
            <a:r>
              <a:rPr lang="pt-BR" sz="1300" dirty="0"/>
              <a:t> nº 71 da SBDI-1 - inserida em 03.06.1996) </a:t>
            </a:r>
            <a:endParaRPr lang="pt-BR" sz="1300" dirty="0" smtClean="0"/>
          </a:p>
          <a:p>
            <a:r>
              <a:rPr lang="pt-BR" sz="1300" dirty="0"/>
              <a:t/>
            </a:r>
            <a:br>
              <a:rPr lang="pt-BR" sz="1300" dirty="0"/>
            </a:br>
            <a:r>
              <a:rPr lang="pt-BR" sz="1300" dirty="0" smtClean="0"/>
              <a:t>IV </a:t>
            </a:r>
            <a:r>
              <a:rPr lang="pt-BR" sz="1300" dirty="0"/>
              <a:t>- Em mandado de segurança, somente cabe reexame necessário se, na relação processual, figurar pessoa jurídica de direito público como parte prejudicada pela concessão da ordem. Tal situação não ocorre na hipótese de figurar no feito como impetrante e terceiro interessado pessoa de direito privado, ressalvada a hipótese de matéria administrativa. (</a:t>
            </a:r>
            <a:r>
              <a:rPr lang="pt-BR" sz="1300" dirty="0" err="1"/>
              <a:t>ex-OJs</a:t>
            </a:r>
            <a:r>
              <a:rPr lang="pt-BR" sz="1300" dirty="0"/>
              <a:t> </a:t>
            </a:r>
            <a:r>
              <a:rPr lang="pt-BR" sz="1300" dirty="0" err="1"/>
              <a:t>nºs</a:t>
            </a:r>
            <a:r>
              <a:rPr lang="pt-BR" sz="1300" dirty="0"/>
              <a:t> 72 e 73 da SBDI-1 – inseridas, respectivamente, em 25.11.1996 e 03.06.1996).</a:t>
            </a:r>
          </a:p>
        </p:txBody>
      </p:sp>
    </p:spTree>
    <p:extLst>
      <p:ext uri="{BB962C8B-B14F-4D97-AF65-F5344CB8AC3E}">
        <p14:creationId xmlns:p14="http://schemas.microsoft.com/office/powerpoint/2010/main" val="268253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Recurso extraordinário</a:t>
            </a:r>
            <a:endParaRPr lang="pt-BR" dirty="0"/>
          </a:p>
        </p:txBody>
      </p:sp>
      <p:sp>
        <p:nvSpPr>
          <p:cNvPr id="3" name="Espaço Reservado para Conteúdo 2"/>
          <p:cNvSpPr>
            <a:spLocks noGrp="1"/>
          </p:cNvSpPr>
          <p:nvPr>
            <p:ph idx="1"/>
          </p:nvPr>
        </p:nvSpPr>
        <p:spPr>
          <a:xfrm>
            <a:off x="0" y="1600200"/>
            <a:ext cx="9144000" cy="5257800"/>
          </a:xfrm>
        </p:spPr>
        <p:txBody>
          <a:bodyPr>
            <a:normAutofit/>
          </a:bodyPr>
          <a:lstStyle/>
          <a:p>
            <a:pPr marL="0" indent="0">
              <a:buNone/>
            </a:pPr>
            <a:r>
              <a:rPr lang="pt-BR" sz="2800" dirty="0" smtClean="0">
                <a:solidFill>
                  <a:schemeClr val="tx1"/>
                </a:solidFill>
              </a:rPr>
              <a:t>No processo civil: decisão de TJ </a:t>
            </a:r>
          </a:p>
          <a:p>
            <a:pPr marL="0" indent="0">
              <a:buNone/>
            </a:pPr>
            <a:r>
              <a:rPr lang="pt-BR" sz="2800" dirty="0" smtClean="0">
                <a:solidFill>
                  <a:schemeClr val="tx1"/>
                </a:solidFill>
              </a:rPr>
              <a:t>que contrarie a Constituição </a:t>
            </a:r>
          </a:p>
          <a:p>
            <a:pPr marL="0" indent="0">
              <a:buNone/>
            </a:pPr>
            <a:r>
              <a:rPr lang="pt-BR" sz="2800" dirty="0" smtClean="0">
                <a:solidFill>
                  <a:schemeClr val="tx1"/>
                </a:solidFill>
              </a:rPr>
              <a:t>comporta imediato RE </a:t>
            </a:r>
          </a:p>
          <a:p>
            <a:pPr marL="0" indent="0">
              <a:buNone/>
            </a:pPr>
            <a:r>
              <a:rPr lang="pt-BR" sz="2800" dirty="0" smtClean="0">
                <a:solidFill>
                  <a:schemeClr val="tx1"/>
                </a:solidFill>
              </a:rPr>
              <a:t>(exceção ao princípio da </a:t>
            </a:r>
          </a:p>
          <a:p>
            <a:pPr marL="0" indent="0">
              <a:buNone/>
            </a:pPr>
            <a:r>
              <a:rPr lang="pt-BR" sz="2800" dirty="0" err="1" smtClean="0">
                <a:solidFill>
                  <a:schemeClr val="tx1"/>
                </a:solidFill>
              </a:rPr>
              <a:t>unirrecorribilidade</a:t>
            </a:r>
            <a:r>
              <a:rPr lang="pt-BR" sz="2800" dirty="0" smtClean="0">
                <a:solidFill>
                  <a:schemeClr val="tx1"/>
                </a:solidFill>
              </a:rPr>
              <a:t>).</a:t>
            </a:r>
          </a:p>
          <a:p>
            <a:pPr marL="0" indent="0">
              <a:buNone/>
            </a:pPr>
            <a:endParaRPr lang="pt-BR" sz="2800" dirty="0" smtClean="0">
              <a:solidFill>
                <a:schemeClr val="tx1"/>
              </a:solidFill>
            </a:endParaRPr>
          </a:p>
          <a:p>
            <a:pPr marL="0" indent="0">
              <a:buNone/>
            </a:pPr>
            <a:r>
              <a:rPr lang="pt-BR" sz="2800" dirty="0" smtClean="0">
                <a:solidFill>
                  <a:schemeClr val="tx1"/>
                </a:solidFill>
              </a:rPr>
              <a:t>No processo do trabalho: questão </a:t>
            </a:r>
          </a:p>
          <a:p>
            <a:pPr marL="0" indent="0">
              <a:buNone/>
            </a:pPr>
            <a:r>
              <a:rPr lang="pt-BR" sz="2800" dirty="0" smtClean="0">
                <a:solidFill>
                  <a:schemeClr val="tx1"/>
                </a:solidFill>
              </a:rPr>
              <a:t>constitucional é debatida pelo </a:t>
            </a:r>
          </a:p>
          <a:p>
            <a:pPr marL="0" indent="0">
              <a:buNone/>
            </a:pPr>
            <a:r>
              <a:rPr lang="pt-BR" sz="2800" dirty="0" smtClean="0">
                <a:solidFill>
                  <a:schemeClr val="tx1"/>
                </a:solidFill>
              </a:rPr>
              <a:t>recurso de revista.</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5" y="1630451"/>
            <a:ext cx="3704783" cy="5186697"/>
          </a:xfrm>
          <a:prstGeom prst="rect">
            <a:avLst/>
          </a:prstGeom>
        </p:spPr>
      </p:pic>
    </p:spTree>
    <p:extLst>
      <p:ext uri="{BB962C8B-B14F-4D97-AF65-F5344CB8AC3E}">
        <p14:creationId xmlns:p14="http://schemas.microsoft.com/office/powerpoint/2010/main" val="402082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Recurso extraordinário</a:t>
            </a:r>
            <a:endParaRPr lang="pt-BR" dirty="0"/>
          </a:p>
        </p:txBody>
      </p:sp>
      <p:sp>
        <p:nvSpPr>
          <p:cNvPr id="3" name="Espaço Reservado para Conteúdo 2"/>
          <p:cNvSpPr>
            <a:spLocks noGrp="1"/>
          </p:cNvSpPr>
          <p:nvPr>
            <p:ph idx="1"/>
          </p:nvPr>
        </p:nvSpPr>
        <p:spPr>
          <a:xfrm>
            <a:off x="0" y="1600200"/>
            <a:ext cx="9144000" cy="5257800"/>
          </a:xfrm>
        </p:spPr>
        <p:txBody>
          <a:bodyPr>
            <a:noAutofit/>
          </a:bodyPr>
          <a:lstStyle/>
          <a:p>
            <a:pPr marL="0" indent="0">
              <a:buNone/>
            </a:pPr>
            <a:r>
              <a:rPr lang="pt-BR" sz="2700" dirty="0">
                <a:solidFill>
                  <a:schemeClr val="tx1"/>
                </a:solidFill>
              </a:rPr>
              <a:t>CF. Art. 102. Compete ao Supremo Tribunal Federal, precipuamente, a guarda da Constituição, cabendo-lhe</a:t>
            </a:r>
            <a:r>
              <a:rPr lang="pt-BR" sz="2700" dirty="0" smtClean="0">
                <a:solidFill>
                  <a:schemeClr val="tx1"/>
                </a:solidFill>
              </a:rPr>
              <a:t>:</a:t>
            </a:r>
          </a:p>
          <a:p>
            <a:pPr marL="0" indent="0">
              <a:buNone/>
            </a:pPr>
            <a:endParaRPr lang="pt-BR" sz="2700" dirty="0">
              <a:solidFill>
                <a:schemeClr val="tx1"/>
              </a:solidFill>
            </a:endParaRPr>
          </a:p>
          <a:p>
            <a:pPr marL="0" indent="0">
              <a:buNone/>
            </a:pPr>
            <a:r>
              <a:rPr lang="pt-BR" sz="2700" dirty="0">
                <a:solidFill>
                  <a:schemeClr val="tx1"/>
                </a:solidFill>
              </a:rPr>
              <a:t>III - julgar, mediante recurso extraordinário, as causas decididas em única ou última instância, quando a decisão recorrida</a:t>
            </a:r>
            <a:r>
              <a:rPr lang="pt-BR" sz="2700" dirty="0" smtClean="0">
                <a:solidFill>
                  <a:schemeClr val="tx1"/>
                </a:solidFill>
              </a:rPr>
              <a:t>:</a:t>
            </a:r>
          </a:p>
          <a:p>
            <a:pPr marL="0" indent="0">
              <a:buNone/>
            </a:pPr>
            <a:endParaRPr lang="pt-BR" sz="2700" dirty="0">
              <a:solidFill>
                <a:schemeClr val="tx1"/>
              </a:solidFill>
            </a:endParaRPr>
          </a:p>
          <a:p>
            <a:pPr marL="0" indent="0">
              <a:buNone/>
            </a:pPr>
            <a:r>
              <a:rPr lang="pt-BR" sz="2700" dirty="0">
                <a:solidFill>
                  <a:schemeClr val="tx1"/>
                </a:solidFill>
              </a:rPr>
              <a:t>a) contrariar dispositivo desta Constituição;</a:t>
            </a:r>
          </a:p>
          <a:p>
            <a:pPr marL="0" indent="0">
              <a:buNone/>
            </a:pPr>
            <a:endParaRPr lang="pt-BR" sz="2700" dirty="0" smtClean="0">
              <a:solidFill>
                <a:schemeClr val="tx1"/>
              </a:solidFill>
            </a:endParaRPr>
          </a:p>
          <a:p>
            <a:pPr marL="0" indent="0">
              <a:buNone/>
            </a:pPr>
            <a:r>
              <a:rPr lang="pt-BR" sz="2700" dirty="0" err="1" smtClean="0">
                <a:solidFill>
                  <a:schemeClr val="tx1"/>
                </a:solidFill>
              </a:rPr>
              <a:t>Obs</a:t>
            </a:r>
            <a:r>
              <a:rPr lang="pt-BR" sz="2700" dirty="0" smtClean="0">
                <a:solidFill>
                  <a:schemeClr val="tx1"/>
                </a:solidFill>
              </a:rPr>
              <a:t>: requisito da transcendência/repercussão geral – art. 1.035 do CPC.</a:t>
            </a:r>
            <a:endParaRPr lang="pt-BR" sz="2700" dirty="0">
              <a:solidFill>
                <a:schemeClr val="tx1"/>
              </a:solidFill>
            </a:endParaRPr>
          </a:p>
        </p:txBody>
      </p:sp>
    </p:spTree>
    <p:extLst>
      <p:ext uri="{BB962C8B-B14F-4D97-AF65-F5344CB8AC3E}">
        <p14:creationId xmlns:p14="http://schemas.microsoft.com/office/powerpoint/2010/main" val="3764200879"/>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Autofit/>
          </a:bodyPr>
          <a:lstStyle/>
          <a:p>
            <a:r>
              <a:rPr lang="pt-BR" sz="3600" dirty="0" smtClean="0"/>
              <a:t>Procedimento sumário – Lei 5.584/70. </a:t>
            </a:r>
            <a:br>
              <a:rPr lang="pt-BR" sz="3600" dirty="0" smtClean="0"/>
            </a:br>
            <a:r>
              <a:rPr lang="pt-BR" sz="3600" dirty="0" smtClean="0"/>
              <a:t>Pedido de revisão do valor da causa. </a:t>
            </a:r>
            <a:r>
              <a:rPr lang="pt-BR" sz="3600" dirty="0"/>
              <a:t>Recurso extraordinário. </a:t>
            </a:r>
          </a:p>
        </p:txBody>
      </p:sp>
      <p:sp>
        <p:nvSpPr>
          <p:cNvPr id="3" name="Espaço Reservado para Conteúdo 2"/>
          <p:cNvSpPr>
            <a:spLocks noGrp="1"/>
          </p:cNvSpPr>
          <p:nvPr>
            <p:ph idx="1"/>
          </p:nvPr>
        </p:nvSpPr>
        <p:spPr>
          <a:xfrm>
            <a:off x="0" y="1440160"/>
            <a:ext cx="9144000" cy="5417840"/>
          </a:xfrm>
        </p:spPr>
        <p:txBody>
          <a:bodyPr>
            <a:noAutofit/>
          </a:bodyPr>
          <a:lstStyle/>
          <a:p>
            <a:pPr marL="0" indent="0">
              <a:buNone/>
            </a:pPr>
            <a:r>
              <a:rPr lang="pt-BR" sz="2700" dirty="0" smtClean="0">
                <a:solidFill>
                  <a:schemeClr val="tx1"/>
                </a:solidFill>
              </a:rPr>
              <a:t>O que é processo sumário?</a:t>
            </a:r>
            <a:endParaRPr lang="pt-BR" sz="2700" dirty="0">
              <a:solidFill>
                <a:schemeClr val="tx1"/>
              </a:solidFill>
            </a:endParaRPr>
          </a:p>
          <a:p>
            <a:pPr marL="0" indent="0">
              <a:buNone/>
            </a:pPr>
            <a:r>
              <a:rPr lang="pt-BR" sz="2700" dirty="0" smtClean="0">
                <a:solidFill>
                  <a:schemeClr val="tx1"/>
                </a:solidFill>
              </a:rPr>
              <a:t>Lei 5.584/70. </a:t>
            </a:r>
            <a:r>
              <a:rPr lang="pt-BR" sz="2700" dirty="0" err="1" smtClean="0">
                <a:solidFill>
                  <a:schemeClr val="tx1"/>
                </a:solidFill>
              </a:rPr>
              <a:t>Art</a:t>
            </a:r>
            <a:r>
              <a:rPr lang="pt-BR" sz="2700" dirty="0" smtClean="0">
                <a:solidFill>
                  <a:schemeClr val="tx1"/>
                </a:solidFill>
              </a:rPr>
              <a:t> </a:t>
            </a:r>
            <a:r>
              <a:rPr lang="pt-BR" sz="2700" dirty="0">
                <a:solidFill>
                  <a:schemeClr val="tx1"/>
                </a:solidFill>
              </a:rPr>
              <a:t>2º Nos dissídios individuais, proposta a conciliação, e não havendo </a:t>
            </a:r>
            <a:r>
              <a:rPr lang="pt-BR" sz="2700" dirty="0" smtClean="0">
                <a:solidFill>
                  <a:schemeClr val="tx1"/>
                </a:solidFill>
              </a:rPr>
              <a:t>acordo, </a:t>
            </a:r>
            <a:r>
              <a:rPr lang="pt-BR" sz="2700" dirty="0">
                <a:solidFill>
                  <a:schemeClr val="tx1"/>
                </a:solidFill>
              </a:rPr>
              <a:t>o Presidente, da Junta ou o Juiz, antes de passar à instrução da causa, fixar-lhe-á o valor para a determinação da alçada, se </a:t>
            </a:r>
            <a:r>
              <a:rPr lang="pt-BR" sz="2700" dirty="0" smtClean="0">
                <a:solidFill>
                  <a:schemeClr val="tx1"/>
                </a:solidFill>
              </a:rPr>
              <a:t>este for </a:t>
            </a:r>
            <a:r>
              <a:rPr lang="pt-BR" sz="2700" dirty="0">
                <a:solidFill>
                  <a:schemeClr val="tx1"/>
                </a:solidFill>
              </a:rPr>
              <a:t>indeterminado no pedido. </a:t>
            </a:r>
            <a:endParaRPr lang="pt-BR" sz="2700" dirty="0" smtClean="0">
              <a:solidFill>
                <a:schemeClr val="tx1"/>
              </a:solidFill>
            </a:endParaRPr>
          </a:p>
          <a:p>
            <a:pPr marL="0" indent="0">
              <a:buNone/>
            </a:pPr>
            <a:endParaRPr lang="pt-BR" sz="2700" dirty="0">
              <a:solidFill>
                <a:schemeClr val="tx1"/>
              </a:solidFill>
            </a:endParaRPr>
          </a:p>
          <a:p>
            <a:pPr marL="0" indent="0">
              <a:buNone/>
            </a:pPr>
            <a:r>
              <a:rPr lang="pt-BR" sz="2700" dirty="0">
                <a:solidFill>
                  <a:schemeClr val="tx1"/>
                </a:solidFill>
              </a:rPr>
              <a:t>§ 1º Em audiência, ao aduzir razões finais, poderá qualquer das partes, impugnar o valor fixado e, se o Juiz o mantiver, </a:t>
            </a:r>
            <a:r>
              <a:rPr lang="pt-BR" sz="2700" b="1" u="sng" dirty="0">
                <a:solidFill>
                  <a:schemeClr val="tx1"/>
                </a:solidFill>
              </a:rPr>
              <a:t>pedir revisão da decisão, no prazo de 48 (quarenta e oito) horas, ao Presidente do Tribunal Regional</a:t>
            </a:r>
            <a:r>
              <a:rPr lang="pt-BR" sz="2700" dirty="0">
                <a:solidFill>
                  <a:schemeClr val="tx1"/>
                </a:solidFill>
              </a:rPr>
              <a:t>. </a:t>
            </a:r>
            <a:endParaRPr lang="pt-BR" sz="2700" dirty="0" smtClean="0">
              <a:solidFill>
                <a:schemeClr val="tx1"/>
              </a:solidFill>
            </a:endParaRPr>
          </a:p>
          <a:p>
            <a:pPr marL="0" indent="0">
              <a:buNone/>
            </a:pPr>
            <a:endParaRPr lang="pt-BR" sz="1600" dirty="0">
              <a:solidFill>
                <a:schemeClr val="tx1"/>
              </a:solidFill>
            </a:endParaRPr>
          </a:p>
          <a:p>
            <a:pPr marL="0" indent="0">
              <a:buNone/>
            </a:pPr>
            <a:r>
              <a:rPr lang="pt-BR" sz="1600" dirty="0" smtClean="0">
                <a:solidFill>
                  <a:schemeClr val="tx1"/>
                </a:solidFill>
              </a:rPr>
              <a:t> </a:t>
            </a:r>
          </a:p>
          <a:p>
            <a:endParaRPr lang="pt-BR" sz="1600" dirty="0">
              <a:solidFill>
                <a:schemeClr val="tx1"/>
              </a:solidFill>
            </a:endParaRPr>
          </a:p>
        </p:txBody>
      </p:sp>
    </p:spTree>
    <p:extLst>
      <p:ext uri="{BB962C8B-B14F-4D97-AF65-F5344CB8AC3E}">
        <p14:creationId xmlns:p14="http://schemas.microsoft.com/office/powerpoint/2010/main" val="30545973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Procedimento sumário.</a:t>
            </a:r>
            <a:endParaRPr lang="pt-BR" dirty="0"/>
          </a:p>
        </p:txBody>
      </p:sp>
      <p:sp>
        <p:nvSpPr>
          <p:cNvPr id="3" name="Espaço Reservado para Conteúdo 2"/>
          <p:cNvSpPr>
            <a:spLocks noGrp="1"/>
          </p:cNvSpPr>
          <p:nvPr>
            <p:ph idx="1"/>
          </p:nvPr>
        </p:nvSpPr>
        <p:spPr>
          <a:xfrm>
            <a:off x="0" y="1600200"/>
            <a:ext cx="9144000" cy="5257800"/>
          </a:xfrm>
        </p:spPr>
        <p:txBody>
          <a:bodyPr>
            <a:normAutofit fontScale="92500"/>
          </a:bodyPr>
          <a:lstStyle/>
          <a:p>
            <a:pPr marL="0" indent="0">
              <a:buNone/>
            </a:pPr>
            <a:r>
              <a:rPr lang="pt-BR" dirty="0">
                <a:solidFill>
                  <a:schemeClr val="tx1"/>
                </a:solidFill>
              </a:rPr>
              <a:t>§ 2º O pedido de revisão, que não terá efeito suspensivo deverá ser instruído com a petição inicial e a Ata da Audiência, em cópia autenticada pela Secretaria da Junta, e será julgado em 48 (quarenta e oito) horas, a partir do seu recebimento pelo Presidente do Tribunal Regional. </a:t>
            </a:r>
          </a:p>
          <a:p>
            <a:pPr marL="0" indent="0">
              <a:buNone/>
            </a:pPr>
            <a:endParaRPr lang="pt-BR" dirty="0">
              <a:solidFill>
                <a:schemeClr val="tx1"/>
              </a:solidFill>
            </a:endParaRPr>
          </a:p>
          <a:p>
            <a:pPr marL="0" indent="0">
              <a:buNone/>
            </a:pPr>
            <a:r>
              <a:rPr lang="pt-BR" dirty="0">
                <a:solidFill>
                  <a:schemeClr val="tx1"/>
                </a:solidFill>
              </a:rPr>
              <a:t>§ 3º Quando o valor fixado para a causa, na forma deste artigo, </a:t>
            </a:r>
            <a:r>
              <a:rPr lang="pt-BR" b="1" u="sng" dirty="0">
                <a:solidFill>
                  <a:schemeClr val="tx1"/>
                </a:solidFill>
              </a:rPr>
              <a:t>não exceder de 2 (duas) vezes o salário-mínimo vigente</a:t>
            </a:r>
            <a:r>
              <a:rPr lang="pt-BR" dirty="0">
                <a:solidFill>
                  <a:schemeClr val="tx1"/>
                </a:solidFill>
              </a:rPr>
              <a:t> na sede do Juízo, será dispensável o resumo dos depoimentos, devendo constar da Ata a conclusão da Junta quanto à matéria de fato. </a:t>
            </a:r>
          </a:p>
          <a:p>
            <a:pPr marL="0" indent="0">
              <a:buNone/>
            </a:pPr>
            <a:endParaRPr lang="pt-BR" dirty="0">
              <a:solidFill>
                <a:schemeClr val="tx1"/>
              </a:solidFill>
            </a:endParaRPr>
          </a:p>
          <a:p>
            <a:pPr marL="0" indent="0">
              <a:buNone/>
            </a:pPr>
            <a:r>
              <a:rPr lang="pt-BR" dirty="0">
                <a:solidFill>
                  <a:schemeClr val="tx1"/>
                </a:solidFill>
              </a:rPr>
              <a:t>§ 4º - </a:t>
            </a:r>
            <a:r>
              <a:rPr lang="pt-BR" b="1" u="sng" dirty="0">
                <a:solidFill>
                  <a:schemeClr val="tx1"/>
                </a:solidFill>
              </a:rPr>
              <a:t>Salvo se versarem sobre matéria constitucional, nenhum recurso caberá das sentenças proferidas nos dissídios da alçada a que se refere o parágrafo anterior</a:t>
            </a:r>
            <a:r>
              <a:rPr lang="pt-BR" dirty="0">
                <a:solidFill>
                  <a:schemeClr val="tx1"/>
                </a:solidFill>
              </a:rPr>
              <a:t>, considerado, para esse fim, o valor do salário mínimo à data do ajuizamento da ação.</a:t>
            </a:r>
          </a:p>
        </p:txBody>
      </p:sp>
    </p:spTree>
    <p:extLst>
      <p:ext uri="{BB962C8B-B14F-4D97-AF65-F5344CB8AC3E}">
        <p14:creationId xmlns:p14="http://schemas.microsoft.com/office/powerpoint/2010/main" val="601043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Mandado de segurança</a:t>
            </a:r>
            <a:endParaRPr lang="pt-BR" dirty="0"/>
          </a:p>
        </p:txBody>
      </p:sp>
      <p:sp>
        <p:nvSpPr>
          <p:cNvPr id="3" name="Espaço Reservado para Conteúdo 2"/>
          <p:cNvSpPr>
            <a:spLocks noGrp="1"/>
          </p:cNvSpPr>
          <p:nvPr>
            <p:ph idx="1"/>
          </p:nvPr>
        </p:nvSpPr>
        <p:spPr>
          <a:xfrm>
            <a:off x="0" y="1600200"/>
            <a:ext cx="9144000" cy="5257800"/>
          </a:xfrm>
        </p:spPr>
        <p:txBody>
          <a:bodyPr>
            <a:normAutofit fontScale="92500" lnSpcReduction="20000"/>
          </a:bodyPr>
          <a:lstStyle/>
          <a:p>
            <a:r>
              <a:rPr lang="pt-BR" dirty="0" smtClean="0">
                <a:solidFill>
                  <a:schemeClr val="tx1"/>
                </a:solidFill>
              </a:rPr>
              <a:t>Quando não há recurso específico. </a:t>
            </a:r>
          </a:p>
          <a:p>
            <a:r>
              <a:rPr lang="pt-BR" dirty="0" smtClean="0">
                <a:solidFill>
                  <a:schemeClr val="tx1"/>
                </a:solidFill>
              </a:rPr>
              <a:t>Direito líquido e certo.</a:t>
            </a:r>
          </a:p>
          <a:p>
            <a:endParaRPr lang="pt-BR" dirty="0">
              <a:solidFill>
                <a:schemeClr val="tx1"/>
              </a:solidFill>
            </a:endParaRPr>
          </a:p>
          <a:p>
            <a:r>
              <a:rPr lang="pt-BR" dirty="0" smtClean="0">
                <a:solidFill>
                  <a:schemeClr val="tx1"/>
                </a:solidFill>
              </a:rPr>
              <a:t>Lei 12.016/2009. Art</a:t>
            </a:r>
            <a:r>
              <a:rPr lang="pt-BR" dirty="0">
                <a:solidFill>
                  <a:schemeClr val="tx1"/>
                </a:solidFill>
              </a:rPr>
              <a:t>. 1</a:t>
            </a:r>
            <a:r>
              <a:rPr lang="pt-BR" u="sng" baseline="30000" dirty="0">
                <a:solidFill>
                  <a:schemeClr val="tx1"/>
                </a:solidFill>
              </a:rPr>
              <a:t>o</a:t>
            </a:r>
            <a:r>
              <a:rPr lang="pt-BR" dirty="0">
                <a:solidFill>
                  <a:schemeClr val="tx1"/>
                </a:solidFill>
              </a:rPr>
              <a:t>  Conceder-se-á mandado de segurança para proteger direito líquido e certo, não amparado por </a:t>
            </a:r>
            <a:r>
              <a:rPr lang="pt-BR" i="1" dirty="0">
                <a:solidFill>
                  <a:schemeClr val="tx1"/>
                </a:solidFill>
              </a:rPr>
              <a:t>habeas corpus </a:t>
            </a:r>
            <a:r>
              <a:rPr lang="pt-BR" dirty="0">
                <a:solidFill>
                  <a:schemeClr val="tx1"/>
                </a:solidFill>
              </a:rPr>
              <a:t>ou </a:t>
            </a:r>
            <a:r>
              <a:rPr lang="pt-BR" i="1" dirty="0">
                <a:solidFill>
                  <a:schemeClr val="tx1"/>
                </a:solidFill>
              </a:rPr>
              <a:t>habeas data</a:t>
            </a:r>
            <a:r>
              <a:rPr lang="pt-BR" dirty="0">
                <a:solidFill>
                  <a:schemeClr val="tx1"/>
                </a:solidFill>
              </a:rPr>
              <a:t>, sempre que, ilegalmente ou com abuso de poder, qualquer pessoa física ou jurídica sofrer violação ou houver justo receio de sofrê-la por parte de autoridade, seja de que categoria for e sejam quais forem as funções que exerça. </a:t>
            </a:r>
          </a:p>
          <a:p>
            <a:endParaRPr lang="pt-BR" dirty="0" smtClean="0">
              <a:solidFill>
                <a:schemeClr val="tx1"/>
              </a:solidFill>
            </a:endParaRPr>
          </a:p>
          <a:p>
            <a:r>
              <a:rPr lang="pt-BR" b="1" dirty="0" smtClean="0">
                <a:solidFill>
                  <a:schemeClr val="tx1"/>
                </a:solidFill>
              </a:rPr>
              <a:t>Súmula </a:t>
            </a:r>
            <a:r>
              <a:rPr lang="pt-BR" b="1" dirty="0">
                <a:solidFill>
                  <a:schemeClr val="tx1"/>
                </a:solidFill>
              </a:rPr>
              <a:t>nº 201 do TST</a:t>
            </a:r>
          </a:p>
          <a:p>
            <a:pPr marL="0" indent="0">
              <a:buNone/>
            </a:pPr>
            <a:r>
              <a:rPr lang="pt-BR" b="1" dirty="0">
                <a:solidFill>
                  <a:schemeClr val="tx1"/>
                </a:solidFill>
              </a:rPr>
              <a:t> </a:t>
            </a:r>
            <a:r>
              <a:rPr lang="pt-BR" b="1" dirty="0" smtClean="0">
                <a:solidFill>
                  <a:schemeClr val="tx1"/>
                </a:solidFill>
              </a:rPr>
              <a:t>    RECURSO </a:t>
            </a:r>
            <a:r>
              <a:rPr lang="pt-BR" b="1" dirty="0">
                <a:solidFill>
                  <a:schemeClr val="tx1"/>
                </a:solidFill>
              </a:rPr>
              <a:t>ORDINÁRIO EM MANDADO DE SEGURANÇA (mantida) - Res. 121/2003, DJ 19, 20 e 21.11.2003</a:t>
            </a:r>
          </a:p>
          <a:p>
            <a:pPr marL="0" indent="0">
              <a:buNone/>
            </a:pPr>
            <a:r>
              <a:rPr lang="pt-BR" dirty="0" smtClean="0">
                <a:solidFill>
                  <a:schemeClr val="tx1"/>
                </a:solidFill>
              </a:rPr>
              <a:t>     Da </a:t>
            </a:r>
            <a:r>
              <a:rPr lang="pt-BR" dirty="0">
                <a:solidFill>
                  <a:schemeClr val="tx1"/>
                </a:solidFill>
              </a:rPr>
              <a:t>decisão de Tribunal Regional do Trabalho em mandado de segurança cabe recurso ordinário, no prazo de 8 (oito) dias, para o Tribunal Superior do Trabalho, e igual dilação para o recorrido e interessados apresentarem razões de contrariedade.</a:t>
            </a:r>
          </a:p>
          <a:p>
            <a:endParaRPr lang="pt-BR" dirty="0">
              <a:solidFill>
                <a:schemeClr val="tx1"/>
              </a:solidFill>
            </a:endParaRPr>
          </a:p>
        </p:txBody>
      </p:sp>
    </p:spTree>
    <p:extLst>
      <p:ext uri="{BB962C8B-B14F-4D97-AF65-F5344CB8AC3E}">
        <p14:creationId xmlns:p14="http://schemas.microsoft.com/office/powerpoint/2010/main" val="522604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Mandado de segurança.</a:t>
            </a:r>
            <a:endParaRPr lang="pt-BR" dirty="0"/>
          </a:p>
        </p:txBody>
      </p:sp>
      <p:sp>
        <p:nvSpPr>
          <p:cNvPr id="3" name="Espaço Reservado para Conteúdo 2"/>
          <p:cNvSpPr>
            <a:spLocks noGrp="1"/>
          </p:cNvSpPr>
          <p:nvPr>
            <p:ph idx="1"/>
          </p:nvPr>
        </p:nvSpPr>
        <p:spPr>
          <a:xfrm>
            <a:off x="0" y="1484784"/>
            <a:ext cx="9144000" cy="5373216"/>
          </a:xfrm>
        </p:spPr>
        <p:txBody>
          <a:bodyPr>
            <a:normAutofit fontScale="85000" lnSpcReduction="20000"/>
          </a:bodyPr>
          <a:lstStyle/>
          <a:p>
            <a:pPr marL="0" indent="0">
              <a:buNone/>
            </a:pPr>
            <a:r>
              <a:rPr lang="pt-BR" b="1" i="1" dirty="0">
                <a:solidFill>
                  <a:schemeClr val="tx1"/>
                </a:solidFill>
              </a:rPr>
              <a:t/>
            </a:r>
            <a:br>
              <a:rPr lang="pt-BR" b="1" i="1" dirty="0">
                <a:solidFill>
                  <a:schemeClr val="tx1"/>
                </a:solidFill>
              </a:rPr>
            </a:br>
            <a:r>
              <a:rPr lang="pt-BR" b="1" dirty="0">
                <a:solidFill>
                  <a:schemeClr val="tx1"/>
                </a:solidFill>
              </a:rPr>
              <a:t>Súmula nº 417 do </a:t>
            </a:r>
            <a:r>
              <a:rPr lang="pt-BR" b="1" dirty="0" smtClean="0">
                <a:solidFill>
                  <a:schemeClr val="tx1"/>
                </a:solidFill>
              </a:rPr>
              <a:t>TST</a:t>
            </a:r>
          </a:p>
          <a:p>
            <a:pPr marL="0" indent="0">
              <a:buNone/>
            </a:pPr>
            <a:endParaRPr lang="pt-BR" b="1" dirty="0">
              <a:solidFill>
                <a:schemeClr val="tx1"/>
              </a:solidFill>
            </a:endParaRPr>
          </a:p>
          <a:p>
            <a:pPr marL="0" indent="0">
              <a:buNone/>
            </a:pPr>
            <a:r>
              <a:rPr lang="pt-BR" b="1" dirty="0">
                <a:solidFill>
                  <a:schemeClr val="tx1"/>
                </a:solidFill>
              </a:rPr>
              <a:t>MANDADO DE SEGURANÇA. PENHORA EM </a:t>
            </a:r>
            <a:r>
              <a:rPr lang="pt-BR" b="1" dirty="0" smtClean="0">
                <a:solidFill>
                  <a:schemeClr val="tx1"/>
                </a:solidFill>
              </a:rPr>
              <a:t>DINHEIRO.</a:t>
            </a:r>
          </a:p>
          <a:p>
            <a:pPr marL="0" indent="0">
              <a:buNone/>
            </a:pPr>
            <a:endParaRPr lang="pt-BR" dirty="0">
              <a:solidFill>
                <a:schemeClr val="tx1"/>
              </a:solidFill>
            </a:endParaRPr>
          </a:p>
          <a:p>
            <a:pPr marL="0" indent="0">
              <a:buNone/>
            </a:pPr>
            <a:r>
              <a:rPr lang="pt-BR" dirty="0">
                <a:solidFill>
                  <a:schemeClr val="tx1"/>
                </a:solidFill>
              </a:rPr>
              <a:t>I - Não fere direito líquido e certo do impetrante o ato judicial que determina penhora em dinheiro do executado, em </a:t>
            </a:r>
            <a:r>
              <a:rPr lang="pt-BR" b="1" u="sng" dirty="0">
                <a:solidFill>
                  <a:schemeClr val="tx1"/>
                </a:solidFill>
              </a:rPr>
              <a:t>execução definitiva</a:t>
            </a:r>
            <a:r>
              <a:rPr lang="pt-BR" dirty="0">
                <a:solidFill>
                  <a:schemeClr val="tx1"/>
                </a:solidFill>
              </a:rPr>
              <a:t>, para garantir crédito </a:t>
            </a:r>
            <a:r>
              <a:rPr lang="pt-BR" dirty="0" err="1">
                <a:solidFill>
                  <a:schemeClr val="tx1"/>
                </a:solidFill>
              </a:rPr>
              <a:t>exeqüendo</a:t>
            </a:r>
            <a:r>
              <a:rPr lang="pt-BR" dirty="0">
                <a:solidFill>
                  <a:schemeClr val="tx1"/>
                </a:solidFill>
              </a:rPr>
              <a:t>, uma vez que obedece à gradação prevista no art. 655 do CPC</a:t>
            </a:r>
            <a:r>
              <a:rPr lang="pt-BR" dirty="0" smtClean="0">
                <a:solidFill>
                  <a:schemeClr val="tx1"/>
                </a:solidFill>
              </a:rPr>
              <a:t>.</a:t>
            </a:r>
          </a:p>
          <a:p>
            <a:pPr marL="0" indent="0">
              <a:buNone/>
            </a:pPr>
            <a:endParaRPr lang="pt-BR" dirty="0">
              <a:solidFill>
                <a:schemeClr val="tx1"/>
              </a:solidFill>
            </a:endParaRPr>
          </a:p>
          <a:p>
            <a:pPr marL="0" indent="0">
              <a:buNone/>
            </a:pPr>
            <a:r>
              <a:rPr lang="pt-BR" dirty="0" smtClean="0">
                <a:solidFill>
                  <a:schemeClr val="tx1"/>
                </a:solidFill>
              </a:rPr>
              <a:t>II </a:t>
            </a:r>
            <a:r>
              <a:rPr lang="pt-BR" dirty="0">
                <a:solidFill>
                  <a:schemeClr val="tx1"/>
                </a:solidFill>
              </a:rPr>
              <a:t>- Havendo discordância do credor, em execução definitiva, não tem o executado direito líquido e certo a que os valores penhorados em dinheiro fiquem depositados no próprio banco, ainda que atenda aos requisitos do art. 666, I, do CPC. </a:t>
            </a:r>
            <a:endParaRPr lang="pt-BR" dirty="0" smtClean="0">
              <a:solidFill>
                <a:schemeClr val="tx1"/>
              </a:solidFill>
            </a:endParaRPr>
          </a:p>
          <a:p>
            <a:pPr marL="0" indent="0">
              <a:buNone/>
            </a:pPr>
            <a:endParaRPr lang="pt-BR" dirty="0" smtClean="0">
              <a:solidFill>
                <a:schemeClr val="tx1"/>
              </a:solidFill>
            </a:endParaRPr>
          </a:p>
          <a:p>
            <a:pPr marL="0" indent="0">
              <a:buNone/>
            </a:pPr>
            <a:r>
              <a:rPr lang="pt-BR" dirty="0" smtClean="0">
                <a:solidFill>
                  <a:schemeClr val="tx1"/>
                </a:solidFill>
              </a:rPr>
              <a:t>III </a:t>
            </a:r>
            <a:r>
              <a:rPr lang="pt-BR" dirty="0">
                <a:solidFill>
                  <a:schemeClr val="tx1"/>
                </a:solidFill>
              </a:rPr>
              <a:t>- Em se tratando de </a:t>
            </a:r>
            <a:r>
              <a:rPr lang="pt-BR" b="1" u="sng" dirty="0">
                <a:solidFill>
                  <a:schemeClr val="tx1"/>
                </a:solidFill>
              </a:rPr>
              <a:t>execução provisória</a:t>
            </a:r>
            <a:r>
              <a:rPr lang="pt-BR" dirty="0">
                <a:solidFill>
                  <a:schemeClr val="tx1"/>
                </a:solidFill>
              </a:rPr>
              <a:t>, fere direito líquido e certo do impetrante a determinação de penhora em dinheiro, quando nomeados outros bens à penhora, pois o executado tem direito a que a execução se processe da forma que lhe seja menos gravosa, nos termos do art. 620 do CPC</a:t>
            </a:r>
            <a:r>
              <a:rPr lang="pt-BR" dirty="0" smtClean="0">
                <a:solidFill>
                  <a:schemeClr val="tx1"/>
                </a:solidFill>
              </a:rPr>
              <a:t>.</a:t>
            </a:r>
          </a:p>
          <a:p>
            <a:pPr marL="0" indent="0">
              <a:buNone/>
            </a:pPr>
            <a:endParaRPr lang="pt-BR" dirty="0" smtClean="0">
              <a:solidFill>
                <a:schemeClr val="tx1"/>
              </a:solidFill>
              <a:effectLst/>
            </a:endParaRPr>
          </a:p>
          <a:p>
            <a:pPr marL="0" indent="0">
              <a:buNone/>
            </a:pPr>
            <a:r>
              <a:rPr lang="pt-BR" dirty="0" smtClean="0">
                <a:solidFill>
                  <a:schemeClr val="tx1"/>
                </a:solidFill>
                <a:effectLst/>
              </a:rPr>
              <a:t>(Súmula </a:t>
            </a:r>
            <a:r>
              <a:rPr lang="pt-BR" dirty="0" smtClean="0">
                <a:solidFill>
                  <a:schemeClr val="tx1"/>
                </a:solidFill>
              </a:rPr>
              <a:t>vigente, embora mencione dispositivos do CPC 1973</a:t>
            </a:r>
            <a:r>
              <a:rPr lang="pt-BR" dirty="0" smtClean="0">
                <a:solidFill>
                  <a:schemeClr val="tx1"/>
                </a:solidFill>
                <a:effectLst/>
              </a:rPr>
              <a:t>).</a:t>
            </a:r>
            <a:endParaRPr lang="pt-BR" dirty="0">
              <a:solidFill>
                <a:schemeClr val="tx1"/>
              </a:solidFill>
              <a:effectLst/>
            </a:endParaRPr>
          </a:p>
        </p:txBody>
      </p:sp>
    </p:spTree>
    <p:extLst>
      <p:ext uri="{BB962C8B-B14F-4D97-AF65-F5344CB8AC3E}">
        <p14:creationId xmlns:p14="http://schemas.microsoft.com/office/powerpoint/2010/main" val="2522736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Mandado de segurança</a:t>
            </a:r>
            <a:endParaRPr lang="pt-BR" dirty="0"/>
          </a:p>
        </p:txBody>
      </p:sp>
      <p:sp>
        <p:nvSpPr>
          <p:cNvPr id="3" name="Espaço Reservado para Conteúdo 2"/>
          <p:cNvSpPr>
            <a:spLocks noGrp="1"/>
          </p:cNvSpPr>
          <p:nvPr>
            <p:ph idx="1"/>
          </p:nvPr>
        </p:nvSpPr>
        <p:spPr>
          <a:xfrm>
            <a:off x="0" y="1484784"/>
            <a:ext cx="9144000" cy="5373216"/>
          </a:xfrm>
        </p:spPr>
        <p:txBody>
          <a:bodyPr>
            <a:normAutofit/>
          </a:bodyPr>
          <a:lstStyle/>
          <a:p>
            <a:pPr marL="0" indent="0">
              <a:buNone/>
            </a:pPr>
            <a:r>
              <a:rPr lang="pt-BR" dirty="0" smtClean="0">
                <a:solidFill>
                  <a:schemeClr val="tx1"/>
                </a:solidFill>
              </a:rPr>
              <a:t>SDI-II do TST:</a:t>
            </a:r>
            <a:r>
              <a:rPr lang="pt-BR" dirty="0">
                <a:solidFill>
                  <a:schemeClr val="tx1"/>
                </a:solidFill>
              </a:rPr>
              <a:t/>
            </a:r>
            <a:br>
              <a:rPr lang="pt-BR" dirty="0">
                <a:solidFill>
                  <a:schemeClr val="tx1"/>
                </a:solidFill>
              </a:rPr>
            </a:br>
            <a:r>
              <a:rPr lang="pt-BR" dirty="0" smtClean="0">
                <a:solidFill>
                  <a:schemeClr val="tx1"/>
                </a:solidFill>
              </a:rPr>
              <a:t>OJ </a:t>
            </a:r>
            <a:r>
              <a:rPr lang="pt-BR" b="1" dirty="0" smtClean="0">
                <a:solidFill>
                  <a:schemeClr val="tx1"/>
                </a:solidFill>
              </a:rPr>
              <a:t>92</a:t>
            </a:r>
            <a:r>
              <a:rPr lang="pt-BR" b="1" dirty="0">
                <a:solidFill>
                  <a:schemeClr val="tx1"/>
                </a:solidFill>
              </a:rPr>
              <a:t>. MANDADO DE SEGURANÇA. EXISTÊNCIA DE RECURSO PRÓPRIO (inserida em 27.05.2002)</a:t>
            </a:r>
            <a:r>
              <a:rPr lang="pt-BR" dirty="0">
                <a:solidFill>
                  <a:schemeClr val="tx1"/>
                </a:solidFill>
              </a:rPr>
              <a:t/>
            </a:r>
            <a:br>
              <a:rPr lang="pt-BR" dirty="0">
                <a:solidFill>
                  <a:schemeClr val="tx1"/>
                </a:solidFill>
              </a:rPr>
            </a:br>
            <a:r>
              <a:rPr lang="pt-BR" dirty="0">
                <a:solidFill>
                  <a:schemeClr val="tx1"/>
                </a:solidFill>
              </a:rPr>
              <a:t>Não cabe mandado de segurança contra decisão judicial passível de reforma mediante recurso próprio, ainda que com efeito diferido</a:t>
            </a:r>
            <a:r>
              <a:rPr lang="pt-BR" dirty="0" smtClean="0">
                <a:solidFill>
                  <a:schemeClr val="tx1"/>
                </a:solidFill>
              </a:rPr>
              <a:t>.</a:t>
            </a:r>
          </a:p>
          <a:p>
            <a:pPr marL="0" indent="0">
              <a:buNone/>
            </a:pPr>
            <a:endParaRPr lang="pt-BR" dirty="0" smtClean="0">
              <a:solidFill>
                <a:schemeClr val="tx1"/>
              </a:solidFill>
            </a:endParaRPr>
          </a:p>
          <a:p>
            <a:pPr marL="0" indent="0">
              <a:buNone/>
            </a:pPr>
            <a:r>
              <a:rPr lang="pt-BR" dirty="0" smtClean="0">
                <a:solidFill>
                  <a:schemeClr val="tx1"/>
                </a:solidFill>
              </a:rPr>
              <a:t>OJ</a:t>
            </a:r>
            <a:r>
              <a:rPr lang="pt-BR" dirty="0">
                <a:solidFill>
                  <a:schemeClr val="tx1"/>
                </a:solidFill>
              </a:rPr>
              <a:t> </a:t>
            </a:r>
            <a:r>
              <a:rPr lang="pt-BR" b="1" dirty="0">
                <a:solidFill>
                  <a:schemeClr val="tx1"/>
                </a:solidFill>
              </a:rPr>
              <a:t>98. MANDADO DE SEGURANÇA. CABÍVEL PARA ATACAR EXIGÊNCIA DE DEPÓSITO PRÉVIO DE HONORÁRIOS PERICIAIS (nova redação) - DJ 22.08.2005</a:t>
            </a:r>
            <a:r>
              <a:rPr lang="pt-BR" dirty="0">
                <a:solidFill>
                  <a:schemeClr val="tx1"/>
                </a:solidFill>
              </a:rPr>
              <a:t> </a:t>
            </a:r>
            <a:br>
              <a:rPr lang="pt-BR" dirty="0">
                <a:solidFill>
                  <a:schemeClr val="tx1"/>
                </a:solidFill>
              </a:rPr>
            </a:br>
            <a:r>
              <a:rPr lang="pt-BR" dirty="0">
                <a:solidFill>
                  <a:schemeClr val="tx1"/>
                </a:solidFill>
              </a:rPr>
              <a:t>É ilegal a exigência de depósito prévio para custeio dos honorários periciais, dada a incompatibilidade com o processo do trabalho, sendo cabível o mandado de segurança visando à realização da perícia, independentemente do depósito.</a:t>
            </a:r>
          </a:p>
        </p:txBody>
      </p:sp>
    </p:spTree>
    <p:extLst>
      <p:ext uri="{BB962C8B-B14F-4D97-AF65-F5344CB8AC3E}">
        <p14:creationId xmlns:p14="http://schemas.microsoft.com/office/powerpoint/2010/main" val="2466586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Recursos repetitivos</a:t>
            </a:r>
            <a:endParaRPr lang="pt-BR" dirty="0"/>
          </a:p>
        </p:txBody>
      </p:sp>
      <p:sp>
        <p:nvSpPr>
          <p:cNvPr id="3" name="Espaço Reservado para Conteúdo 2"/>
          <p:cNvSpPr>
            <a:spLocks noGrp="1"/>
          </p:cNvSpPr>
          <p:nvPr>
            <p:ph idx="1"/>
          </p:nvPr>
        </p:nvSpPr>
        <p:spPr>
          <a:xfrm>
            <a:off x="0" y="1484784"/>
            <a:ext cx="9144000" cy="5373216"/>
          </a:xfrm>
        </p:spPr>
        <p:txBody>
          <a:bodyPr>
            <a:normAutofit fontScale="70000" lnSpcReduction="20000"/>
          </a:bodyPr>
          <a:lstStyle/>
          <a:p>
            <a:pPr marL="0" indent="0" algn="just">
              <a:buNone/>
            </a:pPr>
            <a:r>
              <a:rPr lang="pt-BR" sz="3600" dirty="0" smtClean="0">
                <a:solidFill>
                  <a:schemeClr val="tx1"/>
                </a:solidFill>
              </a:rPr>
              <a:t>Art</a:t>
            </a:r>
            <a:r>
              <a:rPr lang="pt-BR" sz="3600" dirty="0">
                <a:solidFill>
                  <a:schemeClr val="tx1"/>
                </a:solidFill>
              </a:rPr>
              <a:t>. 896-B. Aplicam-se ao recurso de revista, no que couber, as normas da </a:t>
            </a:r>
            <a:r>
              <a:rPr lang="pt-BR" sz="3600" u="sng" dirty="0">
                <a:solidFill>
                  <a:schemeClr val="tx1"/>
                </a:solidFill>
              </a:rPr>
              <a:t>Lei no 5.869, de 11 de janeiro de 1973 (Código de Processo Civil)</a:t>
            </a:r>
            <a:r>
              <a:rPr lang="pt-BR" sz="3600" dirty="0">
                <a:solidFill>
                  <a:schemeClr val="tx1"/>
                </a:solidFill>
              </a:rPr>
              <a:t>, relativas ao julgamento dos recursos extraordinário e especial repetitivos.        </a:t>
            </a:r>
            <a:r>
              <a:rPr lang="pt-BR" sz="3600" u="sng" dirty="0">
                <a:solidFill>
                  <a:schemeClr val="tx1"/>
                </a:solidFill>
                <a:hlinkClick r:id="rId2"/>
              </a:rPr>
              <a:t>(Incluído pela Lei nº 13.015, de 2014</a:t>
            </a:r>
            <a:r>
              <a:rPr lang="pt-BR" sz="3600" u="sng" dirty="0" smtClean="0">
                <a:solidFill>
                  <a:schemeClr val="tx1"/>
                </a:solidFill>
                <a:hlinkClick r:id="rId2"/>
              </a:rPr>
              <a:t>)</a:t>
            </a:r>
            <a:endParaRPr lang="pt-BR" sz="3600" u="sng" dirty="0" smtClean="0">
              <a:solidFill>
                <a:schemeClr val="tx1"/>
              </a:solidFill>
            </a:endParaRPr>
          </a:p>
          <a:p>
            <a:pPr algn="just"/>
            <a:endParaRPr lang="pt-BR" sz="3600" dirty="0" smtClean="0">
              <a:solidFill>
                <a:schemeClr val="tx1"/>
              </a:solidFill>
            </a:endParaRPr>
          </a:p>
          <a:p>
            <a:pPr algn="just"/>
            <a:endParaRPr lang="pt-BR" sz="3600" dirty="0">
              <a:solidFill>
                <a:schemeClr val="tx1"/>
              </a:solidFill>
            </a:endParaRPr>
          </a:p>
          <a:p>
            <a:pPr marL="0" indent="0" algn="just">
              <a:buNone/>
            </a:pPr>
            <a:r>
              <a:rPr lang="pt-BR" sz="3600" dirty="0" smtClean="0">
                <a:solidFill>
                  <a:schemeClr val="tx1"/>
                </a:solidFill>
              </a:rPr>
              <a:t>Art</a:t>
            </a:r>
            <a:r>
              <a:rPr lang="pt-BR" sz="3600" dirty="0">
                <a:solidFill>
                  <a:schemeClr val="tx1"/>
                </a:solidFill>
              </a:rPr>
              <a:t>. 896-C. Quando houver multiplicidade de </a:t>
            </a:r>
            <a:r>
              <a:rPr lang="pt-BR" sz="3600" b="1" u="sng" dirty="0">
                <a:solidFill>
                  <a:schemeClr val="tx1"/>
                </a:solidFill>
              </a:rPr>
              <a:t>recursos de revista </a:t>
            </a:r>
            <a:r>
              <a:rPr lang="pt-BR" sz="3600" dirty="0">
                <a:solidFill>
                  <a:schemeClr val="tx1"/>
                </a:solidFill>
              </a:rPr>
              <a:t>fundados em idêntica questão de direito, a questão poderá ser afetada à Seção Especializada em Dissídios Individuais ou ao Tribunal Pleno, por decisão da maioria simples de seus membros, mediante requerimento de um dos Ministros que compõem a Seção Especializada, considerando a relevância da matéria ou a existência de entendimentos divergentes entre os Ministros dessa Seção ou das Turmas do Tribunal.         </a:t>
            </a:r>
            <a:r>
              <a:rPr lang="pt-BR" sz="3600" u="sng" dirty="0">
                <a:solidFill>
                  <a:schemeClr val="tx1"/>
                </a:solidFill>
                <a:hlinkClick r:id="rId2"/>
              </a:rPr>
              <a:t>(Incluído pela Lei nº 13.015, de 2014</a:t>
            </a:r>
            <a:r>
              <a:rPr lang="pt-BR" sz="3600" u="sng" dirty="0" smtClean="0">
                <a:solidFill>
                  <a:schemeClr val="tx1"/>
                </a:solidFill>
                <a:hlinkClick r:id="rId2"/>
              </a:rPr>
              <a:t>)</a:t>
            </a:r>
            <a:endParaRPr lang="pt-BR" sz="3600" u="sng" dirty="0" smtClean="0">
              <a:solidFill>
                <a:schemeClr val="tx1"/>
              </a:solidFill>
            </a:endParaRPr>
          </a:p>
          <a:p>
            <a:pPr algn="just"/>
            <a:endParaRPr lang="pt-BR" sz="3600" dirty="0">
              <a:solidFill>
                <a:schemeClr val="tx1"/>
              </a:solidFill>
            </a:endParaRPr>
          </a:p>
          <a:p>
            <a:pPr marL="0" indent="0" algn="just">
              <a:buNone/>
            </a:pPr>
            <a:endParaRPr lang="pt-BR" dirty="0">
              <a:solidFill>
                <a:schemeClr val="tx1"/>
              </a:solidFill>
            </a:endParaRPr>
          </a:p>
        </p:txBody>
      </p:sp>
    </p:spTree>
    <p:extLst>
      <p:ext uri="{BB962C8B-B14F-4D97-AF65-F5344CB8AC3E}">
        <p14:creationId xmlns:p14="http://schemas.microsoft.com/office/powerpoint/2010/main" val="2592199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smtClean="0"/>
              <a:t>Recursos repetitivos</a:t>
            </a:r>
            <a:endParaRPr lang="pt-BR" dirty="0"/>
          </a:p>
        </p:txBody>
      </p:sp>
      <p:sp>
        <p:nvSpPr>
          <p:cNvPr id="3" name="Espaço Reservado para Conteúdo 2"/>
          <p:cNvSpPr>
            <a:spLocks noGrp="1"/>
          </p:cNvSpPr>
          <p:nvPr>
            <p:ph idx="1"/>
          </p:nvPr>
        </p:nvSpPr>
        <p:spPr>
          <a:xfrm>
            <a:off x="0" y="1484784"/>
            <a:ext cx="9144000" cy="5373216"/>
          </a:xfrm>
        </p:spPr>
        <p:txBody>
          <a:bodyPr>
            <a:normAutofit fontScale="70000" lnSpcReduction="20000"/>
          </a:bodyPr>
          <a:lstStyle/>
          <a:p>
            <a:pPr marL="0" indent="0" algn="just">
              <a:buNone/>
            </a:pPr>
            <a:endParaRPr lang="pt-BR" sz="3600" dirty="0">
              <a:solidFill>
                <a:schemeClr val="tx1"/>
              </a:solidFill>
            </a:endParaRPr>
          </a:p>
          <a:p>
            <a:pPr marL="0" indent="0" algn="just">
              <a:buNone/>
            </a:pPr>
            <a:r>
              <a:rPr lang="pt-BR" sz="3600" dirty="0" smtClean="0">
                <a:solidFill>
                  <a:schemeClr val="tx1"/>
                </a:solidFill>
              </a:rPr>
              <a:t>§ </a:t>
            </a:r>
            <a:r>
              <a:rPr lang="pt-BR" sz="3600" dirty="0">
                <a:solidFill>
                  <a:schemeClr val="tx1"/>
                </a:solidFill>
              </a:rPr>
              <a:t>1o O Presidente da Turma ou da Seção Especializada, por indicação dos relatores, afetará um ou mais recursos representativos da controvérsia para julgamento pela Seção Especializada em Dissídios Individuais ou pelo Tribunal Pleno, sob o rito dos recursos repetitivos.         </a:t>
            </a:r>
            <a:r>
              <a:rPr lang="pt-BR" sz="3600" u="sng" dirty="0">
                <a:solidFill>
                  <a:schemeClr val="tx1"/>
                </a:solidFill>
                <a:hlinkClick r:id="rId2"/>
              </a:rPr>
              <a:t>(Incluído pela Lei nº 13.015, de 2014</a:t>
            </a:r>
            <a:r>
              <a:rPr lang="pt-BR" sz="3600" u="sng" dirty="0" smtClean="0">
                <a:solidFill>
                  <a:schemeClr val="tx1"/>
                </a:solidFill>
                <a:hlinkClick r:id="rId2"/>
              </a:rPr>
              <a:t>)</a:t>
            </a:r>
            <a:endParaRPr lang="pt-BR" sz="3600" u="sng" dirty="0" smtClean="0">
              <a:solidFill>
                <a:schemeClr val="tx1"/>
              </a:solidFill>
            </a:endParaRPr>
          </a:p>
          <a:p>
            <a:pPr algn="just"/>
            <a:endParaRPr lang="pt-BR" sz="3600" dirty="0">
              <a:solidFill>
                <a:schemeClr val="tx1"/>
              </a:solidFill>
            </a:endParaRPr>
          </a:p>
          <a:p>
            <a:pPr marL="0" indent="0" algn="just">
              <a:buNone/>
            </a:pPr>
            <a:r>
              <a:rPr lang="pt-BR" sz="3600" dirty="0" smtClean="0">
                <a:solidFill>
                  <a:schemeClr val="tx1"/>
                </a:solidFill>
              </a:rPr>
              <a:t>§ </a:t>
            </a:r>
            <a:r>
              <a:rPr lang="pt-BR" sz="3600" dirty="0">
                <a:solidFill>
                  <a:schemeClr val="tx1"/>
                </a:solidFill>
              </a:rPr>
              <a:t>2o O Presidente da Turma ou da Seção Especializada que afetar processo para julgamento sob o rito dos recursos repetitivos deverá expedir comunicação aos demais Presidentes de Turma ou de Seção Especializada, que poderão afetar outros processos sobre a questão para julgamento conjunto, a fim de conferir ao órgão julgador visão global da questão.         </a:t>
            </a:r>
            <a:r>
              <a:rPr lang="pt-BR" sz="3600" u="sng" dirty="0">
                <a:solidFill>
                  <a:schemeClr val="tx1"/>
                </a:solidFill>
                <a:hlinkClick r:id="rId2"/>
              </a:rPr>
              <a:t>(Incluído pela Lei nº 13.015, de 2014</a:t>
            </a:r>
            <a:r>
              <a:rPr lang="pt-BR" sz="3600" u="sng" dirty="0" smtClean="0">
                <a:solidFill>
                  <a:schemeClr val="tx1"/>
                </a:solidFill>
                <a:hlinkClick r:id="rId2"/>
              </a:rPr>
              <a:t>)</a:t>
            </a:r>
            <a:endParaRPr lang="pt-BR" sz="3600" dirty="0" smtClean="0">
              <a:solidFill>
                <a:schemeClr val="tx1"/>
              </a:solidFill>
            </a:endParaRPr>
          </a:p>
          <a:p>
            <a:pPr marL="0" indent="0" algn="just">
              <a:buNone/>
            </a:pPr>
            <a:r>
              <a:rPr lang="pt-BR" sz="3600" dirty="0">
                <a:solidFill>
                  <a:schemeClr val="tx1"/>
                </a:solidFill>
              </a:rPr>
              <a:t>   </a:t>
            </a:r>
            <a:endParaRPr lang="pt-BR" dirty="0">
              <a:solidFill>
                <a:schemeClr val="tx1"/>
              </a:solidFill>
            </a:endParaRPr>
          </a:p>
        </p:txBody>
      </p:sp>
    </p:spTree>
    <p:extLst>
      <p:ext uri="{BB962C8B-B14F-4D97-AF65-F5344CB8AC3E}">
        <p14:creationId xmlns:p14="http://schemas.microsoft.com/office/powerpoint/2010/main" val="13097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82880"/>
            <a:ext cx="9144000" cy="1111664"/>
          </a:xfrm>
        </p:spPr>
        <p:txBody>
          <a:bodyPr/>
          <a:lstStyle/>
          <a:p>
            <a:r>
              <a:rPr lang="pt-BR" dirty="0" smtClean="0"/>
              <a:t>Recursos repetitivos</a:t>
            </a:r>
            <a:endParaRPr lang="pt-BR" dirty="0"/>
          </a:p>
        </p:txBody>
      </p:sp>
      <p:sp>
        <p:nvSpPr>
          <p:cNvPr id="7" name="Espaço Reservado para Conteúdo 2"/>
          <p:cNvSpPr>
            <a:spLocks noGrp="1"/>
          </p:cNvSpPr>
          <p:nvPr>
            <p:ph idx="1"/>
          </p:nvPr>
        </p:nvSpPr>
        <p:spPr>
          <a:xfrm>
            <a:off x="0" y="1484784"/>
            <a:ext cx="9144000" cy="5373216"/>
          </a:xfrm>
        </p:spPr>
        <p:txBody>
          <a:bodyPr>
            <a:normAutofit fontScale="77500" lnSpcReduction="20000"/>
          </a:bodyPr>
          <a:lstStyle/>
          <a:p>
            <a:pPr marL="0" indent="0" algn="just">
              <a:buNone/>
            </a:pPr>
            <a:r>
              <a:rPr lang="pt-BR" sz="3600" dirty="0">
                <a:solidFill>
                  <a:schemeClr val="tx1"/>
                </a:solidFill>
              </a:rPr>
              <a:t> </a:t>
            </a:r>
            <a:r>
              <a:rPr lang="pt-BR" sz="3600" dirty="0" smtClean="0">
                <a:solidFill>
                  <a:schemeClr val="tx1"/>
                </a:solidFill>
              </a:rPr>
              <a:t>§ 3o O Presidente do Tribunal Superior do Trabalho oficiará os Presidentes dos Tribunais Regionais do Trabalho para que suspendam os recursos interpostos em casos idênticos aos afetados como recursos repetitivos, até o pronunciamento definitivo do Tribunal Superior do Trabalho.         </a:t>
            </a:r>
            <a:r>
              <a:rPr lang="pt-BR" sz="3600" u="sng" dirty="0" smtClean="0">
                <a:solidFill>
                  <a:schemeClr val="tx1"/>
                </a:solidFill>
                <a:hlinkClick r:id="rId2"/>
              </a:rPr>
              <a:t>(Incluído pela Lei nº 13.015, de 2014)</a:t>
            </a:r>
            <a:endParaRPr lang="pt-BR" sz="3600" u="sng" dirty="0" smtClean="0">
              <a:solidFill>
                <a:schemeClr val="tx1"/>
              </a:solidFill>
            </a:endParaRPr>
          </a:p>
          <a:p>
            <a:pPr algn="just"/>
            <a:endParaRPr lang="pt-BR" sz="3600" dirty="0" smtClean="0">
              <a:solidFill>
                <a:schemeClr val="tx1"/>
              </a:solidFill>
            </a:endParaRPr>
          </a:p>
          <a:p>
            <a:pPr algn="just"/>
            <a:endParaRPr lang="pt-BR" sz="3600" dirty="0" smtClean="0">
              <a:solidFill>
                <a:schemeClr val="tx1"/>
              </a:solidFill>
            </a:endParaRPr>
          </a:p>
          <a:p>
            <a:pPr marL="0" indent="0" algn="just">
              <a:buNone/>
            </a:pPr>
            <a:r>
              <a:rPr lang="pt-BR" sz="3600" dirty="0" smtClean="0">
                <a:solidFill>
                  <a:schemeClr val="tx1"/>
                </a:solidFill>
              </a:rPr>
              <a:t>§ 4o Caberá ao Presidente do Tribunal de origem admitir um ou mais recursos representativos da controvérsia, os quais serão encaminhados ao Tribunal Superior do Trabalho, ficando suspensos os demais recursos de revista até o pronunciamento definitivo do Tribunal Superior do Trabalho.         </a:t>
            </a:r>
            <a:r>
              <a:rPr lang="pt-BR" sz="3600" u="sng" dirty="0" smtClean="0">
                <a:solidFill>
                  <a:schemeClr val="tx1"/>
                </a:solidFill>
                <a:hlinkClick r:id="rId2"/>
              </a:rPr>
              <a:t>(Incluído pela Lei nº 13.015, de 2014)</a:t>
            </a:r>
            <a:endParaRPr lang="pt-BR" sz="3600" u="sng" dirty="0" smtClean="0">
              <a:solidFill>
                <a:schemeClr val="tx1"/>
              </a:solidFill>
            </a:endParaRPr>
          </a:p>
          <a:p>
            <a:pPr algn="just"/>
            <a:endParaRPr lang="pt-BR" sz="3600" dirty="0" smtClean="0">
              <a:solidFill>
                <a:schemeClr val="tx1"/>
              </a:solidFill>
            </a:endParaRPr>
          </a:p>
          <a:p>
            <a:pPr marL="0" indent="0" algn="just">
              <a:buNone/>
            </a:pPr>
            <a:endParaRPr lang="pt-BR" dirty="0">
              <a:solidFill>
                <a:schemeClr val="tx1"/>
              </a:solidFill>
            </a:endParaRPr>
          </a:p>
        </p:txBody>
      </p:sp>
    </p:spTree>
    <p:extLst>
      <p:ext uri="{BB962C8B-B14F-4D97-AF65-F5344CB8AC3E}">
        <p14:creationId xmlns:p14="http://schemas.microsoft.com/office/powerpoint/2010/main" val="6394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182880"/>
            <a:ext cx="9144000" cy="11116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pt-BR" dirty="0" smtClean="0"/>
              <a:t>Alguns princípios dos recursos	</a:t>
            </a:r>
            <a:endParaRPr lang="pt-BR" dirty="0"/>
          </a:p>
        </p:txBody>
      </p:sp>
      <p:sp>
        <p:nvSpPr>
          <p:cNvPr id="5" name="Espaço Reservado para Conteúdo 2"/>
          <p:cNvSpPr txBox="1">
            <a:spLocks/>
          </p:cNvSpPr>
          <p:nvPr/>
        </p:nvSpPr>
        <p:spPr>
          <a:xfrm>
            <a:off x="0" y="1512079"/>
            <a:ext cx="9144000" cy="5373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Font typeface="Wingdings" pitchFamily="2" charset="2"/>
              <a:buNone/>
            </a:pPr>
            <a:endParaRPr lang="pt-BR" dirty="0" smtClean="0">
              <a:solidFill>
                <a:schemeClr val="tx1"/>
              </a:solidFill>
            </a:endParaRPr>
          </a:p>
          <a:p>
            <a:r>
              <a:rPr lang="pt-BR" sz="5200" b="1" u="sng" dirty="0" smtClean="0">
                <a:solidFill>
                  <a:schemeClr val="tx1"/>
                </a:solidFill>
              </a:rPr>
              <a:t>Desistência:</a:t>
            </a:r>
            <a:r>
              <a:rPr lang="pt-BR" sz="5200" b="1" dirty="0" smtClean="0">
                <a:solidFill>
                  <a:schemeClr val="tx1"/>
                </a:solidFill>
              </a:rPr>
              <a:t> </a:t>
            </a:r>
          </a:p>
          <a:p>
            <a:endParaRPr lang="pt-BR" b="1" dirty="0">
              <a:solidFill>
                <a:schemeClr val="tx1"/>
              </a:solidFill>
            </a:endParaRPr>
          </a:p>
          <a:p>
            <a:endParaRPr lang="pt-BR" b="1" dirty="0" smtClean="0">
              <a:solidFill>
                <a:schemeClr val="tx1"/>
              </a:solidFill>
            </a:endParaRPr>
          </a:p>
          <a:p>
            <a:endParaRPr lang="pt-BR" b="1" dirty="0">
              <a:solidFill>
                <a:schemeClr val="tx1"/>
              </a:solidFill>
            </a:endParaRPr>
          </a:p>
          <a:p>
            <a:endParaRPr lang="pt-BR" b="1" dirty="0" smtClean="0">
              <a:solidFill>
                <a:schemeClr val="tx1"/>
              </a:solidFill>
            </a:endParaRPr>
          </a:p>
          <a:p>
            <a:pPr marL="0" indent="0">
              <a:buNone/>
            </a:pPr>
            <a:endParaRPr lang="pt-BR" b="1" dirty="0">
              <a:solidFill>
                <a:schemeClr val="tx1"/>
              </a:solidFill>
            </a:endParaRPr>
          </a:p>
          <a:p>
            <a:pPr marL="0" indent="0">
              <a:buNone/>
            </a:pPr>
            <a:endParaRPr lang="pt-BR" b="1" dirty="0" smtClean="0">
              <a:solidFill>
                <a:schemeClr val="tx1"/>
              </a:solidFill>
            </a:endParaRPr>
          </a:p>
          <a:p>
            <a:r>
              <a:rPr lang="pt-BR" dirty="0" smtClean="0">
                <a:solidFill>
                  <a:schemeClr val="tx1"/>
                </a:solidFill>
              </a:rPr>
              <a:t>Quando a parte desiste do direito já exercido. Art. 998 do CPC. Independe da anuência do recorrido ou litisconsortes.</a:t>
            </a:r>
          </a:p>
          <a:p>
            <a:pPr marL="0" indent="0">
              <a:buFont typeface="Wingdings" pitchFamily="2" charset="2"/>
              <a:buNone/>
            </a:pPr>
            <a:endParaRPr lang="pt-BR" b="1" dirty="0" smtClean="0">
              <a:solidFill>
                <a:schemeClr val="tx1"/>
              </a:solidFill>
            </a:endParaRP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1916832"/>
            <a:ext cx="4416491" cy="3312368"/>
          </a:xfrm>
          <a:prstGeom prst="rect">
            <a:avLst/>
          </a:prstGeom>
        </p:spPr>
      </p:pic>
    </p:spTree>
    <p:extLst>
      <p:ext uri="{BB962C8B-B14F-4D97-AF65-F5344CB8AC3E}">
        <p14:creationId xmlns:p14="http://schemas.microsoft.com/office/powerpoint/2010/main" val="5104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8" end="8"/>
                                            </p:txEl>
                                          </p:spTgt>
                                        </p:tgtEl>
                                        <p:attrNameLst>
                                          <p:attrName>style.visibility</p:attrName>
                                        </p:attrNameLst>
                                      </p:cBhvr>
                                      <p:to>
                                        <p:strVal val="visible"/>
                                      </p:to>
                                    </p:set>
                                    <p:animEffect transition="in" filter="fade">
                                      <p:cBhvr>
                                        <p:cTn id="1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82880"/>
            <a:ext cx="9144000" cy="1111664"/>
          </a:xfrm>
        </p:spPr>
        <p:txBody>
          <a:bodyPr/>
          <a:lstStyle/>
          <a:p>
            <a:r>
              <a:rPr lang="pt-BR" dirty="0" smtClean="0"/>
              <a:t>Recursos repetitivos</a:t>
            </a:r>
            <a:endParaRPr lang="pt-BR" dirty="0"/>
          </a:p>
        </p:txBody>
      </p:sp>
      <p:sp>
        <p:nvSpPr>
          <p:cNvPr id="7" name="Espaço Reservado para Conteúdo 2"/>
          <p:cNvSpPr>
            <a:spLocks noGrp="1"/>
          </p:cNvSpPr>
          <p:nvPr>
            <p:ph idx="1"/>
          </p:nvPr>
        </p:nvSpPr>
        <p:spPr>
          <a:xfrm>
            <a:off x="0" y="1484784"/>
            <a:ext cx="9144000" cy="5373216"/>
          </a:xfrm>
        </p:spPr>
        <p:txBody>
          <a:bodyPr>
            <a:noAutofit/>
          </a:bodyPr>
          <a:lstStyle/>
          <a:p>
            <a:pPr marL="0" indent="0" algn="just">
              <a:buNone/>
            </a:pPr>
            <a:r>
              <a:rPr lang="pt-BR" sz="2500" dirty="0" smtClean="0">
                <a:solidFill>
                  <a:schemeClr val="tx1"/>
                </a:solidFill>
              </a:rPr>
              <a:t>§ 5o O relator no Tribunal Superior do Trabalho poderá determinar a suspensão dos recursos de revista ou de embargos que tenham como objeto controvérsia idêntica à do recurso afetado como repetitivo.         </a:t>
            </a:r>
            <a:r>
              <a:rPr lang="pt-BR" sz="2500" u="sng" dirty="0" smtClean="0">
                <a:solidFill>
                  <a:schemeClr val="tx1"/>
                </a:solidFill>
                <a:hlinkClick r:id="rId2"/>
              </a:rPr>
              <a:t>(Incluído pela Lei nº 13.015, de 2014)</a:t>
            </a:r>
            <a:endParaRPr lang="pt-BR" sz="2500" u="sng" dirty="0" smtClean="0">
              <a:solidFill>
                <a:schemeClr val="tx1"/>
              </a:solidFill>
            </a:endParaRPr>
          </a:p>
          <a:p>
            <a:pPr marL="0" indent="0" algn="just">
              <a:buNone/>
            </a:pPr>
            <a:endParaRPr lang="pt-BR" sz="2500" dirty="0">
              <a:solidFill>
                <a:schemeClr val="tx1"/>
              </a:solidFill>
            </a:endParaRPr>
          </a:p>
          <a:p>
            <a:pPr marL="0" indent="0" algn="just">
              <a:buNone/>
            </a:pPr>
            <a:r>
              <a:rPr lang="pt-BR" sz="2500" dirty="0" smtClean="0">
                <a:solidFill>
                  <a:schemeClr val="tx1"/>
                </a:solidFill>
              </a:rPr>
              <a:t>§ 6o O recurso repetitivo será distribuído a um dos Ministros membros da Seção Especializada ou do Tribunal Pleno e a um Ministro revisor.         </a:t>
            </a:r>
            <a:r>
              <a:rPr lang="pt-BR" sz="2500" u="sng" dirty="0" smtClean="0">
                <a:solidFill>
                  <a:schemeClr val="tx1"/>
                </a:solidFill>
                <a:hlinkClick r:id="rId2"/>
              </a:rPr>
              <a:t>(Incluído pela Lei nº 13.015, de 2014)</a:t>
            </a:r>
            <a:endParaRPr lang="pt-BR" sz="2500" u="sng" dirty="0" smtClean="0">
              <a:solidFill>
                <a:schemeClr val="tx1"/>
              </a:solidFill>
            </a:endParaRPr>
          </a:p>
          <a:p>
            <a:pPr marL="0" indent="0" algn="just">
              <a:buNone/>
            </a:pPr>
            <a:endParaRPr lang="pt-BR" sz="2500" dirty="0">
              <a:solidFill>
                <a:schemeClr val="tx1"/>
              </a:solidFill>
            </a:endParaRPr>
          </a:p>
          <a:p>
            <a:pPr marL="0" indent="0" algn="just">
              <a:buNone/>
            </a:pPr>
            <a:r>
              <a:rPr lang="pt-BR" sz="2500" dirty="0" smtClean="0">
                <a:solidFill>
                  <a:schemeClr val="tx1"/>
                </a:solidFill>
              </a:rPr>
              <a:t>§ </a:t>
            </a:r>
            <a:r>
              <a:rPr lang="pt-BR" sz="2500" dirty="0">
                <a:solidFill>
                  <a:schemeClr val="tx1"/>
                </a:solidFill>
              </a:rPr>
              <a:t>7o O relator poderá solicitar, aos Tribunais Regionais do Trabalho, informações a respeito da controvérsia, a serem prestadas no prazo de 15 (quinze) dias.         </a:t>
            </a:r>
            <a:r>
              <a:rPr lang="pt-BR" sz="2500" u="sng" dirty="0">
                <a:solidFill>
                  <a:schemeClr val="tx1"/>
                </a:solidFill>
                <a:hlinkClick r:id="rId2"/>
              </a:rPr>
              <a:t>(Incluído pela Lei nº 13.015, de 2014</a:t>
            </a:r>
            <a:r>
              <a:rPr lang="pt-BR" sz="2500" u="sng" dirty="0" smtClean="0">
                <a:solidFill>
                  <a:schemeClr val="tx1"/>
                </a:solidFill>
                <a:hlinkClick r:id="rId2"/>
              </a:rPr>
              <a:t>)</a:t>
            </a:r>
            <a:endParaRPr lang="pt-BR" sz="2500" dirty="0">
              <a:solidFill>
                <a:schemeClr val="tx1"/>
              </a:solidFill>
            </a:endParaRPr>
          </a:p>
        </p:txBody>
      </p:sp>
    </p:spTree>
    <p:extLst>
      <p:ext uri="{BB962C8B-B14F-4D97-AF65-F5344CB8AC3E}">
        <p14:creationId xmlns:p14="http://schemas.microsoft.com/office/powerpoint/2010/main" val="74732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82880"/>
            <a:ext cx="9144000" cy="1111664"/>
          </a:xfrm>
        </p:spPr>
        <p:txBody>
          <a:bodyPr/>
          <a:lstStyle/>
          <a:p>
            <a:r>
              <a:rPr lang="pt-BR" dirty="0" smtClean="0"/>
              <a:t>Recursos repetitivos</a:t>
            </a:r>
            <a:endParaRPr lang="pt-BR" dirty="0"/>
          </a:p>
        </p:txBody>
      </p:sp>
      <p:sp>
        <p:nvSpPr>
          <p:cNvPr id="7" name="Espaço Reservado para Conteúdo 2"/>
          <p:cNvSpPr>
            <a:spLocks noGrp="1"/>
          </p:cNvSpPr>
          <p:nvPr>
            <p:ph idx="1"/>
          </p:nvPr>
        </p:nvSpPr>
        <p:spPr>
          <a:xfrm>
            <a:off x="0" y="1484784"/>
            <a:ext cx="9144000" cy="5373216"/>
          </a:xfrm>
        </p:spPr>
        <p:txBody>
          <a:bodyPr>
            <a:normAutofit/>
          </a:bodyPr>
          <a:lstStyle/>
          <a:p>
            <a:pPr marL="0" indent="0" algn="just">
              <a:buNone/>
            </a:pPr>
            <a:r>
              <a:rPr lang="pt-BR" sz="2300" dirty="0" smtClean="0">
                <a:solidFill>
                  <a:schemeClr val="tx1"/>
                </a:solidFill>
              </a:rPr>
              <a:t> § 8o O relator poderá admitir manifestação de pessoa, órgão ou entidade com interesse na controvérsia, inclusive como assistente simples, na forma da Lei nº 5.869, de 11 de janeiro de 1973 (Código de Processo Civil).   </a:t>
            </a:r>
            <a:r>
              <a:rPr lang="pt-BR" sz="2300" u="sng" dirty="0" smtClean="0">
                <a:solidFill>
                  <a:schemeClr val="tx1"/>
                </a:solidFill>
                <a:hlinkClick r:id="rId2"/>
              </a:rPr>
              <a:t>(Incluído pela Lei nº 13.015, de 2014)</a:t>
            </a:r>
            <a:endParaRPr lang="pt-BR" sz="2300" u="sng" dirty="0" smtClean="0">
              <a:solidFill>
                <a:schemeClr val="tx1"/>
              </a:solidFill>
            </a:endParaRPr>
          </a:p>
          <a:p>
            <a:pPr marL="0" indent="0" algn="just">
              <a:buNone/>
            </a:pPr>
            <a:endParaRPr lang="pt-BR" sz="2300" dirty="0">
              <a:solidFill>
                <a:schemeClr val="tx1"/>
              </a:solidFill>
            </a:endParaRPr>
          </a:p>
          <a:p>
            <a:pPr marL="0" indent="0" algn="just">
              <a:buNone/>
            </a:pPr>
            <a:r>
              <a:rPr lang="pt-BR" sz="2300" dirty="0" smtClean="0">
                <a:solidFill>
                  <a:schemeClr val="tx1"/>
                </a:solidFill>
              </a:rPr>
              <a:t> § 9o Recebidas as informações e, se for o caso, após cumprido o disposto no § 7o deste artigo, terá vista o Ministério Público pelo prazo de 15 (quinze) dias.         </a:t>
            </a:r>
            <a:r>
              <a:rPr lang="pt-BR" sz="2300" u="sng" dirty="0" smtClean="0">
                <a:solidFill>
                  <a:schemeClr val="tx1"/>
                </a:solidFill>
                <a:hlinkClick r:id="rId2"/>
              </a:rPr>
              <a:t>(Incluído pela Lei nº 13.015, de 2014)</a:t>
            </a:r>
            <a:endParaRPr lang="pt-BR" sz="2300" u="sng" dirty="0" smtClean="0">
              <a:solidFill>
                <a:schemeClr val="tx1"/>
              </a:solidFill>
            </a:endParaRPr>
          </a:p>
          <a:p>
            <a:pPr marL="0" indent="0" algn="just">
              <a:buNone/>
            </a:pPr>
            <a:endParaRPr lang="pt-BR" sz="2300" dirty="0">
              <a:solidFill>
                <a:schemeClr val="tx1"/>
              </a:solidFill>
            </a:endParaRPr>
          </a:p>
          <a:p>
            <a:pPr marL="0" indent="0" algn="just">
              <a:buNone/>
            </a:pPr>
            <a:r>
              <a:rPr lang="pt-BR" sz="2300" dirty="0" smtClean="0">
                <a:solidFill>
                  <a:schemeClr val="tx1"/>
                </a:solidFill>
              </a:rPr>
              <a:t> § 10.  Transcorrido o prazo para o Ministério Público e remetida cópia do relatório aos demais Ministros, o processo será incluído em pauta na Seção Especializada ou no Tribunal Pleno, devendo ser julgado com preferência sobre os demais feitos.         </a:t>
            </a:r>
            <a:r>
              <a:rPr lang="pt-BR" sz="2300" u="sng" dirty="0" smtClean="0">
                <a:solidFill>
                  <a:schemeClr val="tx1"/>
                </a:solidFill>
                <a:hlinkClick r:id="rId2"/>
              </a:rPr>
              <a:t>(Incluído pela Lei nº 13.015, de 2014)</a:t>
            </a:r>
            <a:endParaRPr lang="pt-BR" sz="2300" u="sng" dirty="0" smtClean="0">
              <a:solidFill>
                <a:schemeClr val="tx1"/>
              </a:solidFill>
            </a:endParaRPr>
          </a:p>
          <a:p>
            <a:pPr algn="just"/>
            <a:endParaRPr lang="pt-BR" sz="2300" dirty="0" smtClean="0">
              <a:solidFill>
                <a:schemeClr val="tx1"/>
              </a:solidFill>
            </a:endParaRPr>
          </a:p>
        </p:txBody>
      </p:sp>
    </p:spTree>
    <p:extLst>
      <p:ext uri="{BB962C8B-B14F-4D97-AF65-F5344CB8AC3E}">
        <p14:creationId xmlns:p14="http://schemas.microsoft.com/office/powerpoint/2010/main" val="349960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82880"/>
            <a:ext cx="9144000" cy="1111664"/>
          </a:xfrm>
        </p:spPr>
        <p:txBody>
          <a:bodyPr/>
          <a:lstStyle/>
          <a:p>
            <a:r>
              <a:rPr lang="pt-BR" dirty="0" smtClean="0"/>
              <a:t>Recursos repetitivos</a:t>
            </a:r>
            <a:endParaRPr lang="pt-BR" dirty="0"/>
          </a:p>
        </p:txBody>
      </p:sp>
      <p:sp>
        <p:nvSpPr>
          <p:cNvPr id="7" name="Espaço Reservado para Conteúdo 2"/>
          <p:cNvSpPr>
            <a:spLocks noGrp="1"/>
          </p:cNvSpPr>
          <p:nvPr>
            <p:ph idx="1"/>
          </p:nvPr>
        </p:nvSpPr>
        <p:spPr>
          <a:xfrm>
            <a:off x="0" y="1484784"/>
            <a:ext cx="9144000" cy="5373216"/>
          </a:xfrm>
        </p:spPr>
        <p:txBody>
          <a:bodyPr>
            <a:normAutofit/>
          </a:bodyPr>
          <a:lstStyle/>
          <a:p>
            <a:pPr marL="0" indent="0" algn="just">
              <a:buNone/>
            </a:pPr>
            <a:r>
              <a:rPr lang="pt-BR" dirty="0" smtClean="0">
                <a:solidFill>
                  <a:schemeClr val="tx1"/>
                </a:solidFill>
              </a:rPr>
              <a:t>§ 11.  Publicado o acórdão do Tribunal Superior do Trabalho, os recursos de revista sobrestados na origem:         </a:t>
            </a:r>
            <a:r>
              <a:rPr lang="pt-BR" u="sng" dirty="0" smtClean="0">
                <a:solidFill>
                  <a:schemeClr val="tx1"/>
                </a:solidFill>
                <a:hlinkClick r:id="rId2"/>
              </a:rPr>
              <a:t>(Incluído pela Lei nº 13.015, de 2014)</a:t>
            </a:r>
            <a:endParaRPr lang="pt-BR" u="sng" dirty="0" smtClean="0">
              <a:solidFill>
                <a:schemeClr val="tx1"/>
              </a:solidFill>
            </a:endParaRPr>
          </a:p>
          <a:p>
            <a:pPr algn="just"/>
            <a:endParaRPr lang="pt-BR" dirty="0" smtClean="0">
              <a:solidFill>
                <a:schemeClr val="tx1"/>
              </a:solidFill>
            </a:endParaRPr>
          </a:p>
          <a:p>
            <a:pPr marL="0" indent="0" algn="just">
              <a:buNone/>
            </a:pPr>
            <a:r>
              <a:rPr lang="pt-BR" dirty="0" smtClean="0">
                <a:solidFill>
                  <a:schemeClr val="tx1"/>
                </a:solidFill>
              </a:rPr>
              <a:t>  I - terão seguimento denegado na hipótese de o acórdão recorrido coincidir com a orientação a respeito da matéria no Tribunal Superior do Trabalho; ou         </a:t>
            </a:r>
            <a:r>
              <a:rPr lang="pt-BR" u="sng" dirty="0" smtClean="0">
                <a:solidFill>
                  <a:schemeClr val="tx1"/>
                </a:solidFill>
                <a:hlinkClick r:id="rId2"/>
              </a:rPr>
              <a:t>(Incluído pela Lei nº 13.015, de 2014)</a:t>
            </a:r>
            <a:endParaRPr lang="pt-BR" u="sng" dirty="0" smtClean="0">
              <a:solidFill>
                <a:schemeClr val="tx1"/>
              </a:solidFill>
            </a:endParaRPr>
          </a:p>
          <a:p>
            <a:pPr algn="just"/>
            <a:endParaRPr lang="pt-BR" dirty="0" smtClean="0">
              <a:solidFill>
                <a:schemeClr val="tx1"/>
              </a:solidFill>
            </a:endParaRPr>
          </a:p>
          <a:p>
            <a:pPr marL="0" indent="0" algn="just">
              <a:buNone/>
            </a:pPr>
            <a:r>
              <a:rPr lang="pt-BR" dirty="0" smtClean="0">
                <a:solidFill>
                  <a:schemeClr val="tx1"/>
                </a:solidFill>
              </a:rPr>
              <a:t> II - serão novamente examinados pelo Tribunal de origem na hipótese de o acórdão recorrido divergir da orientação do Tribunal Superior do Trabalho a respeito da matéria.         </a:t>
            </a:r>
            <a:r>
              <a:rPr lang="pt-BR" u="sng" dirty="0" smtClean="0">
                <a:solidFill>
                  <a:schemeClr val="tx1"/>
                </a:solidFill>
                <a:hlinkClick r:id="rId2"/>
              </a:rPr>
              <a:t>(Incluído pela Lei nº 13.015, de 2014)</a:t>
            </a:r>
            <a:r>
              <a:rPr lang="pt-BR" dirty="0" smtClean="0">
                <a:solidFill>
                  <a:schemeClr val="tx1"/>
                </a:solidFill>
              </a:rPr>
              <a:t>   </a:t>
            </a:r>
            <a:endParaRPr lang="pt-BR" dirty="0">
              <a:solidFill>
                <a:schemeClr val="tx1"/>
              </a:solidFill>
            </a:endParaRPr>
          </a:p>
        </p:txBody>
      </p:sp>
    </p:spTree>
    <p:extLst>
      <p:ext uri="{BB962C8B-B14F-4D97-AF65-F5344CB8AC3E}">
        <p14:creationId xmlns:p14="http://schemas.microsoft.com/office/powerpoint/2010/main" val="170215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82880"/>
            <a:ext cx="9144000" cy="1111664"/>
          </a:xfrm>
        </p:spPr>
        <p:txBody>
          <a:bodyPr/>
          <a:lstStyle/>
          <a:p>
            <a:r>
              <a:rPr lang="pt-BR" dirty="0" smtClean="0"/>
              <a:t>Recursos repetitivos</a:t>
            </a:r>
            <a:endParaRPr lang="pt-BR" dirty="0"/>
          </a:p>
        </p:txBody>
      </p:sp>
      <p:sp>
        <p:nvSpPr>
          <p:cNvPr id="7" name="Espaço Reservado para Conteúdo 2"/>
          <p:cNvSpPr>
            <a:spLocks noGrp="1"/>
          </p:cNvSpPr>
          <p:nvPr>
            <p:ph idx="1"/>
          </p:nvPr>
        </p:nvSpPr>
        <p:spPr>
          <a:xfrm>
            <a:off x="0" y="1484784"/>
            <a:ext cx="9144000" cy="5373216"/>
          </a:xfrm>
        </p:spPr>
        <p:txBody>
          <a:bodyPr>
            <a:noAutofit/>
          </a:bodyPr>
          <a:lstStyle/>
          <a:p>
            <a:pPr marL="0" indent="0" algn="just">
              <a:buNone/>
            </a:pPr>
            <a:r>
              <a:rPr lang="pt-BR" sz="2800" dirty="0" smtClean="0">
                <a:solidFill>
                  <a:schemeClr val="tx1"/>
                </a:solidFill>
              </a:rPr>
              <a:t>§ 12.  Na hipótese prevista no inciso II do § 11 deste artigo, mantida a decisão divergente pelo Tribunal de origem, far-se-á o exame de admissibilidade do recurso de revista.         </a:t>
            </a:r>
            <a:r>
              <a:rPr lang="pt-BR" sz="2800" u="sng" dirty="0" smtClean="0">
                <a:solidFill>
                  <a:schemeClr val="tx1"/>
                </a:solidFill>
                <a:hlinkClick r:id="rId2"/>
              </a:rPr>
              <a:t>(Incluído pela Lei nº 13.015, de 2014)</a:t>
            </a:r>
            <a:endParaRPr lang="pt-BR" sz="2800" u="sng" dirty="0" smtClean="0">
              <a:solidFill>
                <a:schemeClr val="tx1"/>
              </a:solidFill>
            </a:endParaRPr>
          </a:p>
          <a:p>
            <a:pPr algn="just"/>
            <a:endParaRPr lang="pt-BR" sz="2800" dirty="0" smtClean="0">
              <a:solidFill>
                <a:schemeClr val="tx1"/>
              </a:solidFill>
            </a:endParaRPr>
          </a:p>
          <a:p>
            <a:pPr marL="0" indent="0" algn="just">
              <a:buNone/>
            </a:pPr>
            <a:r>
              <a:rPr lang="pt-BR" sz="2800" dirty="0" smtClean="0">
                <a:solidFill>
                  <a:schemeClr val="tx1"/>
                </a:solidFill>
              </a:rPr>
              <a:t>§ 13.  Caso a questão afetada e julgada sob o rito dos recursos repetitivos também contenha questão constitucional, a decisão proferida pelo Tribunal Pleno não obstará o conhecimento de eventuais recursos extraordinários sobre a questão constitucional.         </a:t>
            </a:r>
            <a:r>
              <a:rPr lang="pt-BR" sz="2800" u="sng" dirty="0" smtClean="0">
                <a:solidFill>
                  <a:schemeClr val="tx1"/>
                </a:solidFill>
                <a:hlinkClick r:id="rId2"/>
              </a:rPr>
              <a:t>(Incluído pela Lei nº 13.015, de 2014)</a:t>
            </a:r>
            <a:endParaRPr lang="pt-BR" sz="2800" dirty="0" smtClean="0">
              <a:solidFill>
                <a:schemeClr val="tx1"/>
              </a:solidFill>
            </a:endParaRPr>
          </a:p>
          <a:p>
            <a:pPr algn="just"/>
            <a:endParaRPr lang="pt-BR" sz="2800" dirty="0">
              <a:solidFill>
                <a:schemeClr val="tx1"/>
              </a:solidFill>
            </a:endParaRPr>
          </a:p>
        </p:txBody>
      </p:sp>
    </p:spTree>
    <p:extLst>
      <p:ext uri="{BB962C8B-B14F-4D97-AF65-F5344CB8AC3E}">
        <p14:creationId xmlns:p14="http://schemas.microsoft.com/office/powerpoint/2010/main" val="383571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82880"/>
            <a:ext cx="9144000" cy="1111664"/>
          </a:xfrm>
        </p:spPr>
        <p:txBody>
          <a:bodyPr/>
          <a:lstStyle/>
          <a:p>
            <a:r>
              <a:rPr lang="pt-BR" dirty="0" smtClean="0"/>
              <a:t>Recursos repetitivos</a:t>
            </a:r>
            <a:endParaRPr lang="pt-BR" dirty="0"/>
          </a:p>
        </p:txBody>
      </p:sp>
      <p:sp>
        <p:nvSpPr>
          <p:cNvPr id="7" name="Espaço Reservado para Conteúdo 2"/>
          <p:cNvSpPr>
            <a:spLocks noGrp="1"/>
          </p:cNvSpPr>
          <p:nvPr>
            <p:ph idx="1"/>
          </p:nvPr>
        </p:nvSpPr>
        <p:spPr>
          <a:xfrm>
            <a:off x="0" y="1484784"/>
            <a:ext cx="9144000" cy="5373216"/>
          </a:xfrm>
        </p:spPr>
        <p:txBody>
          <a:bodyPr>
            <a:normAutofit fontScale="85000" lnSpcReduction="20000"/>
          </a:bodyPr>
          <a:lstStyle/>
          <a:p>
            <a:pPr algn="just"/>
            <a:endParaRPr lang="pt-BR" sz="3600" dirty="0" smtClean="0">
              <a:solidFill>
                <a:schemeClr val="tx1"/>
              </a:solidFill>
            </a:endParaRPr>
          </a:p>
          <a:p>
            <a:pPr marL="0" indent="0" algn="just">
              <a:buNone/>
            </a:pPr>
            <a:r>
              <a:rPr lang="pt-BR" sz="3600" dirty="0" smtClean="0">
                <a:solidFill>
                  <a:schemeClr val="tx1"/>
                </a:solidFill>
              </a:rPr>
              <a:t>§ 14.  Aos recursos extraordinários interpostos perante o Tribunal Superior do Trabalho será aplicado o procedimento previsto no art. 543-B da Lei nº 5.869, de 11 de janeiro de 1973 (Código de Processo Civil), cabendo ao Presidente do Tribunal Superior do Trabalho </a:t>
            </a:r>
            <a:r>
              <a:rPr lang="pt-BR" sz="3600" b="1" u="sng" dirty="0" smtClean="0">
                <a:solidFill>
                  <a:schemeClr val="tx1"/>
                </a:solidFill>
              </a:rPr>
              <a:t>selecionar um ou mais</a:t>
            </a:r>
            <a:r>
              <a:rPr lang="pt-BR" sz="3600" dirty="0" smtClean="0">
                <a:solidFill>
                  <a:schemeClr val="tx1"/>
                </a:solidFill>
              </a:rPr>
              <a:t> recursos representativos da controvérsia e encaminhá-los ao Supremo Tribunal Federal, sobrestando os demais até o pronunciamento definitivo da Corte, na forma do § 1o do art. 543-B da Lei no 5.869, de 11 de janeiro de 1973 (Código de Processo Civil).  </a:t>
            </a:r>
            <a:r>
              <a:rPr lang="pt-BR" sz="3600" u="sng" dirty="0" smtClean="0">
                <a:solidFill>
                  <a:schemeClr val="tx1"/>
                </a:solidFill>
                <a:hlinkClick r:id="rId2"/>
              </a:rPr>
              <a:t>(Incluído pela Lei nº 13.015, de 2014)</a:t>
            </a:r>
            <a:endParaRPr lang="pt-BR" sz="3600" u="sng" dirty="0" smtClean="0">
              <a:solidFill>
                <a:schemeClr val="tx1"/>
              </a:solidFill>
            </a:endParaRPr>
          </a:p>
          <a:p>
            <a:pPr algn="just"/>
            <a:endParaRPr lang="pt-BR" sz="3600" dirty="0" smtClean="0">
              <a:solidFill>
                <a:schemeClr val="tx1"/>
              </a:solidFill>
            </a:endParaRPr>
          </a:p>
          <a:p>
            <a:pPr marL="0" indent="0" algn="just">
              <a:buNone/>
            </a:pPr>
            <a:endParaRPr lang="pt-BR" dirty="0">
              <a:solidFill>
                <a:schemeClr val="tx1"/>
              </a:solidFill>
            </a:endParaRPr>
          </a:p>
        </p:txBody>
      </p:sp>
    </p:spTree>
    <p:extLst>
      <p:ext uri="{BB962C8B-B14F-4D97-AF65-F5344CB8AC3E}">
        <p14:creationId xmlns:p14="http://schemas.microsoft.com/office/powerpoint/2010/main" val="70577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82880"/>
            <a:ext cx="9144000" cy="1111664"/>
          </a:xfrm>
        </p:spPr>
        <p:txBody>
          <a:bodyPr/>
          <a:lstStyle/>
          <a:p>
            <a:r>
              <a:rPr lang="pt-BR" dirty="0" smtClean="0"/>
              <a:t>Recursos repetitivos</a:t>
            </a:r>
            <a:endParaRPr lang="pt-BR" dirty="0"/>
          </a:p>
        </p:txBody>
      </p:sp>
      <p:sp>
        <p:nvSpPr>
          <p:cNvPr id="7" name="Espaço Reservado para Conteúdo 2"/>
          <p:cNvSpPr>
            <a:spLocks noGrp="1"/>
          </p:cNvSpPr>
          <p:nvPr>
            <p:ph idx="1"/>
          </p:nvPr>
        </p:nvSpPr>
        <p:spPr>
          <a:xfrm>
            <a:off x="0" y="1484784"/>
            <a:ext cx="9144000" cy="5373216"/>
          </a:xfrm>
        </p:spPr>
        <p:txBody>
          <a:bodyPr>
            <a:normAutofit fontScale="92500" lnSpcReduction="10000"/>
          </a:bodyPr>
          <a:lstStyle/>
          <a:p>
            <a:pPr marL="0" indent="0" algn="just">
              <a:buNone/>
            </a:pPr>
            <a:r>
              <a:rPr lang="pt-BR" sz="3600" dirty="0" smtClean="0">
                <a:solidFill>
                  <a:schemeClr val="tx1"/>
                </a:solidFill>
              </a:rPr>
              <a:t>§ 15.  O Presidente do Tribunal Superior do Trabalho poderá oficiar os Tribunais Regionais do Trabalho e os Presidentes das Turmas e da Seção Especializada do Tribunal para que suspendam os processos idênticos aos selecionados como recursos representativos da controvérsia e encaminhados ao Supremo Tribunal Federal, até o seu pronunciamento definitivo.         </a:t>
            </a:r>
            <a:r>
              <a:rPr lang="pt-BR" sz="3600" u="sng" dirty="0" smtClean="0">
                <a:solidFill>
                  <a:schemeClr val="tx1"/>
                </a:solidFill>
                <a:hlinkClick r:id="rId2"/>
              </a:rPr>
              <a:t>(Incluído pela Lei nº 13.015, de 2014)</a:t>
            </a:r>
            <a:endParaRPr lang="pt-BR" sz="3600" u="sng" dirty="0" smtClean="0">
              <a:solidFill>
                <a:schemeClr val="tx1"/>
              </a:solidFill>
            </a:endParaRPr>
          </a:p>
          <a:p>
            <a:pPr marL="0" indent="0" algn="just">
              <a:buNone/>
            </a:pPr>
            <a:endParaRPr lang="pt-BR" sz="3600" u="sng" dirty="0" smtClean="0">
              <a:solidFill>
                <a:schemeClr val="tx1"/>
              </a:solidFill>
            </a:endParaRPr>
          </a:p>
          <a:p>
            <a:pPr algn="just"/>
            <a:r>
              <a:rPr lang="pt-BR" sz="3600" dirty="0" err="1" smtClean="0">
                <a:solidFill>
                  <a:schemeClr val="tx1"/>
                </a:solidFill>
              </a:rPr>
              <a:t>Ex</a:t>
            </a:r>
            <a:r>
              <a:rPr lang="pt-BR" sz="3600" dirty="0" smtClean="0">
                <a:solidFill>
                  <a:schemeClr val="tx1"/>
                </a:solidFill>
              </a:rPr>
              <a:t>: tema 246 – terceirização – súmula 331 TST.</a:t>
            </a:r>
          </a:p>
          <a:p>
            <a:pPr algn="just"/>
            <a:endParaRPr lang="pt-BR" sz="3600" dirty="0" smtClean="0">
              <a:solidFill>
                <a:schemeClr val="tx1"/>
              </a:solidFill>
            </a:endParaRPr>
          </a:p>
        </p:txBody>
      </p:sp>
    </p:spTree>
    <p:extLst>
      <p:ext uri="{BB962C8B-B14F-4D97-AF65-F5344CB8AC3E}">
        <p14:creationId xmlns:p14="http://schemas.microsoft.com/office/powerpoint/2010/main" val="108118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Recursos </a:t>
            </a:r>
            <a:r>
              <a:rPr lang="pt-BR" dirty="0" smtClean="0"/>
              <a:t>repetitivos - </a:t>
            </a:r>
            <a:r>
              <a:rPr lang="pt-BR" i="1" dirty="0" err="1" smtClean="0"/>
              <a:t>Distinguishing</a:t>
            </a:r>
            <a:endParaRPr lang="pt-BR" i="1" dirty="0"/>
          </a:p>
        </p:txBody>
      </p:sp>
      <p:sp>
        <p:nvSpPr>
          <p:cNvPr id="3" name="Espaço Reservado para Conteúdo 2"/>
          <p:cNvSpPr>
            <a:spLocks noGrp="1"/>
          </p:cNvSpPr>
          <p:nvPr>
            <p:ph idx="1"/>
          </p:nvPr>
        </p:nvSpPr>
        <p:spPr>
          <a:xfrm>
            <a:off x="0" y="1600200"/>
            <a:ext cx="9036496" cy="5257800"/>
          </a:xfrm>
        </p:spPr>
        <p:txBody>
          <a:bodyPr>
            <a:normAutofit/>
          </a:bodyPr>
          <a:lstStyle/>
          <a:p>
            <a:pPr marL="0" indent="0" algn="just">
              <a:buNone/>
            </a:pPr>
            <a:r>
              <a:rPr lang="pt-BR" sz="2800" dirty="0">
                <a:solidFill>
                  <a:schemeClr val="tx1"/>
                </a:solidFill>
              </a:rPr>
              <a:t>§ 16.  A decisão firmada em recurso repetitivo não será aplicada aos casos em que se demonstrar que a situação de fato ou de direito é distinta das presentes no processo julgado sob o rito dos recursos repetitivos. </a:t>
            </a:r>
            <a:r>
              <a:rPr lang="pt-BR" sz="2800" u="sng" dirty="0">
                <a:solidFill>
                  <a:schemeClr val="tx1"/>
                </a:solidFill>
                <a:hlinkClick r:id="rId2"/>
              </a:rPr>
              <a:t>(Incluído pela Lei nº 13.015, de 2014)</a:t>
            </a:r>
            <a:endParaRPr lang="pt-BR" sz="2800" dirty="0">
              <a:solidFill>
                <a:schemeClr val="tx1"/>
              </a:solidFill>
            </a:endParaRPr>
          </a:p>
          <a:p>
            <a:pPr marL="0" indent="0" algn="just">
              <a:buNone/>
            </a:pPr>
            <a:endParaRPr lang="pt-BR" sz="2800" dirty="0" smtClean="0"/>
          </a:p>
          <a:p>
            <a:pPr marL="0" indent="0" algn="just">
              <a:buNone/>
            </a:pPr>
            <a:r>
              <a:rPr lang="pt-BR" sz="2800" dirty="0" smtClean="0">
                <a:solidFill>
                  <a:schemeClr val="tx1"/>
                </a:solidFill>
              </a:rPr>
              <a:t>Na </a:t>
            </a:r>
            <a:r>
              <a:rPr lang="pt-BR" sz="2800" i="1" dirty="0" smtClean="0">
                <a:solidFill>
                  <a:schemeClr val="tx1"/>
                </a:solidFill>
              </a:rPr>
              <a:t>common </a:t>
            </a:r>
            <a:r>
              <a:rPr lang="pt-BR" sz="2800" i="1" dirty="0" err="1">
                <a:solidFill>
                  <a:schemeClr val="tx1"/>
                </a:solidFill>
              </a:rPr>
              <a:t>law</a:t>
            </a:r>
            <a:r>
              <a:rPr lang="pt-BR" sz="2800" dirty="0">
                <a:solidFill>
                  <a:schemeClr val="tx1"/>
                </a:solidFill>
              </a:rPr>
              <a:t> se conhece pelo nome de </a:t>
            </a:r>
            <a:r>
              <a:rPr lang="pt-BR" sz="2800" i="1" dirty="0" err="1">
                <a:solidFill>
                  <a:schemeClr val="tx1"/>
                </a:solidFill>
              </a:rPr>
              <a:t>distinguishing</a:t>
            </a:r>
            <a:r>
              <a:rPr lang="pt-BR" sz="2800" dirty="0">
                <a:solidFill>
                  <a:schemeClr val="tx1"/>
                </a:solidFill>
              </a:rPr>
              <a:t>, ou seja, a não aplicação do precedente a uma situação que apresenta elemento relevante a justificar diferença de tratamento – Prof. Estêvão </a:t>
            </a:r>
            <a:r>
              <a:rPr lang="pt-BR" sz="2800" dirty="0" err="1">
                <a:solidFill>
                  <a:schemeClr val="tx1"/>
                </a:solidFill>
              </a:rPr>
              <a:t>Mallet</a:t>
            </a:r>
            <a:r>
              <a:rPr lang="pt-BR" sz="2800" dirty="0">
                <a:solidFill>
                  <a:schemeClr val="tx1"/>
                </a:solidFill>
              </a:rPr>
              <a:t>.</a:t>
            </a:r>
          </a:p>
        </p:txBody>
      </p:sp>
    </p:spTree>
    <p:extLst>
      <p:ext uri="{BB962C8B-B14F-4D97-AF65-F5344CB8AC3E}">
        <p14:creationId xmlns:p14="http://schemas.microsoft.com/office/powerpoint/2010/main" val="32064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82880"/>
            <a:ext cx="9144000" cy="1111664"/>
          </a:xfrm>
        </p:spPr>
        <p:txBody>
          <a:bodyPr/>
          <a:lstStyle/>
          <a:p>
            <a:r>
              <a:rPr lang="pt-BR" dirty="0" smtClean="0"/>
              <a:t>Recursos repetitivos - </a:t>
            </a:r>
            <a:r>
              <a:rPr lang="pt-BR" i="1" dirty="0" err="1" smtClean="0"/>
              <a:t>Overruling</a:t>
            </a:r>
            <a:endParaRPr lang="pt-BR" i="1" dirty="0"/>
          </a:p>
        </p:txBody>
      </p:sp>
      <p:sp>
        <p:nvSpPr>
          <p:cNvPr id="7" name="Espaço Reservado para Conteúdo 2"/>
          <p:cNvSpPr>
            <a:spLocks noGrp="1"/>
          </p:cNvSpPr>
          <p:nvPr>
            <p:ph idx="1"/>
          </p:nvPr>
        </p:nvSpPr>
        <p:spPr>
          <a:xfrm>
            <a:off x="0" y="1484784"/>
            <a:ext cx="9144000" cy="5373216"/>
          </a:xfrm>
        </p:spPr>
        <p:txBody>
          <a:bodyPr>
            <a:normAutofit fontScale="92500" lnSpcReduction="10000"/>
          </a:bodyPr>
          <a:lstStyle/>
          <a:p>
            <a:pPr marL="0" indent="0" algn="just">
              <a:buNone/>
            </a:pPr>
            <a:r>
              <a:rPr lang="pt-BR" sz="3200" dirty="0" smtClean="0">
                <a:solidFill>
                  <a:schemeClr val="tx1"/>
                </a:solidFill>
              </a:rPr>
              <a:t>§ 17.  Caberá revisão da decisão firmada em julgamento de recursos repetitivos quando se alterar a situação econômica, social ou jurídica, caso em que será respeitada a segurança jurídica das relações firmadas sob a égide da decisão anterior, podendo o Tribunal Superior do Trabalho modular os efeitos da decisão que a tenha alterado.        </a:t>
            </a:r>
            <a:r>
              <a:rPr lang="pt-BR" sz="3200" u="sng" dirty="0" smtClean="0">
                <a:solidFill>
                  <a:schemeClr val="tx1"/>
                </a:solidFill>
                <a:hlinkClick r:id="rId2"/>
              </a:rPr>
              <a:t>(Incluído pela Lei nº 13.015, de 2014)</a:t>
            </a:r>
            <a:endParaRPr lang="pt-BR" sz="3200" u="sng" dirty="0" smtClean="0">
              <a:solidFill>
                <a:schemeClr val="tx1"/>
              </a:solidFill>
            </a:endParaRPr>
          </a:p>
          <a:p>
            <a:pPr marL="0" indent="0" algn="just">
              <a:buNone/>
            </a:pPr>
            <a:endParaRPr lang="pt-BR" sz="3200" dirty="0" smtClean="0">
              <a:solidFill>
                <a:schemeClr val="tx1"/>
              </a:solidFill>
            </a:endParaRPr>
          </a:p>
          <a:p>
            <a:pPr marL="0" indent="0" algn="just">
              <a:buNone/>
            </a:pPr>
            <a:r>
              <a:rPr lang="pt-BR" sz="3200" i="1" dirty="0" smtClean="0">
                <a:solidFill>
                  <a:schemeClr val="tx1"/>
                </a:solidFill>
              </a:rPr>
              <a:t>Common </a:t>
            </a:r>
            <a:r>
              <a:rPr lang="pt-BR" sz="3200" i="1" dirty="0" err="1" smtClean="0">
                <a:solidFill>
                  <a:schemeClr val="tx1"/>
                </a:solidFill>
              </a:rPr>
              <a:t>low</a:t>
            </a:r>
            <a:r>
              <a:rPr lang="pt-BR" sz="3200" i="1" dirty="0" smtClean="0">
                <a:solidFill>
                  <a:schemeClr val="tx1"/>
                </a:solidFill>
              </a:rPr>
              <a:t> </a:t>
            </a:r>
            <a:r>
              <a:rPr lang="pt-BR" sz="3200" dirty="0" smtClean="0">
                <a:solidFill>
                  <a:schemeClr val="tx1"/>
                </a:solidFill>
              </a:rPr>
              <a:t>– </a:t>
            </a:r>
            <a:r>
              <a:rPr lang="pt-BR" sz="3200" i="1" dirty="0" err="1" smtClean="0">
                <a:solidFill>
                  <a:schemeClr val="tx1"/>
                </a:solidFill>
              </a:rPr>
              <a:t>overruling</a:t>
            </a:r>
            <a:r>
              <a:rPr lang="pt-BR" sz="3200" i="1" dirty="0" smtClean="0">
                <a:solidFill>
                  <a:schemeClr val="tx1"/>
                </a:solidFill>
              </a:rPr>
              <a:t> – </a:t>
            </a:r>
            <a:r>
              <a:rPr lang="pt-BR" sz="3200" dirty="0" smtClean="0">
                <a:solidFill>
                  <a:schemeClr val="tx1"/>
                </a:solidFill>
              </a:rPr>
              <a:t>trata </a:t>
            </a:r>
            <a:r>
              <a:rPr lang="pt-BR" sz="3200" dirty="0">
                <a:solidFill>
                  <a:schemeClr val="tx1"/>
                </a:solidFill>
              </a:rPr>
              <a:t>da superação do </a:t>
            </a:r>
            <a:r>
              <a:rPr lang="pt-BR" sz="3200" dirty="0" smtClean="0">
                <a:solidFill>
                  <a:schemeClr val="tx1"/>
                </a:solidFill>
              </a:rPr>
              <a:t>precedente </a:t>
            </a:r>
            <a:r>
              <a:rPr lang="pt-BR" sz="3200" dirty="0">
                <a:solidFill>
                  <a:schemeClr val="tx1"/>
                </a:solidFill>
              </a:rPr>
              <a:t>e da eficácia temporal da mudança da jurisprudência</a:t>
            </a:r>
            <a:r>
              <a:rPr lang="pt-BR" sz="3200" dirty="0" smtClean="0">
                <a:solidFill>
                  <a:schemeClr val="tx1"/>
                </a:solidFill>
              </a:rPr>
              <a:t>. Prof. Estêvão </a:t>
            </a:r>
            <a:r>
              <a:rPr lang="pt-BR" sz="3200" dirty="0" err="1" smtClean="0">
                <a:solidFill>
                  <a:schemeClr val="tx1"/>
                </a:solidFill>
              </a:rPr>
              <a:t>Mallet</a:t>
            </a:r>
            <a:r>
              <a:rPr lang="pt-BR" sz="3200" dirty="0" smtClean="0">
                <a:solidFill>
                  <a:schemeClr val="tx1"/>
                </a:solidFill>
              </a:rPr>
              <a:t>.</a:t>
            </a:r>
          </a:p>
          <a:p>
            <a:pPr algn="just"/>
            <a:endParaRPr lang="pt-BR" dirty="0">
              <a:solidFill>
                <a:schemeClr val="tx1"/>
              </a:solidFill>
            </a:endParaRPr>
          </a:p>
        </p:txBody>
      </p:sp>
    </p:spTree>
    <p:extLst>
      <p:ext uri="{BB962C8B-B14F-4D97-AF65-F5344CB8AC3E}">
        <p14:creationId xmlns:p14="http://schemas.microsoft.com/office/powerpoint/2010/main" val="246673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arli\Desktop\ponto noturno.jpg"/>
          <p:cNvPicPr>
            <a:picLocks noChangeAspect="1" noChangeArrowheads="1"/>
          </p:cNvPicPr>
          <p:nvPr/>
        </p:nvPicPr>
        <p:blipFill rotWithShape="1">
          <a:blip r:embed="rId2">
            <a:extLst>
              <a:ext uri="{28A0092B-C50C-407E-A947-70E740481C1C}">
                <a14:useLocalDpi xmlns:a14="http://schemas.microsoft.com/office/drawing/2010/main" val="0"/>
              </a:ext>
            </a:extLst>
          </a:blip>
          <a:srcRect l="13172" t="1" b="152"/>
          <a:stretch/>
        </p:blipFill>
        <p:spPr bwMode="auto">
          <a:xfrm>
            <a:off x="0" y="-21446"/>
            <a:ext cx="9144000" cy="687944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idx="4294967295"/>
          </p:nvPr>
        </p:nvSpPr>
        <p:spPr>
          <a:xfrm>
            <a:off x="0" y="1628800"/>
            <a:ext cx="9144000" cy="2160240"/>
          </a:xfrm>
        </p:spPr>
        <p:txBody>
          <a:bodyPr>
            <a:normAutofit/>
          </a:bodyPr>
          <a:lstStyle/>
          <a:p>
            <a:r>
              <a:rPr lang="pt-BR" sz="9600" dirty="0" smtClean="0">
                <a:latin typeface="Franklin Gothic Demi" pitchFamily="34" charset="0"/>
              </a:rPr>
              <a:t>Muito Obrigado.</a:t>
            </a:r>
            <a:endParaRPr lang="pt-BR" sz="9600" dirty="0">
              <a:latin typeface="Franklin Gothic Demi" pitchFamily="34" charset="0"/>
            </a:endParaRPr>
          </a:p>
        </p:txBody>
      </p:sp>
      <p:sp>
        <p:nvSpPr>
          <p:cNvPr id="3" name="Espaço Reservado para Conteúdo 2"/>
          <p:cNvSpPr>
            <a:spLocks noGrp="1"/>
          </p:cNvSpPr>
          <p:nvPr>
            <p:ph idx="4294967295"/>
          </p:nvPr>
        </p:nvSpPr>
        <p:spPr>
          <a:xfrm>
            <a:off x="0" y="4536505"/>
            <a:ext cx="9144000" cy="2348879"/>
          </a:xfrm>
        </p:spPr>
        <p:txBody>
          <a:bodyPr>
            <a:noAutofit/>
          </a:bodyPr>
          <a:lstStyle/>
          <a:p>
            <a:pPr marL="0" indent="0" algn="r">
              <a:buNone/>
            </a:pPr>
            <a:r>
              <a:rPr lang="pt-BR" sz="2500" dirty="0" smtClean="0">
                <a:solidFill>
                  <a:schemeClr val="bg1"/>
                </a:solidFill>
              </a:rPr>
              <a:t>Ariel Stopassola – OAB/RS 65.982</a:t>
            </a:r>
          </a:p>
          <a:p>
            <a:pPr marL="0" indent="0" algn="r">
              <a:buNone/>
            </a:pPr>
            <a:r>
              <a:rPr lang="pt-BR" sz="2500" dirty="0">
                <a:solidFill>
                  <a:schemeClr val="bg1"/>
                </a:solidFill>
              </a:rPr>
              <a:t>Stopassola Advocacia – OAB/RS </a:t>
            </a:r>
            <a:r>
              <a:rPr lang="pt-BR" sz="2500" dirty="0" smtClean="0">
                <a:solidFill>
                  <a:schemeClr val="bg1"/>
                </a:solidFill>
              </a:rPr>
              <a:t>3.705</a:t>
            </a:r>
          </a:p>
          <a:p>
            <a:pPr marL="0" indent="0" algn="r">
              <a:buNone/>
            </a:pPr>
            <a:r>
              <a:rPr lang="pt-BR" sz="2500" dirty="0" smtClean="0">
                <a:solidFill>
                  <a:schemeClr val="bg1"/>
                </a:solidFill>
              </a:rPr>
              <a:t>Fone: (54) 3282.1826</a:t>
            </a:r>
          </a:p>
          <a:p>
            <a:pPr marL="0" indent="0" algn="r">
              <a:buNone/>
            </a:pPr>
            <a:r>
              <a:rPr lang="pt-BR" sz="2500" dirty="0" smtClean="0">
                <a:solidFill>
                  <a:schemeClr val="bg1"/>
                </a:solidFill>
              </a:rPr>
              <a:t>ariel@stopassola.com.br</a:t>
            </a:r>
          </a:p>
          <a:p>
            <a:pPr marL="0" indent="0" algn="r">
              <a:buNone/>
            </a:pPr>
            <a:r>
              <a:rPr lang="pt-BR" sz="2500" dirty="0" smtClean="0">
                <a:solidFill>
                  <a:schemeClr val="bg1"/>
                </a:solidFill>
              </a:rPr>
              <a:t>www.stopassola.com.br</a:t>
            </a:r>
          </a:p>
        </p:txBody>
      </p:sp>
    </p:spTree>
    <p:extLst>
      <p:ext uri="{BB962C8B-B14F-4D97-AF65-F5344CB8AC3E}">
        <p14:creationId xmlns:p14="http://schemas.microsoft.com/office/powerpoint/2010/main" val="548972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26721</TotalTime>
  <Words>5540</Words>
  <Application>Microsoft Office PowerPoint</Application>
  <PresentationFormat>Apresentação na tela (4:3)</PresentationFormat>
  <Paragraphs>695</Paragraphs>
  <Slides>98</Slides>
  <Notes>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98</vt:i4>
      </vt:variant>
    </vt:vector>
  </HeadingPairs>
  <TitlesOfParts>
    <vt:vector size="107" baseType="lpstr">
      <vt:lpstr>Arial</vt:lpstr>
      <vt:lpstr>Bodoni MT Condensed</vt:lpstr>
      <vt:lpstr>Calibri</vt:lpstr>
      <vt:lpstr>Courier New</vt:lpstr>
      <vt:lpstr>Franklin Gothic Book</vt:lpstr>
      <vt:lpstr>Franklin Gothic Demi</vt:lpstr>
      <vt:lpstr>Times New Roman</vt:lpstr>
      <vt:lpstr>Wingdings</vt:lpstr>
      <vt:lpstr>Decatur</vt:lpstr>
      <vt:lpstr>RECURSOS TRABALHISTAS</vt:lpstr>
      <vt:lpstr>Plano de exposição:</vt:lpstr>
      <vt:lpstr>Conceitos de sentença e decisão interlocutória </vt:lpstr>
      <vt:lpstr>Alguns princípios dos recursos </vt:lpstr>
      <vt:lpstr>Apresentação do PowerPoint</vt:lpstr>
      <vt:lpstr>Apresentação do PowerPoint</vt:lpstr>
      <vt:lpstr>Apresentação do PowerPoint</vt:lpstr>
      <vt:lpstr>Súmula nº 303 do TST  FAZENDA PÚBLICA. REEXAME NECESSÁRIO (nova redação em decorrência do CPC de 2015) - Res. 211/2016, DEJT divulgado em 24, 25 e 26.08.2016 </vt:lpstr>
      <vt:lpstr>Apresentação do PowerPoint</vt:lpstr>
      <vt:lpstr>Apresentação do PowerPoint</vt:lpstr>
      <vt:lpstr>Pergunta...</vt:lpstr>
      <vt:lpstr>Pressupostos genéricos dos recursos</vt:lpstr>
      <vt:lpstr>Pressupostos genéricos dos recursos</vt:lpstr>
      <vt:lpstr>Questão do exame 2010.2</vt:lpstr>
      <vt:lpstr>Representação</vt:lpstr>
      <vt:lpstr>Tempestividade - prazo recursal</vt:lpstr>
      <vt:lpstr>Tempestividade - prazo recursal</vt:lpstr>
      <vt:lpstr>Interrupção e suspensão do prazo </vt:lpstr>
      <vt:lpstr>Apresentação do PowerPoint</vt:lpstr>
      <vt:lpstr>Atenção: Súmula 385 do TST</vt:lpstr>
      <vt:lpstr>Prazo</vt:lpstr>
      <vt:lpstr>Recurso por fac-símile</vt:lpstr>
      <vt:lpstr>Cuidado:</vt:lpstr>
      <vt:lpstr>   Representação </vt:lpstr>
      <vt:lpstr>Representação</vt:lpstr>
      <vt:lpstr>Representação</vt:lpstr>
      <vt:lpstr>Preparo – custas e depósito recursal </vt:lpstr>
      <vt:lpstr>Atenção:</vt:lpstr>
      <vt:lpstr>Preparo</vt:lpstr>
      <vt:lpstr>OJ 409 SDI-1 TST:</vt:lpstr>
      <vt:lpstr>OAB Unificado – 2013 – FGV </vt:lpstr>
      <vt:lpstr>Depósito recursal</vt:lpstr>
      <vt:lpstr>Depósito recursal</vt:lpstr>
      <vt:lpstr>Depósito recursal</vt:lpstr>
      <vt:lpstr>Depósito recursal</vt:lpstr>
      <vt:lpstr>Questão do exame 2010.1</vt:lpstr>
      <vt:lpstr>Efeitos dos recursos trabalhistas</vt:lpstr>
      <vt:lpstr>Importante saber:</vt:lpstr>
      <vt:lpstr>Posso juntar documento na fase recursal? </vt:lpstr>
      <vt:lpstr>Recursos em espécie. </vt:lpstr>
      <vt:lpstr>CLT</vt:lpstr>
      <vt:lpstr>Irrecorribilidade imediata das  decisões interlocutórias</vt:lpstr>
      <vt:lpstr>Recurso Ordinário</vt:lpstr>
      <vt:lpstr>Peculiaridade do RO:  efeito devolutivo em profundidade </vt:lpstr>
      <vt:lpstr>Julgamento antecipado parcial de mérito</vt:lpstr>
      <vt:lpstr>Embargos de declaração</vt:lpstr>
      <vt:lpstr>OJ 142 da SDI-1 do TST</vt:lpstr>
      <vt:lpstr>Recurso de revista – Art. 896 da CLT</vt:lpstr>
      <vt:lpstr>Art. 896 da CLT</vt:lpstr>
      <vt:lpstr>Art. 896 da CLT.</vt:lpstr>
      <vt:lpstr>Art. 896 da CLT. </vt:lpstr>
      <vt:lpstr>Parêntesis</vt:lpstr>
      <vt:lpstr>Art. 896 da CLT.</vt:lpstr>
      <vt:lpstr>Art. 896 da CLT.</vt:lpstr>
      <vt:lpstr>E se o acórdão não avaliou bem a prova?</vt:lpstr>
      <vt:lpstr>Súmula 23 do TST</vt:lpstr>
      <vt:lpstr>Súmula 296 do TST</vt:lpstr>
      <vt:lpstr>Súmula 297 do TST</vt:lpstr>
      <vt:lpstr>Sumaríssimo. E se contrariar OJ?</vt:lpstr>
      <vt:lpstr>Súmula 422 do TST</vt:lpstr>
      <vt:lpstr>Pergunta: </vt:lpstr>
      <vt:lpstr>RR que ataca vários temas</vt:lpstr>
      <vt:lpstr>Essa sempre cai:</vt:lpstr>
      <vt:lpstr>Transcendência:</vt:lpstr>
      <vt:lpstr>Razões recursais:</vt:lpstr>
      <vt:lpstr>Despacho de admissibilidade – recurso de revista –  Proc. 0000321-59.2013.5.04.0352</vt:lpstr>
      <vt:lpstr>Despacho de admissibilidade – recurso de revista –  proc. 0000321-59.2013.5.04.0352</vt:lpstr>
      <vt:lpstr>Resultado no TST:</vt:lpstr>
      <vt:lpstr>Recurso de embargos</vt:lpstr>
      <vt:lpstr>Art. 894 da CLT.</vt:lpstr>
      <vt:lpstr>Para saber que existe:</vt:lpstr>
      <vt:lpstr>Agravo de petição</vt:lpstr>
      <vt:lpstr>Pergunta:</vt:lpstr>
      <vt:lpstr>Exame unificado 2009.1</vt:lpstr>
      <vt:lpstr>Agravo de instrumento</vt:lpstr>
      <vt:lpstr>Atenção</vt:lpstr>
      <vt:lpstr>Recurso adesivo</vt:lpstr>
      <vt:lpstr>Agravo regimental – RI TST</vt:lpstr>
      <vt:lpstr>Correição Parcial</vt:lpstr>
      <vt:lpstr>Recurso extraordinário</vt:lpstr>
      <vt:lpstr>Recurso extraordinário</vt:lpstr>
      <vt:lpstr>Procedimento sumário – Lei 5.584/70.  Pedido de revisão do valor da causa. Recurso extraordinário. </vt:lpstr>
      <vt:lpstr>Procedimento sumário.</vt:lpstr>
      <vt:lpstr>Mandado de segurança</vt:lpstr>
      <vt:lpstr>Mandado de segurança.</vt:lpstr>
      <vt:lpstr>Mandado de segurança</vt:lpstr>
      <vt:lpstr>Recursos repetitivos</vt:lpstr>
      <vt:lpstr>Recursos repetitivos</vt:lpstr>
      <vt:lpstr>Recursos repetitivos</vt:lpstr>
      <vt:lpstr>Recursos repetitivos</vt:lpstr>
      <vt:lpstr>Recursos repetitivos</vt:lpstr>
      <vt:lpstr>Recursos repetitivos</vt:lpstr>
      <vt:lpstr>Recursos repetitivos</vt:lpstr>
      <vt:lpstr>Recursos repetitivos</vt:lpstr>
      <vt:lpstr>Recursos repetitivos</vt:lpstr>
      <vt:lpstr>Recursos repetitivos - Distinguishing</vt:lpstr>
      <vt:lpstr>Recursos repetitivos - Overruling</vt:lpstr>
      <vt:lpstr>Muito Obrigado.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Ariel</dc:creator>
  <cp:lastModifiedBy>Ari</cp:lastModifiedBy>
  <cp:revision>571</cp:revision>
  <dcterms:created xsi:type="dcterms:W3CDTF">2013-08-25T23:21:48Z</dcterms:created>
  <dcterms:modified xsi:type="dcterms:W3CDTF">2016-09-12T00:52:05Z</dcterms:modified>
</cp:coreProperties>
</file>