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852" r:id="rId1"/>
  </p:sldMasterIdLst>
  <p:notesMasterIdLst>
    <p:notesMasterId r:id="rId139"/>
  </p:notesMasterIdLst>
  <p:sldIdLst>
    <p:sldId id="256" r:id="rId2"/>
    <p:sldId id="257" r:id="rId3"/>
    <p:sldId id="259" r:id="rId4"/>
    <p:sldId id="393" r:id="rId5"/>
    <p:sldId id="260" r:id="rId6"/>
    <p:sldId id="335" r:id="rId7"/>
    <p:sldId id="318" r:id="rId8"/>
    <p:sldId id="341" r:id="rId9"/>
    <p:sldId id="342" r:id="rId10"/>
    <p:sldId id="356" r:id="rId11"/>
    <p:sldId id="437" r:id="rId12"/>
    <p:sldId id="343" r:id="rId13"/>
    <p:sldId id="344" r:id="rId14"/>
    <p:sldId id="261" r:id="rId15"/>
    <p:sldId id="324" r:id="rId16"/>
    <p:sldId id="292" r:id="rId17"/>
    <p:sldId id="263" r:id="rId18"/>
    <p:sldId id="352" r:id="rId19"/>
    <p:sldId id="267" r:id="rId20"/>
    <p:sldId id="346" r:id="rId21"/>
    <p:sldId id="278" r:id="rId22"/>
    <p:sldId id="438" r:id="rId23"/>
    <p:sldId id="290" r:id="rId24"/>
    <p:sldId id="266" r:id="rId25"/>
    <p:sldId id="264" r:id="rId26"/>
    <p:sldId id="298" r:id="rId27"/>
    <p:sldId id="325" r:id="rId28"/>
    <p:sldId id="265" r:id="rId29"/>
    <p:sldId id="394" r:id="rId30"/>
    <p:sldId id="271" r:id="rId31"/>
    <p:sldId id="326" r:id="rId32"/>
    <p:sldId id="350" r:id="rId33"/>
    <p:sldId id="375" r:id="rId34"/>
    <p:sldId id="268" r:id="rId35"/>
    <p:sldId id="391" r:id="rId36"/>
    <p:sldId id="320" r:id="rId37"/>
    <p:sldId id="269" r:id="rId38"/>
    <p:sldId id="371" r:id="rId39"/>
    <p:sldId id="291" r:id="rId40"/>
    <p:sldId id="379" r:id="rId41"/>
    <p:sldId id="272" r:id="rId42"/>
    <p:sldId id="306" r:id="rId43"/>
    <p:sldId id="349" r:id="rId44"/>
    <p:sldId id="258" r:id="rId45"/>
    <p:sldId id="274" r:id="rId46"/>
    <p:sldId id="295" r:id="rId47"/>
    <p:sldId id="273" r:id="rId48"/>
    <p:sldId id="280" r:id="rId49"/>
    <p:sldId id="357" r:id="rId50"/>
    <p:sldId id="384" r:id="rId51"/>
    <p:sldId id="376" r:id="rId52"/>
    <p:sldId id="281" r:id="rId53"/>
    <p:sldId id="374" r:id="rId54"/>
    <p:sldId id="373" r:id="rId55"/>
    <p:sldId id="282" r:id="rId56"/>
    <p:sldId id="283" r:id="rId57"/>
    <p:sldId id="293" r:id="rId58"/>
    <p:sldId id="388" r:id="rId59"/>
    <p:sldId id="331" r:id="rId60"/>
    <p:sldId id="321" r:id="rId61"/>
    <p:sldId id="395" r:id="rId62"/>
    <p:sldId id="327" r:id="rId63"/>
    <p:sldId id="407" r:id="rId64"/>
    <p:sldId id="328" r:id="rId65"/>
    <p:sldId id="408" r:id="rId66"/>
    <p:sldId id="389" r:id="rId67"/>
    <p:sldId id="284" r:id="rId68"/>
    <p:sldId id="286" r:id="rId69"/>
    <p:sldId id="287" r:id="rId70"/>
    <p:sldId id="288" r:id="rId71"/>
    <p:sldId id="390" r:id="rId72"/>
    <p:sldId id="385" r:id="rId73"/>
    <p:sldId id="386" r:id="rId74"/>
    <p:sldId id="285" r:id="rId75"/>
    <p:sldId id="289" r:id="rId76"/>
    <p:sldId id="330" r:id="rId77"/>
    <p:sldId id="359" r:id="rId78"/>
    <p:sldId id="392" r:id="rId79"/>
    <p:sldId id="404" r:id="rId80"/>
    <p:sldId id="299" r:id="rId81"/>
    <p:sldId id="333" r:id="rId82"/>
    <p:sldId id="470" r:id="rId83"/>
    <p:sldId id="348" r:id="rId84"/>
    <p:sldId id="262" r:id="rId85"/>
    <p:sldId id="319" r:id="rId86"/>
    <p:sldId id="345" r:id="rId87"/>
    <p:sldId id="471" r:id="rId88"/>
    <p:sldId id="383" r:id="rId89"/>
    <p:sldId id="294" r:id="rId90"/>
    <p:sldId id="473" r:id="rId91"/>
    <p:sldId id="332" r:id="rId92"/>
    <p:sldId id="303" r:id="rId93"/>
    <p:sldId id="305" r:id="rId94"/>
    <p:sldId id="307" r:id="rId95"/>
    <p:sldId id="372" r:id="rId96"/>
    <p:sldId id="310" r:id="rId97"/>
    <p:sldId id="322" r:id="rId98"/>
    <p:sldId id="377" r:id="rId99"/>
    <p:sldId id="311" r:id="rId100"/>
    <p:sldId id="440" r:id="rId101"/>
    <p:sldId id="474" r:id="rId102"/>
    <p:sldId id="313" r:id="rId103"/>
    <p:sldId id="302" r:id="rId104"/>
    <p:sldId id="304" r:id="rId105"/>
    <p:sldId id="309" r:id="rId106"/>
    <p:sldId id="323" r:id="rId107"/>
    <p:sldId id="380" r:id="rId108"/>
    <p:sldId id="314" r:id="rId109"/>
    <p:sldId id="378" r:id="rId110"/>
    <p:sldId id="315" r:id="rId111"/>
    <p:sldId id="435" r:id="rId112"/>
    <p:sldId id="316" r:id="rId113"/>
    <p:sldId id="360" r:id="rId114"/>
    <p:sldId id="361" r:id="rId115"/>
    <p:sldId id="362" r:id="rId116"/>
    <p:sldId id="363" r:id="rId117"/>
    <p:sldId id="364" r:id="rId118"/>
    <p:sldId id="365" r:id="rId119"/>
    <p:sldId id="366" r:id="rId120"/>
    <p:sldId id="367" r:id="rId121"/>
    <p:sldId id="368" r:id="rId122"/>
    <p:sldId id="369" r:id="rId123"/>
    <p:sldId id="370" r:id="rId124"/>
    <p:sldId id="381" r:id="rId125"/>
    <p:sldId id="475" r:id="rId126"/>
    <p:sldId id="476" r:id="rId127"/>
    <p:sldId id="397" r:id="rId128"/>
    <p:sldId id="439" r:id="rId129"/>
    <p:sldId id="398" r:id="rId130"/>
    <p:sldId id="399" r:id="rId131"/>
    <p:sldId id="400" r:id="rId132"/>
    <p:sldId id="442" r:id="rId133"/>
    <p:sldId id="401" r:id="rId134"/>
    <p:sldId id="402" r:id="rId135"/>
    <p:sldId id="477" r:id="rId136"/>
    <p:sldId id="403" r:id="rId137"/>
    <p:sldId id="317" r:id="rId13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36" autoAdjust="0"/>
    <p:restoredTop sz="73216" autoAdjust="0"/>
  </p:normalViewPr>
  <p:slideViewPr>
    <p:cSldViewPr>
      <p:cViewPr varScale="1">
        <p:scale>
          <a:sx n="85" d="100"/>
          <a:sy n="85" d="100"/>
        </p:scale>
        <p:origin x="2172" y="66"/>
      </p:cViewPr>
      <p:guideLst>
        <p:guide orient="horz" pos="2160"/>
        <p:guide pos="2880"/>
      </p:guideLst>
    </p:cSldViewPr>
  </p:slideViewPr>
  <p:outlineViewPr>
    <p:cViewPr>
      <p:scale>
        <a:sx n="33" d="100"/>
        <a:sy n="33" d="100"/>
      </p:scale>
      <p:origin x="0" y="1614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5359F1-F7B4-4C0B-ABBD-99DBDB077F9E}" type="datetimeFigureOut">
              <a:rPr lang="pt-BR" smtClean="0"/>
              <a:t>22/08/2019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1F73F-66D7-4BF2-AB4C-B772AE597C26}" type="slidenum">
              <a:rPr lang="pt-BR" smtClean="0"/>
              <a:t>‹nº›</a:t>
            </a:fld>
            <a:endParaRPr lang="pt-BR"/>
          </a:p>
        </p:txBody>
      </p:sp>
    </p:spTree>
    <p:extLst>
      <p:ext uri="{BB962C8B-B14F-4D97-AF65-F5344CB8AC3E}">
        <p14:creationId xmlns:p14="http://schemas.microsoft.com/office/powerpoint/2010/main" val="2481472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BD1F73F-66D7-4BF2-AB4C-B772AE597C26}" type="slidenum">
              <a:rPr lang="pt-BR" smtClean="0"/>
              <a:t>14</a:t>
            </a:fld>
            <a:endParaRPr lang="pt-BR"/>
          </a:p>
        </p:txBody>
      </p:sp>
    </p:spTree>
    <p:extLst>
      <p:ext uri="{BB962C8B-B14F-4D97-AF65-F5344CB8AC3E}">
        <p14:creationId xmlns:p14="http://schemas.microsoft.com/office/powerpoint/2010/main" val="1512755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BD1F73F-66D7-4BF2-AB4C-B772AE597C26}" type="slidenum">
              <a:rPr lang="pt-BR" smtClean="0"/>
              <a:t>27</a:t>
            </a:fld>
            <a:endParaRPr lang="pt-BR"/>
          </a:p>
        </p:txBody>
      </p:sp>
    </p:spTree>
    <p:extLst>
      <p:ext uri="{BB962C8B-B14F-4D97-AF65-F5344CB8AC3E}">
        <p14:creationId xmlns:p14="http://schemas.microsoft.com/office/powerpoint/2010/main" val="2361092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BD1F73F-66D7-4BF2-AB4C-B772AE597C26}" type="slidenum">
              <a:rPr lang="pt-BR" smtClean="0"/>
              <a:t>42</a:t>
            </a:fld>
            <a:endParaRPr lang="pt-BR"/>
          </a:p>
        </p:txBody>
      </p:sp>
    </p:spTree>
    <p:extLst>
      <p:ext uri="{BB962C8B-B14F-4D97-AF65-F5344CB8AC3E}">
        <p14:creationId xmlns:p14="http://schemas.microsoft.com/office/powerpoint/2010/main" val="130195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BD1F73F-66D7-4BF2-AB4C-B772AE597C26}" type="slidenum">
              <a:rPr lang="pt-BR" smtClean="0"/>
              <a:t>137</a:t>
            </a:fld>
            <a:endParaRPr lang="pt-BR"/>
          </a:p>
        </p:txBody>
      </p:sp>
    </p:spTree>
    <p:extLst>
      <p:ext uri="{BB962C8B-B14F-4D97-AF65-F5344CB8AC3E}">
        <p14:creationId xmlns:p14="http://schemas.microsoft.com/office/powerpoint/2010/main" val="2287931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pt-BR"/>
              <a:t>Clique para editar o título mestre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9982343F-8083-4493-8FBC-6FEB60A9192D}" type="datetimeFigureOut">
              <a:rPr lang="pt-BR" smtClean="0"/>
              <a:t>22/08/2019</a:t>
            </a:fld>
            <a:endParaRPr lang="pt-BR"/>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pt-BR"/>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B231C668-4B87-4988-8413-54E56FFB5527}" type="slidenum">
              <a:rPr lang="pt-BR" smtClean="0"/>
              <a:t>‹nº›</a:t>
            </a:fld>
            <a:endParaRPr lang="pt-BR"/>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9982343F-8083-4493-8FBC-6FEB60A9192D}" type="datetimeFigureOut">
              <a:rPr lang="pt-BR" smtClean="0"/>
              <a:t>22/08/2019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231C668-4B87-4988-8413-54E56FFB5527}"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pt-BR"/>
              <a:t>Clique para editar o título mestre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9982343F-8083-4493-8FBC-6FEB60A9192D}" type="datetimeFigureOut">
              <a:rPr lang="pt-BR" smtClean="0"/>
              <a:t>22/08/2019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6096000" y="6356350"/>
            <a:ext cx="762000" cy="365125"/>
          </a:xfrm>
        </p:spPr>
        <p:txBody>
          <a:bodyPr/>
          <a:lstStyle/>
          <a:p>
            <a:fld id="{B231C668-4B87-4988-8413-54E56FFB5527}" type="slidenum">
              <a:rPr lang="pt-BR" smtClean="0"/>
              <a:t>‹nº›</a:t>
            </a:fld>
            <a:endParaRPr lang="pt-BR"/>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982343F-8083-4493-8FBC-6FEB60A9192D}" type="datetimeFigureOut">
              <a:rPr lang="pt-BR" smtClean="0"/>
              <a:t>22/08/2019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231C668-4B87-4988-8413-54E56FFB5527}"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pt-BR"/>
              <a:t>Clique para editar o título mestre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9982343F-8083-4493-8FBC-6FEB60A9192D}" type="datetimeFigureOut">
              <a:rPr lang="pt-BR" smtClean="0"/>
              <a:t>22/08/2019</a:t>
            </a:fld>
            <a:endParaRPr lang="pt-BR"/>
          </a:p>
        </p:txBody>
      </p:sp>
      <p:sp>
        <p:nvSpPr>
          <p:cNvPr id="5" name="Footer Placeholder 4"/>
          <p:cNvSpPr>
            <a:spLocks noGrp="1"/>
          </p:cNvSpPr>
          <p:nvPr>
            <p:ph type="ftr" sz="quarter" idx="11"/>
          </p:nvPr>
        </p:nvSpPr>
        <p:spPr>
          <a:xfrm>
            <a:off x="5791200" y="6356350"/>
            <a:ext cx="2895600" cy="365125"/>
          </a:xfrm>
        </p:spPr>
        <p:txBody>
          <a:bodyPr/>
          <a:lstStyle/>
          <a:p>
            <a:endParaRPr lang="pt-BR"/>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B231C668-4B87-4988-8413-54E56FFB5527}" type="slidenum">
              <a:rPr lang="pt-BR" smtClean="0"/>
              <a:t>‹nº›</a:t>
            </a:fld>
            <a:endParaRPr lang="pt-BR"/>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Date Placeholder 4"/>
          <p:cNvSpPr>
            <a:spLocks noGrp="1"/>
          </p:cNvSpPr>
          <p:nvPr>
            <p:ph type="dt" sz="half" idx="10"/>
          </p:nvPr>
        </p:nvSpPr>
        <p:spPr/>
        <p:txBody>
          <a:bodyPr/>
          <a:lstStyle/>
          <a:p>
            <a:fld id="{9982343F-8083-4493-8FBC-6FEB60A9192D}" type="datetimeFigureOut">
              <a:rPr lang="pt-BR" smtClean="0"/>
              <a:t>22/08/2019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231C668-4B87-4988-8413-54E56FFB5527}"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9982343F-8083-4493-8FBC-6FEB60A9192D}" type="datetimeFigureOut">
              <a:rPr lang="pt-BR" smtClean="0"/>
              <a:t>22/08/2019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B231C668-4B87-4988-8413-54E56FFB5527}"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9982343F-8083-4493-8FBC-6FEB60A9192D}" type="datetimeFigureOut">
              <a:rPr lang="pt-BR" smtClean="0"/>
              <a:t>22/08/2019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B231C668-4B87-4988-8413-54E56FFB5527}"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2343F-8083-4493-8FBC-6FEB60A9192D}" type="datetimeFigureOut">
              <a:rPr lang="pt-BR" smtClean="0"/>
              <a:t>22/08/2019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B231C668-4B87-4988-8413-54E56FFB5527}"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pt-BR"/>
              <a:t>Clique para editar o título mestre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9982343F-8083-4493-8FBC-6FEB60A9192D}" type="datetimeFigureOut">
              <a:rPr lang="pt-BR" smtClean="0"/>
              <a:t>22/08/2019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231C668-4B87-4988-8413-54E56FFB5527}" type="slidenum">
              <a:rPr lang="pt-BR" smtClean="0"/>
              <a:t>‹nº›</a:t>
            </a:fld>
            <a:endParaRPr lang="pt-B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5" name="Date Placeholder 4"/>
          <p:cNvSpPr>
            <a:spLocks noGrp="1"/>
          </p:cNvSpPr>
          <p:nvPr>
            <p:ph type="dt" sz="half" idx="10"/>
          </p:nvPr>
        </p:nvSpPr>
        <p:spPr/>
        <p:txBody>
          <a:bodyPr/>
          <a:lstStyle/>
          <a:p>
            <a:fld id="{9982343F-8083-4493-8FBC-6FEB60A9192D}" type="datetimeFigureOut">
              <a:rPr lang="pt-BR" smtClean="0"/>
              <a:t>22/08/2019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231C668-4B87-4988-8413-54E56FFB5527}" type="slidenum">
              <a:rPr lang="pt-BR" smtClean="0"/>
              <a:t>‹nº›</a:t>
            </a:fld>
            <a:endParaRPr lang="pt-B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pt-BR"/>
              <a:t>Clique para editar o título mestre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9982343F-8083-4493-8FBC-6FEB60A9192D}" type="datetimeFigureOut">
              <a:rPr lang="pt-BR" smtClean="0"/>
              <a:t>22/08/2019</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231C668-4B87-4988-8413-54E56FFB5527}" type="slidenum">
              <a:rPr lang="pt-BR" smtClean="0"/>
              <a:t>‹nº›</a:t>
            </a:fld>
            <a:endParaRPr lang="pt-BR"/>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hyperlink" Target="http://www.planalto.gov.br/ccivil_03/_Ato2011-2014/2014/Lei/L13015.htm#art2"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hyperlink" Target="http://www.planalto.gov.br/ccivil_03/_Ato2011-2014/2014/Lei/L13015.htm#art2"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hyperlink" Target="http://www.planalto.gov.br/ccivil_03/_Ato2011-2014/2014/Lei/L13015.htm#art2"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hyperlink" Target="http://www.planalto.gov.br/ccivil_03/_Ato2011-2014/2014/Lei/L13015.htm#art2"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hyperlink" Target="http://www.planalto.gov.br/ccivil_03/_Ato2011-2014/2014/Lei/L13015.htm#art2"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http://www.planalto.gov.br/ccivil_03/_Ato2011-2014/2014/Lei/L13015.htm#art2"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planalto.gov.br/ccivil_03/_Ato2015-2018/2017/Lei/L13467.htm#art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planalto.gov.br/ccivil_03/decreto-lei/Del8737.htm#art893"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planalto.gov.br/ccivil_03/_Ato2011-2014/2014/Lei/L13015.htm#art1"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planalto.gov.br/ccivil_03/_ato2015-2018/2015/lei/l13105.htm#art489%C2%A71"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planalto.gov.br/ccivil_03/_Ato2011-2014/2014/Lei/L13015.htm#art1"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planalto.gov.br/ccivil_03/_Ato2011-2014/2014/Lei/L13015.htm#art1"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planalto.gov.br/ccivil_03/_Ato2011-2014/2014/Lei/L13015.htm#art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planalto.gov.br/ccivil_03/_Ato2011-2014/2014/Lei/L13015.htm#art1"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planalto.gov.br/ccivil_03/_Ato2011-2014/2014/Lei/L13015.htm#art1"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planalto.gov.br/ccivil_03/_Ato2011-2014/2014/Lei/L13015.htm#art1"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planalto.gov.br/ccivil_03/_Ato2011-2014/2014/Lei/L13015.htm#art1"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planalto.gov.br/ccivil_03/_Ato2011-2014/2014/Lei/L13015.htm#art1"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planalto.gov.br/ccivil_03/_Ato2011-2014/2014/Lei/L13015.htm#art1"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brs02.tst.jus.br/cgi-bin/nph-brs?d=BLNK&amp;s1=(297.ennr.)&amp;s2=bden.base.&amp;u=http://www.tst.jus.br/jurisprudencia/brs/genep.html&amp;p=1&amp;r=1&amp;f=G&amp;l=0"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www.planalto.gov.br/ccivil_03/MPV/2226.htm#art1.896a"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www.planalto.gov.br/ccivil_03/_Ato2015-2018/2017/Lei/L13467.htm#art1"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planalto.gov.br/ccivil_03/_Ato2007-2010/2007/Msg/VEP-412-07.htm" TargetMode="External"/><Relationship Id="rId2" Type="http://schemas.openxmlformats.org/officeDocument/2006/relationships/hyperlink" Target="http://www.planalto.gov.br/ccivil_03/_Ato2007-2010/2007/Lei/L11496.htm#art1" TargetMode="External"/><Relationship Id="rId1" Type="http://schemas.openxmlformats.org/officeDocument/2006/relationships/slideLayout" Target="../slideLayouts/slideLayout2.xml"/><Relationship Id="rId4" Type="http://schemas.openxmlformats.org/officeDocument/2006/relationships/hyperlink" Target="http://www.planalto.gov.br/ccivil_03/_Ato2011-2014/2014/Lei/L13015.htm#art1"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www.planalto.gov.br/ccivil_03/_Ato2011-2014/2014/Lei/L13015.htm#art1"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hyperlink" Target="http://www.planalto.gov.br/ccivil_03/_Ato2015-2018/2017/Lei/L13467.htm#art1"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6512" y="1094879"/>
            <a:ext cx="9144000" cy="1470025"/>
          </a:xfrm>
        </p:spPr>
        <p:txBody>
          <a:bodyPr>
            <a:normAutofit fontScale="90000"/>
          </a:bodyPr>
          <a:lstStyle/>
          <a:p>
            <a:r>
              <a:rPr lang="pt-BR" sz="8000" dirty="0">
                <a:solidFill>
                  <a:schemeClr val="accent1">
                    <a:lumMod val="60000"/>
                    <a:lumOff val="40000"/>
                  </a:schemeClr>
                </a:solidFill>
              </a:rPr>
              <a:t>Sentença e recursos </a:t>
            </a:r>
            <a:br>
              <a:rPr lang="pt-BR" sz="8000" dirty="0">
                <a:solidFill>
                  <a:schemeClr val="accent1">
                    <a:lumMod val="60000"/>
                    <a:lumOff val="40000"/>
                  </a:schemeClr>
                </a:solidFill>
              </a:rPr>
            </a:br>
            <a:r>
              <a:rPr lang="pt-BR" sz="8000" dirty="0">
                <a:solidFill>
                  <a:schemeClr val="accent1">
                    <a:lumMod val="60000"/>
                    <a:lumOff val="40000"/>
                  </a:schemeClr>
                </a:solidFill>
              </a:rPr>
              <a:t>trabalhistas</a:t>
            </a:r>
          </a:p>
        </p:txBody>
      </p:sp>
      <p:sp>
        <p:nvSpPr>
          <p:cNvPr id="3" name="Subtítulo 2"/>
          <p:cNvSpPr>
            <a:spLocks noGrp="1"/>
          </p:cNvSpPr>
          <p:nvPr>
            <p:ph type="subTitle" idx="1"/>
          </p:nvPr>
        </p:nvSpPr>
        <p:spPr>
          <a:xfrm>
            <a:off x="0" y="3440050"/>
            <a:ext cx="9144000" cy="1861157"/>
          </a:xfrm>
        </p:spPr>
        <p:txBody>
          <a:bodyPr>
            <a:noAutofit/>
          </a:bodyPr>
          <a:lstStyle/>
          <a:p>
            <a:r>
              <a:rPr lang="pt-BR" sz="3600" b="1" dirty="0"/>
              <a:t>Ariel Stopassola </a:t>
            </a:r>
          </a:p>
          <a:p>
            <a:endParaRPr lang="pt-BR" sz="3600" b="1" dirty="0"/>
          </a:p>
          <a:p>
            <a:r>
              <a:rPr lang="pt-BR" b="1" dirty="0">
                <a:solidFill>
                  <a:schemeClr val="tx1"/>
                </a:solidFill>
              </a:rPr>
              <a:t>OAB/RS </a:t>
            </a:r>
            <a:r>
              <a:rPr lang="pt-BR" b="1" dirty="0" smtClean="0">
                <a:solidFill>
                  <a:schemeClr val="tx1"/>
                </a:solidFill>
              </a:rPr>
              <a:t>65.982</a:t>
            </a:r>
          </a:p>
          <a:p>
            <a:endParaRPr lang="pt-BR" b="1" dirty="0">
              <a:solidFill>
                <a:schemeClr val="tx1"/>
              </a:solidFill>
            </a:endParaRPr>
          </a:p>
          <a:p>
            <a:endParaRPr lang="pt-BR" b="1" dirty="0" smtClean="0">
              <a:solidFill>
                <a:schemeClr val="tx1"/>
              </a:solidFill>
            </a:endParaRPr>
          </a:p>
          <a:p>
            <a:endParaRPr lang="pt-BR" b="1" dirty="0">
              <a:solidFill>
                <a:schemeClr val="tx1"/>
              </a:solidFill>
            </a:endParaRPr>
          </a:p>
          <a:p>
            <a:r>
              <a:rPr lang="pt-BR" b="1" dirty="0" smtClean="0">
                <a:solidFill>
                  <a:schemeClr val="tx1"/>
                </a:solidFill>
              </a:rPr>
              <a:t>UCS – Caxias do Sul – Agosto/2019</a:t>
            </a:r>
            <a:endParaRPr lang="pt-BR" b="1" dirty="0">
              <a:solidFill>
                <a:schemeClr val="tx1"/>
              </a:solidFill>
            </a:endParaRPr>
          </a:p>
        </p:txBody>
      </p:sp>
    </p:spTree>
    <p:extLst>
      <p:ext uri="{BB962C8B-B14F-4D97-AF65-F5344CB8AC3E}">
        <p14:creationId xmlns:p14="http://schemas.microsoft.com/office/powerpoint/2010/main" val="235753437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normAutofit fontScale="90000"/>
          </a:bodyPr>
          <a:lstStyle/>
          <a:p>
            <a:r>
              <a:rPr lang="pt-BR" b="1" dirty="0"/>
              <a:t>Súmula nº 303 do TST </a:t>
            </a:r>
            <a:br>
              <a:rPr lang="pt-BR" b="1" dirty="0"/>
            </a:br>
            <a:r>
              <a:rPr lang="pt-BR" sz="1700" b="1" dirty="0"/>
              <a:t>FAZENDA PÚBLICA. REEXAME NECESSÁRIO (nova redação em decorrência do CPC de 2015) - Res. 211/2016, DEJT divulgado em 24, 25 e 26.08.2016</a:t>
            </a:r>
            <a:br>
              <a:rPr lang="pt-BR" sz="1700" b="1" dirty="0"/>
            </a:br>
            <a:endParaRPr lang="pt-BR" sz="1700" dirty="0"/>
          </a:p>
        </p:txBody>
      </p:sp>
      <p:sp>
        <p:nvSpPr>
          <p:cNvPr id="3" name="Espaço Reservado para Conteúdo 2"/>
          <p:cNvSpPr>
            <a:spLocks noGrp="1"/>
          </p:cNvSpPr>
          <p:nvPr>
            <p:ph idx="1"/>
          </p:nvPr>
        </p:nvSpPr>
        <p:spPr>
          <a:xfrm>
            <a:off x="0" y="1484784"/>
            <a:ext cx="9144000" cy="5400600"/>
          </a:xfrm>
        </p:spPr>
        <p:txBody>
          <a:bodyPr>
            <a:noAutofit/>
          </a:bodyPr>
          <a:lstStyle/>
          <a:p>
            <a:pPr algn="just"/>
            <a:r>
              <a:rPr lang="pt-BR" sz="1600" dirty="0">
                <a:solidFill>
                  <a:schemeClr val="tx1"/>
                </a:solidFill>
              </a:rPr>
              <a:t>I - Em dissídio individual, está sujeita ao reexame necessário, mesmo na vigência da Constituição Federal de 1988, decisão contrária à Fazenda Pública, salvo quando a condenação não ultrapassar o valor correspondente a: </a:t>
            </a:r>
          </a:p>
          <a:p>
            <a:pPr algn="just"/>
            <a:r>
              <a:rPr lang="pt-BR" sz="1600" dirty="0">
                <a:solidFill>
                  <a:schemeClr val="tx1"/>
                </a:solidFill>
              </a:rPr>
              <a:t>a) 1.000 (mil) salários mínimos para a União e as respectivas autarquias e fundações de direito público; </a:t>
            </a:r>
          </a:p>
          <a:p>
            <a:pPr algn="just"/>
            <a:r>
              <a:rPr lang="pt-BR" sz="1600" dirty="0">
                <a:solidFill>
                  <a:schemeClr val="tx1"/>
                </a:solidFill>
              </a:rPr>
              <a:t>b) 500 (quinhentos) salários mínimos para os Estados, o Distrito Federal, as respectivas autarquias e fundações de direito público e os Municípios que constituam capitais dos Estados; </a:t>
            </a:r>
          </a:p>
          <a:p>
            <a:pPr algn="just"/>
            <a:r>
              <a:rPr lang="pt-BR" sz="1600" dirty="0">
                <a:solidFill>
                  <a:schemeClr val="tx1"/>
                </a:solidFill>
              </a:rPr>
              <a:t>c) 100 (cem) salários mínimos para todos os demais Municípios e respectivas autarquias e fundações de direito público.</a:t>
            </a:r>
          </a:p>
          <a:p>
            <a:pPr algn="just"/>
            <a:endParaRPr lang="pt-BR" sz="1600" dirty="0">
              <a:solidFill>
                <a:schemeClr val="tx1"/>
              </a:solidFill>
            </a:endParaRPr>
          </a:p>
          <a:p>
            <a:pPr algn="just"/>
            <a:r>
              <a:rPr lang="pt-BR" sz="1600" dirty="0">
                <a:solidFill>
                  <a:schemeClr val="tx1"/>
                </a:solidFill>
              </a:rPr>
              <a:t>II – Também </a:t>
            </a:r>
            <a:r>
              <a:rPr lang="pt-BR" sz="1600" b="1" dirty="0">
                <a:solidFill>
                  <a:schemeClr val="tx1"/>
                </a:solidFill>
              </a:rPr>
              <a:t>não se sujeita </a:t>
            </a:r>
            <a:r>
              <a:rPr lang="pt-BR" sz="1600" dirty="0">
                <a:solidFill>
                  <a:schemeClr val="tx1"/>
                </a:solidFill>
              </a:rPr>
              <a:t>ao duplo grau de jurisdição a decisão fundada em: </a:t>
            </a:r>
          </a:p>
          <a:p>
            <a:pPr algn="just"/>
            <a:r>
              <a:rPr lang="pt-BR" sz="1600" dirty="0">
                <a:solidFill>
                  <a:schemeClr val="tx1"/>
                </a:solidFill>
              </a:rPr>
              <a:t>a) </a:t>
            </a:r>
            <a:r>
              <a:rPr lang="pt-BR" sz="1600" b="1" dirty="0">
                <a:solidFill>
                  <a:schemeClr val="tx1"/>
                </a:solidFill>
              </a:rPr>
              <a:t>súmula ou orientação jurisprudencial </a:t>
            </a:r>
            <a:r>
              <a:rPr lang="pt-BR" sz="1600" dirty="0">
                <a:solidFill>
                  <a:schemeClr val="tx1"/>
                </a:solidFill>
              </a:rPr>
              <a:t>do Tribunal Superior do Trabalho; </a:t>
            </a:r>
          </a:p>
          <a:p>
            <a:pPr algn="just"/>
            <a:r>
              <a:rPr lang="pt-BR" sz="1600" dirty="0">
                <a:solidFill>
                  <a:schemeClr val="tx1"/>
                </a:solidFill>
              </a:rPr>
              <a:t>b) acórdão proferido pelo Supremo Tribunal Federal ou pelo Tribunal Superior do Trabalho em julgamento de recursos repetitivos; </a:t>
            </a:r>
          </a:p>
          <a:p>
            <a:pPr algn="just"/>
            <a:r>
              <a:rPr lang="pt-BR" sz="1600" dirty="0">
                <a:solidFill>
                  <a:schemeClr val="tx1"/>
                </a:solidFill>
              </a:rPr>
              <a:t>c) entendimento firmado em incidente de resolução de demandas repetitivas ou de assunção de competência; </a:t>
            </a:r>
          </a:p>
          <a:p>
            <a:pPr algn="just"/>
            <a:r>
              <a:rPr lang="pt-BR" sz="1600" dirty="0">
                <a:solidFill>
                  <a:schemeClr val="tx1"/>
                </a:solidFill>
              </a:rPr>
              <a:t>d) entendimento coincidente com orientação vinculante firmada no âmbito administrativo do próprio ente público, consolidada em manifestação, parecer ou súmula administrativa.</a:t>
            </a:r>
          </a:p>
          <a:p>
            <a:pPr algn="just"/>
            <a:endParaRPr lang="pt-BR" sz="1600" dirty="0">
              <a:solidFill>
                <a:schemeClr val="tx1"/>
              </a:solidFill>
            </a:endParaRPr>
          </a:p>
        </p:txBody>
      </p:sp>
    </p:spTree>
    <p:extLst>
      <p:ext uri="{BB962C8B-B14F-4D97-AF65-F5344CB8AC3E}">
        <p14:creationId xmlns:p14="http://schemas.microsoft.com/office/powerpoint/2010/main" val="268253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8640"/>
            <a:ext cx="9144000" cy="1080120"/>
          </a:xfrm>
        </p:spPr>
        <p:txBody>
          <a:bodyPr>
            <a:noAutofit/>
          </a:bodyPr>
          <a:lstStyle/>
          <a:p>
            <a:r>
              <a:rPr lang="pt-BR" sz="3800" dirty="0" smtClean="0"/>
              <a:t>TST. Agravo interno substituiu o agravo regimental – </a:t>
            </a:r>
            <a:r>
              <a:rPr lang="pt-BR" sz="3800" dirty="0"/>
              <a:t>RI </a:t>
            </a:r>
            <a:r>
              <a:rPr lang="pt-BR" sz="3800" dirty="0" smtClean="0"/>
              <a:t>TST/17</a:t>
            </a:r>
            <a:endParaRPr lang="pt-BR" sz="3800" dirty="0"/>
          </a:p>
        </p:txBody>
      </p:sp>
      <p:sp>
        <p:nvSpPr>
          <p:cNvPr id="3" name="Espaço Reservado para Conteúdo 2"/>
          <p:cNvSpPr>
            <a:spLocks noGrp="1"/>
          </p:cNvSpPr>
          <p:nvPr>
            <p:ph idx="1"/>
          </p:nvPr>
        </p:nvSpPr>
        <p:spPr>
          <a:xfrm>
            <a:off x="0" y="1484784"/>
            <a:ext cx="9144000" cy="5373216"/>
          </a:xfrm>
        </p:spPr>
        <p:txBody>
          <a:bodyPr>
            <a:noAutofit/>
          </a:bodyPr>
          <a:lstStyle/>
          <a:p>
            <a:pPr marL="0" indent="0" algn="just">
              <a:buNone/>
            </a:pPr>
            <a:endParaRPr lang="pt-BR" sz="3500" dirty="0" smtClean="0">
              <a:solidFill>
                <a:schemeClr val="tx1"/>
              </a:solidFill>
            </a:endParaRPr>
          </a:p>
          <a:p>
            <a:pPr marL="0" indent="0" algn="just">
              <a:buNone/>
            </a:pPr>
            <a:r>
              <a:rPr lang="pt-BR" sz="3500" dirty="0" smtClean="0">
                <a:solidFill>
                  <a:schemeClr val="tx1"/>
                </a:solidFill>
              </a:rPr>
              <a:t>Art</a:t>
            </a:r>
            <a:r>
              <a:rPr lang="pt-BR" sz="3500" dirty="0">
                <a:solidFill>
                  <a:schemeClr val="tx1"/>
                </a:solidFill>
              </a:rPr>
              <a:t>. 265. Cabe agravo interno contra decisão dos Presidentes </a:t>
            </a:r>
            <a:r>
              <a:rPr lang="pt-BR" sz="3500" dirty="0" smtClean="0">
                <a:solidFill>
                  <a:schemeClr val="tx1"/>
                </a:solidFill>
              </a:rPr>
              <a:t>do Tribunal </a:t>
            </a:r>
            <a:r>
              <a:rPr lang="pt-BR" sz="3500" dirty="0">
                <a:solidFill>
                  <a:schemeClr val="tx1"/>
                </a:solidFill>
              </a:rPr>
              <a:t>e das Turmas, do Vice-Presidente, do Corregedor-Geral </a:t>
            </a:r>
            <a:r>
              <a:rPr lang="pt-BR" sz="3500" dirty="0" smtClean="0">
                <a:solidFill>
                  <a:schemeClr val="tx1"/>
                </a:solidFill>
              </a:rPr>
              <a:t>da Justiça </a:t>
            </a:r>
            <a:r>
              <a:rPr lang="pt-BR" sz="3500" dirty="0">
                <a:solidFill>
                  <a:schemeClr val="tx1"/>
                </a:solidFill>
              </a:rPr>
              <a:t>do Trabalho ou de relator, nos termos da </a:t>
            </a:r>
            <a:r>
              <a:rPr lang="pt-BR" sz="3500" dirty="0" smtClean="0">
                <a:solidFill>
                  <a:schemeClr val="tx1"/>
                </a:solidFill>
              </a:rPr>
              <a:t>legislação processual</a:t>
            </a:r>
            <a:r>
              <a:rPr lang="pt-BR" sz="3500" dirty="0">
                <a:solidFill>
                  <a:schemeClr val="tx1"/>
                </a:solidFill>
              </a:rPr>
              <a:t>, no prazo de 8 (oito) dias úteis, pela parte que </a:t>
            </a:r>
            <a:r>
              <a:rPr lang="pt-BR" sz="3500" b="1" dirty="0" smtClean="0">
                <a:solidFill>
                  <a:schemeClr val="tx1"/>
                </a:solidFill>
              </a:rPr>
              <a:t>se considerar prejudicada</a:t>
            </a:r>
            <a:r>
              <a:rPr lang="pt-BR" sz="3500" dirty="0" smtClean="0">
                <a:solidFill>
                  <a:schemeClr val="tx1"/>
                </a:solidFill>
              </a:rPr>
              <a:t>.</a:t>
            </a:r>
          </a:p>
        </p:txBody>
      </p:sp>
    </p:spTree>
    <p:extLst>
      <p:ext uri="{BB962C8B-B14F-4D97-AF65-F5344CB8AC3E}">
        <p14:creationId xmlns:p14="http://schemas.microsoft.com/office/powerpoint/2010/main" val="26650283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TRT4 – Agravo Regimental </a:t>
            </a:r>
            <a:endParaRPr lang="pt-BR" dirty="0"/>
          </a:p>
        </p:txBody>
      </p:sp>
      <p:sp>
        <p:nvSpPr>
          <p:cNvPr id="3" name="Espaço Reservado para Conteúdo 2"/>
          <p:cNvSpPr>
            <a:spLocks noGrp="1"/>
          </p:cNvSpPr>
          <p:nvPr>
            <p:ph idx="1"/>
          </p:nvPr>
        </p:nvSpPr>
        <p:spPr/>
        <p:txBody>
          <a:bodyPr/>
          <a:lstStyle/>
          <a:p>
            <a:pPr marL="0" indent="0">
              <a:buNone/>
            </a:pPr>
            <a:r>
              <a:rPr lang="pt-BR" dirty="0" smtClean="0">
                <a:solidFill>
                  <a:schemeClr val="tx1"/>
                </a:solidFill>
              </a:rPr>
              <a:t>Regimento Interno – TRT4</a:t>
            </a:r>
          </a:p>
          <a:p>
            <a:pPr marL="0" indent="0">
              <a:buNone/>
            </a:pPr>
            <a:endParaRPr lang="pt-BR" dirty="0">
              <a:solidFill>
                <a:schemeClr val="tx1"/>
              </a:solidFill>
            </a:endParaRPr>
          </a:p>
          <a:p>
            <a:pPr marL="0" indent="0">
              <a:buNone/>
            </a:pPr>
            <a:r>
              <a:rPr lang="pt-BR" dirty="0" smtClean="0">
                <a:solidFill>
                  <a:schemeClr val="tx1"/>
                </a:solidFill>
              </a:rPr>
              <a:t>Art</a:t>
            </a:r>
            <a:r>
              <a:rPr lang="pt-BR" dirty="0">
                <a:solidFill>
                  <a:schemeClr val="tx1"/>
                </a:solidFill>
              </a:rPr>
              <a:t>. 201. Cabe agravo regimental, no prazo de oito dias</a:t>
            </a:r>
            <a:r>
              <a:rPr lang="pt-BR" dirty="0" smtClean="0">
                <a:solidFill>
                  <a:schemeClr val="tx1"/>
                </a:solidFill>
              </a:rPr>
              <a:t>:</a:t>
            </a:r>
          </a:p>
          <a:p>
            <a:pPr marL="0" indent="0">
              <a:buNone/>
            </a:pPr>
            <a:r>
              <a:rPr lang="pt-BR" dirty="0" smtClean="0">
                <a:solidFill>
                  <a:schemeClr val="tx1"/>
                </a:solidFill>
              </a:rPr>
              <a:t>[...]</a:t>
            </a:r>
          </a:p>
          <a:p>
            <a:pPr marL="0" indent="0">
              <a:buNone/>
            </a:pPr>
            <a:endParaRPr lang="pt-BR" dirty="0" smtClean="0">
              <a:solidFill>
                <a:schemeClr val="tx1"/>
              </a:solidFill>
            </a:endParaRPr>
          </a:p>
          <a:p>
            <a:pPr marL="0" indent="0">
              <a:buNone/>
            </a:pPr>
            <a:r>
              <a:rPr lang="pt-BR" dirty="0">
                <a:solidFill>
                  <a:schemeClr val="tx1"/>
                </a:solidFill>
              </a:rPr>
              <a:t>IV – Para as Turmas, das decisões dos Relatores proferidas na forma </a:t>
            </a:r>
            <a:r>
              <a:rPr lang="pt-BR" dirty="0" smtClean="0">
                <a:solidFill>
                  <a:schemeClr val="tx1"/>
                </a:solidFill>
              </a:rPr>
              <a:t>do artigo </a:t>
            </a:r>
            <a:r>
              <a:rPr lang="pt-BR" dirty="0">
                <a:solidFill>
                  <a:schemeClr val="tx1"/>
                </a:solidFill>
              </a:rPr>
              <a:t>557 do CPC </a:t>
            </a:r>
            <a:r>
              <a:rPr lang="pt-BR" b="1" dirty="0" smtClean="0">
                <a:solidFill>
                  <a:schemeClr val="tx1"/>
                </a:solidFill>
              </a:rPr>
              <a:t>[atual art. 932, III, IV e IV do CPC/15]</a:t>
            </a:r>
            <a:r>
              <a:rPr lang="pt-BR" dirty="0" smtClean="0">
                <a:solidFill>
                  <a:schemeClr val="tx1"/>
                </a:solidFill>
              </a:rPr>
              <a:t> e </a:t>
            </a:r>
            <a:r>
              <a:rPr lang="pt-BR" dirty="0">
                <a:solidFill>
                  <a:schemeClr val="tx1"/>
                </a:solidFill>
              </a:rPr>
              <a:t>dos despachos que concederem ou </a:t>
            </a:r>
            <a:r>
              <a:rPr lang="pt-BR" dirty="0" smtClean="0">
                <a:solidFill>
                  <a:schemeClr val="tx1"/>
                </a:solidFill>
              </a:rPr>
              <a:t>denegarem liminares </a:t>
            </a:r>
            <a:r>
              <a:rPr lang="pt-BR" dirty="0">
                <a:solidFill>
                  <a:schemeClr val="tx1"/>
                </a:solidFill>
              </a:rPr>
              <a:t>em ações cautelares, ou quando contrários às </a:t>
            </a:r>
            <a:r>
              <a:rPr lang="pt-BR" dirty="0" smtClean="0">
                <a:solidFill>
                  <a:schemeClr val="tx1"/>
                </a:solidFill>
              </a:rPr>
              <a:t>disposições regimentais.</a:t>
            </a:r>
          </a:p>
          <a:p>
            <a:pPr marL="0" indent="0">
              <a:buNone/>
            </a:pPr>
            <a:endParaRPr lang="pt-BR" dirty="0"/>
          </a:p>
        </p:txBody>
      </p:sp>
    </p:spTree>
    <p:extLst>
      <p:ext uri="{BB962C8B-B14F-4D97-AF65-F5344CB8AC3E}">
        <p14:creationId xmlns:p14="http://schemas.microsoft.com/office/powerpoint/2010/main" val="23042509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Correição Parcial</a:t>
            </a:r>
          </a:p>
        </p:txBody>
      </p:sp>
      <p:sp>
        <p:nvSpPr>
          <p:cNvPr id="3" name="Espaço Reservado para Conteúdo 2"/>
          <p:cNvSpPr>
            <a:spLocks noGrp="1"/>
          </p:cNvSpPr>
          <p:nvPr>
            <p:ph idx="1"/>
          </p:nvPr>
        </p:nvSpPr>
        <p:spPr>
          <a:xfrm>
            <a:off x="0" y="1600200"/>
            <a:ext cx="9144000" cy="5257800"/>
          </a:xfrm>
        </p:spPr>
        <p:txBody>
          <a:bodyPr>
            <a:normAutofit fontScale="92500" lnSpcReduction="20000"/>
          </a:bodyPr>
          <a:lstStyle/>
          <a:p>
            <a:pPr marL="0" indent="0" algn="just">
              <a:buNone/>
            </a:pPr>
            <a:r>
              <a:rPr lang="pt-BR" sz="2800" dirty="0">
                <a:solidFill>
                  <a:schemeClr val="tx1"/>
                </a:solidFill>
              </a:rPr>
              <a:t>Requisitos: </a:t>
            </a:r>
          </a:p>
          <a:p>
            <a:pPr marL="0" indent="0" algn="just">
              <a:buNone/>
            </a:pPr>
            <a:endParaRPr lang="pt-BR" sz="2800" dirty="0">
              <a:solidFill>
                <a:schemeClr val="tx1"/>
              </a:solidFill>
            </a:endParaRPr>
          </a:p>
          <a:p>
            <a:pPr marL="457200" indent="-457200" algn="just">
              <a:buAutoNum type="alphaLcParenR"/>
            </a:pPr>
            <a:r>
              <a:rPr lang="pt-BR" sz="2800" dirty="0">
                <a:solidFill>
                  <a:schemeClr val="tx1"/>
                </a:solidFill>
              </a:rPr>
              <a:t>ato judicial atentatório a boa ordem do procedimento; </a:t>
            </a:r>
          </a:p>
          <a:p>
            <a:pPr marL="457200" indent="-457200" algn="just">
              <a:buAutoNum type="alphaLcParenR"/>
            </a:pPr>
            <a:r>
              <a:rPr lang="pt-BR" sz="2800" dirty="0">
                <a:solidFill>
                  <a:schemeClr val="tx1"/>
                </a:solidFill>
              </a:rPr>
              <a:t>que esse ato não possa ser impugnado por recurso. (Manoel A. T. Filho).</a:t>
            </a:r>
          </a:p>
          <a:p>
            <a:pPr marL="0" indent="0" algn="just">
              <a:buNone/>
            </a:pPr>
            <a:endParaRPr lang="pt-BR" sz="2800" dirty="0">
              <a:solidFill>
                <a:schemeClr val="tx1"/>
              </a:solidFill>
            </a:endParaRPr>
          </a:p>
          <a:p>
            <a:pPr marL="0" indent="0" algn="just">
              <a:buNone/>
            </a:pPr>
            <a:r>
              <a:rPr lang="pt-BR" sz="2800" dirty="0">
                <a:solidFill>
                  <a:schemeClr val="tx1"/>
                </a:solidFill>
              </a:rPr>
              <a:t>TRT 4ª Região: Art. 48 do RI. Em decorrência de correição parcial, poderá o Corregedor </a:t>
            </a:r>
            <a:r>
              <a:rPr lang="pt-BR" sz="2800" b="1" dirty="0">
                <a:solidFill>
                  <a:schemeClr val="tx1"/>
                </a:solidFill>
              </a:rPr>
              <a:t>rever ato </a:t>
            </a:r>
            <a:r>
              <a:rPr lang="pt-BR" sz="2800" dirty="0">
                <a:solidFill>
                  <a:schemeClr val="tx1"/>
                </a:solidFill>
              </a:rPr>
              <a:t>praticado por Juízes de primeiro grau que configure abuso ou erro de procedimento.</a:t>
            </a:r>
          </a:p>
          <a:p>
            <a:pPr marL="0" indent="0" algn="just">
              <a:buNone/>
            </a:pPr>
            <a:r>
              <a:rPr lang="pt-BR" sz="2800" dirty="0">
                <a:solidFill>
                  <a:schemeClr val="tx1"/>
                </a:solidFill>
              </a:rPr>
              <a:t> </a:t>
            </a:r>
          </a:p>
          <a:p>
            <a:pPr marL="0" indent="0" algn="just">
              <a:buNone/>
            </a:pPr>
            <a:r>
              <a:rPr lang="pt-BR" sz="2800" dirty="0">
                <a:solidFill>
                  <a:schemeClr val="tx1"/>
                </a:solidFill>
              </a:rPr>
              <a:t>Parágrafo único. Das decisões </a:t>
            </a:r>
            <a:r>
              <a:rPr lang="pt-BR" sz="2800" b="1" dirty="0">
                <a:solidFill>
                  <a:schemeClr val="tx1"/>
                </a:solidFill>
              </a:rPr>
              <a:t>caberá agravo regimental</a:t>
            </a:r>
            <a:r>
              <a:rPr lang="pt-BR" sz="2800" dirty="0">
                <a:solidFill>
                  <a:schemeClr val="tx1"/>
                </a:solidFill>
              </a:rPr>
              <a:t>, no prazo de oito dias.</a:t>
            </a:r>
          </a:p>
        </p:txBody>
      </p:sp>
    </p:spTree>
    <p:extLst>
      <p:ext uri="{BB962C8B-B14F-4D97-AF65-F5344CB8AC3E}">
        <p14:creationId xmlns:p14="http://schemas.microsoft.com/office/powerpoint/2010/main" val="3237726319"/>
      </p:ext>
    </p:extLst>
  </p:cSld>
  <p:clrMapOvr>
    <a:masterClrMapping/>
  </p:clrMapOvr>
  <p:transition spd="slow">
    <p:push dir="u"/>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Recurso extraordinário</a:t>
            </a:r>
          </a:p>
        </p:txBody>
      </p:sp>
      <p:sp>
        <p:nvSpPr>
          <p:cNvPr id="3" name="Espaço Reservado para Conteúdo 2"/>
          <p:cNvSpPr>
            <a:spLocks noGrp="1"/>
          </p:cNvSpPr>
          <p:nvPr>
            <p:ph idx="1"/>
          </p:nvPr>
        </p:nvSpPr>
        <p:spPr>
          <a:xfrm>
            <a:off x="0" y="1600200"/>
            <a:ext cx="5436095" cy="5257800"/>
          </a:xfrm>
        </p:spPr>
        <p:txBody>
          <a:bodyPr>
            <a:normAutofit/>
          </a:bodyPr>
          <a:lstStyle/>
          <a:p>
            <a:pPr marL="0" indent="0" algn="just">
              <a:buNone/>
            </a:pPr>
            <a:r>
              <a:rPr lang="pt-BR" sz="2800" dirty="0">
                <a:solidFill>
                  <a:schemeClr val="tx1"/>
                </a:solidFill>
              </a:rPr>
              <a:t>No processo civil: decisão de TJ </a:t>
            </a:r>
          </a:p>
          <a:p>
            <a:pPr marL="0" indent="0" algn="just">
              <a:buNone/>
            </a:pPr>
            <a:r>
              <a:rPr lang="pt-BR" sz="2800" dirty="0">
                <a:solidFill>
                  <a:schemeClr val="tx1"/>
                </a:solidFill>
              </a:rPr>
              <a:t>que contrarie a Constituição </a:t>
            </a:r>
          </a:p>
          <a:p>
            <a:pPr marL="0" indent="0" algn="just">
              <a:buNone/>
            </a:pPr>
            <a:r>
              <a:rPr lang="pt-BR" sz="2800" dirty="0">
                <a:solidFill>
                  <a:schemeClr val="tx1"/>
                </a:solidFill>
              </a:rPr>
              <a:t>comporta imediato RE </a:t>
            </a:r>
          </a:p>
          <a:p>
            <a:pPr marL="0" indent="0" algn="just">
              <a:buNone/>
            </a:pPr>
            <a:r>
              <a:rPr lang="pt-BR" sz="2800" dirty="0">
                <a:solidFill>
                  <a:schemeClr val="tx1"/>
                </a:solidFill>
              </a:rPr>
              <a:t>(exceção ao princípio da </a:t>
            </a:r>
          </a:p>
          <a:p>
            <a:pPr marL="0" indent="0" algn="just">
              <a:buNone/>
            </a:pPr>
            <a:r>
              <a:rPr lang="pt-BR" sz="2800" dirty="0" err="1">
                <a:solidFill>
                  <a:schemeClr val="tx1"/>
                </a:solidFill>
              </a:rPr>
              <a:t>unirrecorribilidade</a:t>
            </a:r>
            <a:r>
              <a:rPr lang="pt-BR" sz="2800" dirty="0">
                <a:solidFill>
                  <a:schemeClr val="tx1"/>
                </a:solidFill>
              </a:rPr>
              <a:t>).</a:t>
            </a:r>
          </a:p>
          <a:p>
            <a:pPr marL="0" indent="0" algn="just">
              <a:buNone/>
            </a:pPr>
            <a:endParaRPr lang="pt-BR" sz="2800" dirty="0">
              <a:solidFill>
                <a:schemeClr val="tx1"/>
              </a:solidFill>
            </a:endParaRPr>
          </a:p>
          <a:p>
            <a:pPr marL="0" indent="0" algn="just">
              <a:buNone/>
            </a:pPr>
            <a:r>
              <a:rPr lang="pt-BR" sz="2800" dirty="0">
                <a:solidFill>
                  <a:schemeClr val="tx1"/>
                </a:solidFill>
              </a:rPr>
              <a:t>No processo do trabalho: questão </a:t>
            </a:r>
          </a:p>
          <a:p>
            <a:pPr marL="0" indent="0" algn="just">
              <a:buNone/>
            </a:pPr>
            <a:r>
              <a:rPr lang="pt-BR" sz="2800" dirty="0">
                <a:solidFill>
                  <a:schemeClr val="tx1"/>
                </a:solidFill>
              </a:rPr>
              <a:t>constitucional é debatida pelo </a:t>
            </a:r>
          </a:p>
          <a:p>
            <a:pPr marL="0" indent="0" algn="just">
              <a:buNone/>
            </a:pPr>
            <a:r>
              <a:rPr lang="pt-BR" sz="2800" dirty="0">
                <a:solidFill>
                  <a:schemeClr val="tx1"/>
                </a:solidFill>
              </a:rPr>
              <a:t>recurso de revista.</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5" y="1630451"/>
            <a:ext cx="3704783" cy="5186697"/>
          </a:xfrm>
          <a:prstGeom prst="rect">
            <a:avLst/>
          </a:prstGeom>
        </p:spPr>
      </p:pic>
    </p:spTree>
    <p:extLst>
      <p:ext uri="{BB962C8B-B14F-4D97-AF65-F5344CB8AC3E}">
        <p14:creationId xmlns:p14="http://schemas.microsoft.com/office/powerpoint/2010/main" val="402082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Recurso extraordinário</a:t>
            </a:r>
          </a:p>
        </p:txBody>
      </p:sp>
      <p:sp>
        <p:nvSpPr>
          <p:cNvPr id="3" name="Espaço Reservado para Conteúdo 2"/>
          <p:cNvSpPr>
            <a:spLocks noGrp="1"/>
          </p:cNvSpPr>
          <p:nvPr>
            <p:ph idx="1"/>
          </p:nvPr>
        </p:nvSpPr>
        <p:spPr>
          <a:xfrm>
            <a:off x="0" y="1600200"/>
            <a:ext cx="9144000" cy="5257800"/>
          </a:xfrm>
        </p:spPr>
        <p:txBody>
          <a:bodyPr>
            <a:noAutofit/>
          </a:bodyPr>
          <a:lstStyle/>
          <a:p>
            <a:pPr marL="0" indent="0" algn="just">
              <a:buNone/>
            </a:pPr>
            <a:r>
              <a:rPr lang="pt-BR" sz="2700" dirty="0">
                <a:solidFill>
                  <a:schemeClr val="tx1"/>
                </a:solidFill>
              </a:rPr>
              <a:t>CF. Art. 102. Compete ao Supremo Tribunal Federal, precipuamente, a guarda da Constituição, cabendo-lhe:</a:t>
            </a:r>
          </a:p>
          <a:p>
            <a:pPr marL="0" indent="0" algn="just">
              <a:buNone/>
            </a:pPr>
            <a:endParaRPr lang="pt-BR" sz="2700" dirty="0">
              <a:solidFill>
                <a:schemeClr val="tx1"/>
              </a:solidFill>
            </a:endParaRPr>
          </a:p>
          <a:p>
            <a:pPr marL="0" indent="0" algn="just">
              <a:buNone/>
            </a:pPr>
            <a:r>
              <a:rPr lang="pt-BR" sz="2700" dirty="0">
                <a:solidFill>
                  <a:schemeClr val="tx1"/>
                </a:solidFill>
              </a:rPr>
              <a:t>III - julgar, mediante recurso extraordinário, as causas decididas em única ou última instância, quando a decisão recorrida:</a:t>
            </a:r>
          </a:p>
          <a:p>
            <a:pPr marL="0" indent="0" algn="just">
              <a:buNone/>
            </a:pPr>
            <a:endParaRPr lang="pt-BR" sz="2700" dirty="0">
              <a:solidFill>
                <a:schemeClr val="tx1"/>
              </a:solidFill>
            </a:endParaRPr>
          </a:p>
          <a:p>
            <a:pPr marL="0" indent="0" algn="just">
              <a:buNone/>
            </a:pPr>
            <a:r>
              <a:rPr lang="pt-BR" sz="2700" dirty="0">
                <a:solidFill>
                  <a:schemeClr val="tx1"/>
                </a:solidFill>
              </a:rPr>
              <a:t>a) contrariar dispositivo desta Constituição;</a:t>
            </a:r>
          </a:p>
          <a:p>
            <a:pPr marL="0" indent="0" algn="just">
              <a:buNone/>
            </a:pPr>
            <a:endParaRPr lang="pt-BR" sz="2700" dirty="0">
              <a:solidFill>
                <a:schemeClr val="tx1"/>
              </a:solidFill>
            </a:endParaRPr>
          </a:p>
          <a:p>
            <a:pPr marL="0" indent="0" algn="just">
              <a:buNone/>
            </a:pPr>
            <a:r>
              <a:rPr lang="pt-BR" sz="2700" dirty="0" err="1">
                <a:solidFill>
                  <a:schemeClr val="tx1"/>
                </a:solidFill>
              </a:rPr>
              <a:t>Obs</a:t>
            </a:r>
            <a:r>
              <a:rPr lang="pt-BR" sz="2700" dirty="0">
                <a:solidFill>
                  <a:schemeClr val="tx1"/>
                </a:solidFill>
              </a:rPr>
              <a:t>: requisito da transcendência/repercussão geral – art. 1.035 do CPC.</a:t>
            </a:r>
          </a:p>
        </p:txBody>
      </p:sp>
    </p:spTree>
    <p:extLst>
      <p:ext uri="{BB962C8B-B14F-4D97-AF65-F5344CB8AC3E}">
        <p14:creationId xmlns:p14="http://schemas.microsoft.com/office/powerpoint/2010/main" val="3764200879"/>
      </p:ext>
    </p:extLst>
  </p:cSld>
  <p:clrMapOvr>
    <a:masterClrMapping/>
  </p:clrMapOvr>
  <p:transition spd="slow">
    <p:push dir="u"/>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noAutofit/>
          </a:bodyPr>
          <a:lstStyle/>
          <a:p>
            <a:r>
              <a:rPr lang="pt-BR" sz="2700" dirty="0"/>
              <a:t>Procedimento sumário – Lei 5.584/70. </a:t>
            </a:r>
            <a:br>
              <a:rPr lang="pt-BR" sz="2700" dirty="0"/>
            </a:br>
            <a:r>
              <a:rPr lang="pt-BR" sz="2700" dirty="0"/>
              <a:t>Pedido de revisão do valor da causa. Recurso extraordinário. </a:t>
            </a:r>
          </a:p>
        </p:txBody>
      </p:sp>
      <p:sp>
        <p:nvSpPr>
          <p:cNvPr id="3" name="Espaço Reservado para Conteúdo 2"/>
          <p:cNvSpPr>
            <a:spLocks noGrp="1"/>
          </p:cNvSpPr>
          <p:nvPr>
            <p:ph idx="1"/>
          </p:nvPr>
        </p:nvSpPr>
        <p:spPr>
          <a:xfrm>
            <a:off x="0" y="1440160"/>
            <a:ext cx="9144000" cy="5417840"/>
          </a:xfrm>
        </p:spPr>
        <p:txBody>
          <a:bodyPr>
            <a:noAutofit/>
          </a:bodyPr>
          <a:lstStyle/>
          <a:p>
            <a:pPr marL="0" indent="0" algn="just">
              <a:buNone/>
            </a:pPr>
            <a:r>
              <a:rPr lang="pt-BR" sz="2700" dirty="0">
                <a:solidFill>
                  <a:schemeClr val="tx1"/>
                </a:solidFill>
              </a:rPr>
              <a:t>O que é processo sumário?</a:t>
            </a:r>
          </a:p>
          <a:p>
            <a:pPr marL="0" indent="0" algn="just">
              <a:buNone/>
            </a:pPr>
            <a:r>
              <a:rPr lang="pt-BR" sz="2700" dirty="0">
                <a:solidFill>
                  <a:schemeClr val="tx1"/>
                </a:solidFill>
              </a:rPr>
              <a:t>Lei 5.584/70. </a:t>
            </a:r>
            <a:r>
              <a:rPr lang="pt-BR" sz="2700" dirty="0" smtClean="0">
                <a:solidFill>
                  <a:schemeClr val="tx1"/>
                </a:solidFill>
              </a:rPr>
              <a:t>Art. </a:t>
            </a:r>
            <a:r>
              <a:rPr lang="pt-BR" sz="2700" dirty="0">
                <a:solidFill>
                  <a:schemeClr val="tx1"/>
                </a:solidFill>
              </a:rPr>
              <a:t>2º Nos dissídios individuais, proposta a conciliação, e não havendo acordo, o Presidente, da Junta ou o Juiz, antes de passar à instrução da causa, fixar-lhe-á o valor para a determinação da alçada, se este for indeterminado no pedido. </a:t>
            </a:r>
          </a:p>
          <a:p>
            <a:pPr marL="0" indent="0" algn="just">
              <a:buNone/>
            </a:pPr>
            <a:endParaRPr lang="pt-BR" sz="2700" dirty="0">
              <a:solidFill>
                <a:schemeClr val="tx1"/>
              </a:solidFill>
            </a:endParaRPr>
          </a:p>
          <a:p>
            <a:pPr marL="0" indent="0" algn="just">
              <a:buNone/>
            </a:pPr>
            <a:r>
              <a:rPr lang="pt-BR" sz="2700" dirty="0">
                <a:solidFill>
                  <a:schemeClr val="tx1"/>
                </a:solidFill>
              </a:rPr>
              <a:t>§ 1º Em audiência, ao aduzir razões finais, poderá qualquer das partes, impugnar o valor fixado e, se o Juiz o mantiver, </a:t>
            </a:r>
            <a:r>
              <a:rPr lang="pt-BR" sz="2700" b="1" u="sng" dirty="0">
                <a:solidFill>
                  <a:schemeClr val="tx1"/>
                </a:solidFill>
              </a:rPr>
              <a:t>pedir revisão da decisão, no prazo de 48 (quarenta e oito) horas, ao Presidente do Tribunal Regional</a:t>
            </a:r>
            <a:r>
              <a:rPr lang="pt-BR" sz="2700" dirty="0">
                <a:solidFill>
                  <a:schemeClr val="tx1"/>
                </a:solidFill>
              </a:rPr>
              <a:t>. </a:t>
            </a:r>
          </a:p>
          <a:p>
            <a:pPr marL="0" indent="0" algn="just">
              <a:buNone/>
            </a:pPr>
            <a:endParaRPr lang="pt-BR" sz="1600" dirty="0">
              <a:solidFill>
                <a:schemeClr val="tx1"/>
              </a:solidFill>
            </a:endParaRPr>
          </a:p>
          <a:p>
            <a:pPr marL="0" indent="0" algn="just">
              <a:buNone/>
            </a:pPr>
            <a:r>
              <a:rPr lang="pt-BR" sz="1600" dirty="0">
                <a:solidFill>
                  <a:schemeClr val="tx1"/>
                </a:solidFill>
              </a:rPr>
              <a:t> </a:t>
            </a:r>
          </a:p>
          <a:p>
            <a:pPr algn="just"/>
            <a:endParaRPr lang="pt-BR" sz="1600" dirty="0">
              <a:solidFill>
                <a:schemeClr val="tx1"/>
              </a:solidFill>
            </a:endParaRPr>
          </a:p>
        </p:txBody>
      </p:sp>
    </p:spTree>
    <p:extLst>
      <p:ext uri="{BB962C8B-B14F-4D97-AF65-F5344CB8AC3E}">
        <p14:creationId xmlns:p14="http://schemas.microsoft.com/office/powerpoint/2010/main" val="30545973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Procedimento sumário.</a:t>
            </a:r>
          </a:p>
        </p:txBody>
      </p:sp>
      <p:sp>
        <p:nvSpPr>
          <p:cNvPr id="3" name="Espaço Reservado para Conteúdo 2"/>
          <p:cNvSpPr>
            <a:spLocks noGrp="1"/>
          </p:cNvSpPr>
          <p:nvPr>
            <p:ph idx="1"/>
          </p:nvPr>
        </p:nvSpPr>
        <p:spPr>
          <a:xfrm>
            <a:off x="0" y="1600200"/>
            <a:ext cx="9144000" cy="5257800"/>
          </a:xfrm>
        </p:spPr>
        <p:txBody>
          <a:bodyPr>
            <a:normAutofit fontScale="92500" lnSpcReduction="10000"/>
          </a:bodyPr>
          <a:lstStyle/>
          <a:p>
            <a:pPr marL="0" indent="0" algn="just">
              <a:buNone/>
            </a:pPr>
            <a:r>
              <a:rPr lang="pt-BR" dirty="0">
                <a:solidFill>
                  <a:schemeClr val="tx1"/>
                </a:solidFill>
              </a:rPr>
              <a:t>§ 2º O pedido de revisão, que não terá efeito suspensivo deverá ser instruído com a petição inicial e a Ata da Audiência, em cópia autenticada pela Secretaria da Junta, e será julgado em 48 (quarenta e oito) horas, a partir do seu recebimento pelo Presidente do Tribunal Regional. </a:t>
            </a:r>
          </a:p>
          <a:p>
            <a:pPr marL="0" indent="0" algn="just">
              <a:buNone/>
            </a:pPr>
            <a:endParaRPr lang="pt-BR" dirty="0">
              <a:solidFill>
                <a:schemeClr val="tx1"/>
              </a:solidFill>
            </a:endParaRPr>
          </a:p>
          <a:p>
            <a:pPr marL="0" indent="0" algn="just">
              <a:buNone/>
            </a:pPr>
            <a:r>
              <a:rPr lang="pt-BR" dirty="0">
                <a:solidFill>
                  <a:schemeClr val="tx1"/>
                </a:solidFill>
              </a:rPr>
              <a:t>§ 3º Quando o valor fixado para a causa, na forma deste artigo, </a:t>
            </a:r>
            <a:r>
              <a:rPr lang="pt-BR" b="1" u="sng" dirty="0">
                <a:solidFill>
                  <a:schemeClr val="tx1"/>
                </a:solidFill>
              </a:rPr>
              <a:t>não exceder de 2 (duas) vezes o salário-mínimo vigente</a:t>
            </a:r>
            <a:r>
              <a:rPr lang="pt-BR" dirty="0">
                <a:solidFill>
                  <a:schemeClr val="tx1"/>
                </a:solidFill>
              </a:rPr>
              <a:t> na sede do Juízo, será dispensável o resumo dos depoimentos, devendo constar da Ata a conclusão da Junta quanto à matéria de fato. </a:t>
            </a:r>
          </a:p>
          <a:p>
            <a:pPr marL="0" indent="0" algn="just">
              <a:buNone/>
            </a:pPr>
            <a:endParaRPr lang="pt-BR" dirty="0">
              <a:solidFill>
                <a:schemeClr val="tx1"/>
              </a:solidFill>
            </a:endParaRPr>
          </a:p>
          <a:p>
            <a:pPr marL="0" indent="0" algn="just">
              <a:buNone/>
            </a:pPr>
            <a:r>
              <a:rPr lang="pt-BR" dirty="0">
                <a:solidFill>
                  <a:schemeClr val="tx1"/>
                </a:solidFill>
              </a:rPr>
              <a:t>§ 4º - </a:t>
            </a:r>
            <a:r>
              <a:rPr lang="pt-BR" b="1" u="sng" dirty="0">
                <a:solidFill>
                  <a:schemeClr val="tx1"/>
                </a:solidFill>
              </a:rPr>
              <a:t>Salvo se versarem sobre matéria constitucional, nenhum recurso caberá das sentenças proferidas nos dissídios da alçada a que se refere o parágrafo anterior</a:t>
            </a:r>
            <a:r>
              <a:rPr lang="pt-BR" dirty="0">
                <a:solidFill>
                  <a:schemeClr val="tx1"/>
                </a:solidFill>
              </a:rPr>
              <a:t>, considerado, para esse fim, o valor do salário mínimo à data do ajuizamento da ação.</a:t>
            </a:r>
          </a:p>
        </p:txBody>
      </p:sp>
    </p:spTree>
    <p:extLst>
      <p:ext uri="{BB962C8B-B14F-4D97-AF65-F5344CB8AC3E}">
        <p14:creationId xmlns:p14="http://schemas.microsoft.com/office/powerpoint/2010/main" val="601043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Súmula 640 do STF</a:t>
            </a:r>
          </a:p>
        </p:txBody>
      </p:sp>
      <p:sp>
        <p:nvSpPr>
          <p:cNvPr id="3" name="Espaço Reservado para Conteúdo 2"/>
          <p:cNvSpPr>
            <a:spLocks noGrp="1"/>
          </p:cNvSpPr>
          <p:nvPr>
            <p:ph idx="1"/>
          </p:nvPr>
        </p:nvSpPr>
        <p:spPr>
          <a:xfrm>
            <a:off x="0" y="1556792"/>
            <a:ext cx="9144000" cy="5301208"/>
          </a:xfrm>
        </p:spPr>
        <p:txBody>
          <a:bodyPr>
            <a:normAutofit/>
          </a:bodyPr>
          <a:lstStyle/>
          <a:p>
            <a:pPr marL="0" indent="0" algn="just">
              <a:buNone/>
            </a:pPr>
            <a:endParaRPr lang="pt-BR" sz="3500" dirty="0">
              <a:solidFill>
                <a:schemeClr val="tx1"/>
              </a:solidFill>
            </a:endParaRPr>
          </a:p>
          <a:p>
            <a:pPr marL="0" indent="0" algn="just">
              <a:buNone/>
            </a:pPr>
            <a:endParaRPr lang="pt-BR" sz="3500" dirty="0">
              <a:solidFill>
                <a:schemeClr val="tx1"/>
              </a:solidFill>
            </a:endParaRPr>
          </a:p>
          <a:p>
            <a:pPr marL="0" indent="0" algn="just">
              <a:buNone/>
            </a:pPr>
            <a:r>
              <a:rPr lang="pt-BR" sz="3500" dirty="0">
                <a:solidFill>
                  <a:schemeClr val="tx1"/>
                </a:solidFill>
              </a:rPr>
              <a:t>É cabível recurso extraordinário contra decisão proferida por juiz de primeiro grau nas causas de alçada, ou por turma recursal de juizado especial cível e criminal.</a:t>
            </a:r>
          </a:p>
        </p:txBody>
      </p:sp>
    </p:spTree>
    <p:extLst>
      <p:ext uri="{BB962C8B-B14F-4D97-AF65-F5344CB8AC3E}">
        <p14:creationId xmlns:p14="http://schemas.microsoft.com/office/powerpoint/2010/main" val="217799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Mandado de segurança</a:t>
            </a:r>
          </a:p>
        </p:txBody>
      </p:sp>
      <p:sp>
        <p:nvSpPr>
          <p:cNvPr id="3" name="Espaço Reservado para Conteúdo 2"/>
          <p:cNvSpPr>
            <a:spLocks noGrp="1"/>
          </p:cNvSpPr>
          <p:nvPr>
            <p:ph idx="1"/>
          </p:nvPr>
        </p:nvSpPr>
        <p:spPr>
          <a:xfrm>
            <a:off x="0" y="1600200"/>
            <a:ext cx="9144000" cy="5257800"/>
          </a:xfrm>
        </p:spPr>
        <p:txBody>
          <a:bodyPr>
            <a:normAutofit fontScale="92500" lnSpcReduction="20000"/>
          </a:bodyPr>
          <a:lstStyle/>
          <a:p>
            <a:pPr algn="just"/>
            <a:r>
              <a:rPr lang="pt-BR" dirty="0">
                <a:solidFill>
                  <a:schemeClr val="tx1"/>
                </a:solidFill>
              </a:rPr>
              <a:t>Quando não há recurso específico. </a:t>
            </a:r>
          </a:p>
          <a:p>
            <a:pPr algn="just"/>
            <a:r>
              <a:rPr lang="pt-BR" dirty="0">
                <a:solidFill>
                  <a:schemeClr val="tx1"/>
                </a:solidFill>
              </a:rPr>
              <a:t>Direito líquido e certo.</a:t>
            </a:r>
          </a:p>
          <a:p>
            <a:pPr algn="just"/>
            <a:endParaRPr lang="pt-BR" dirty="0">
              <a:solidFill>
                <a:schemeClr val="tx1"/>
              </a:solidFill>
            </a:endParaRPr>
          </a:p>
          <a:p>
            <a:pPr algn="just"/>
            <a:r>
              <a:rPr lang="pt-BR" dirty="0">
                <a:solidFill>
                  <a:schemeClr val="tx1"/>
                </a:solidFill>
              </a:rPr>
              <a:t>Lei 12.016/2009. Art. 1</a:t>
            </a:r>
            <a:r>
              <a:rPr lang="pt-BR" u="sng" baseline="30000" dirty="0">
                <a:solidFill>
                  <a:schemeClr val="tx1"/>
                </a:solidFill>
              </a:rPr>
              <a:t>o</a:t>
            </a:r>
            <a:r>
              <a:rPr lang="pt-BR" dirty="0">
                <a:solidFill>
                  <a:schemeClr val="tx1"/>
                </a:solidFill>
              </a:rPr>
              <a:t>  Conceder-se-á mandado de segurança para proteger direito líquido e certo, não amparado por </a:t>
            </a:r>
            <a:r>
              <a:rPr lang="pt-BR" i="1" dirty="0">
                <a:solidFill>
                  <a:schemeClr val="tx1"/>
                </a:solidFill>
              </a:rPr>
              <a:t>habeas corpus </a:t>
            </a:r>
            <a:r>
              <a:rPr lang="pt-BR" dirty="0">
                <a:solidFill>
                  <a:schemeClr val="tx1"/>
                </a:solidFill>
              </a:rPr>
              <a:t>ou </a:t>
            </a:r>
            <a:r>
              <a:rPr lang="pt-BR" i="1" dirty="0">
                <a:solidFill>
                  <a:schemeClr val="tx1"/>
                </a:solidFill>
              </a:rPr>
              <a:t>habeas data</a:t>
            </a:r>
            <a:r>
              <a:rPr lang="pt-BR" dirty="0">
                <a:solidFill>
                  <a:schemeClr val="tx1"/>
                </a:solidFill>
              </a:rPr>
              <a:t>, sempre que, </a:t>
            </a:r>
            <a:r>
              <a:rPr lang="pt-BR" b="1" dirty="0">
                <a:solidFill>
                  <a:schemeClr val="tx1"/>
                </a:solidFill>
              </a:rPr>
              <a:t>ilegalmente ou com abuso de poder</a:t>
            </a:r>
            <a:r>
              <a:rPr lang="pt-BR" dirty="0">
                <a:solidFill>
                  <a:schemeClr val="tx1"/>
                </a:solidFill>
              </a:rPr>
              <a:t>, qualquer pessoa física ou jurídica sofrer violação ou houver justo receio de sofrê-la por parte de autoridade, seja de que categoria for e sejam quais forem as funções que exerça. </a:t>
            </a:r>
          </a:p>
          <a:p>
            <a:pPr algn="just"/>
            <a:endParaRPr lang="pt-BR" dirty="0">
              <a:solidFill>
                <a:schemeClr val="tx1"/>
              </a:solidFill>
            </a:endParaRPr>
          </a:p>
          <a:p>
            <a:pPr algn="just"/>
            <a:r>
              <a:rPr lang="pt-BR" b="1" dirty="0">
                <a:solidFill>
                  <a:schemeClr val="tx1"/>
                </a:solidFill>
              </a:rPr>
              <a:t>Súmula nº 201 do TST</a:t>
            </a:r>
          </a:p>
          <a:p>
            <a:pPr marL="0" indent="0" algn="just">
              <a:buNone/>
            </a:pPr>
            <a:r>
              <a:rPr lang="pt-BR" b="1" dirty="0">
                <a:solidFill>
                  <a:schemeClr val="tx1"/>
                </a:solidFill>
              </a:rPr>
              <a:t>     RECURSO ORDINÁRIO EM MANDADO DE SEGURANÇA (mantida) - Res. 121/2003, DJ 19, 20 e 21.11.2003</a:t>
            </a:r>
          </a:p>
          <a:p>
            <a:pPr marL="0" indent="0" algn="just">
              <a:buNone/>
            </a:pPr>
            <a:r>
              <a:rPr lang="pt-BR" dirty="0">
                <a:solidFill>
                  <a:schemeClr val="tx1"/>
                </a:solidFill>
              </a:rPr>
              <a:t>     Da decisão de Tribunal Regional do Trabalho em mandado de segurança cabe recurso ordinário, no prazo de 8 (oito) dias, para o Tribunal Superior do Trabalho, e igual dilação para o recorrido e interessados apresentarem razões de contrariedade.</a:t>
            </a:r>
          </a:p>
          <a:p>
            <a:pPr algn="just"/>
            <a:endParaRPr lang="pt-BR" dirty="0">
              <a:solidFill>
                <a:schemeClr val="tx1"/>
              </a:solidFill>
            </a:endParaRPr>
          </a:p>
        </p:txBody>
      </p:sp>
    </p:spTree>
    <p:extLst>
      <p:ext uri="{BB962C8B-B14F-4D97-AF65-F5344CB8AC3E}">
        <p14:creationId xmlns:p14="http://schemas.microsoft.com/office/powerpoint/2010/main" val="5226042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Mandado de segurança</a:t>
            </a:r>
          </a:p>
        </p:txBody>
      </p:sp>
      <p:sp>
        <p:nvSpPr>
          <p:cNvPr id="4" name="Retângulo 3"/>
          <p:cNvSpPr/>
          <p:nvPr/>
        </p:nvSpPr>
        <p:spPr>
          <a:xfrm>
            <a:off x="0" y="1502688"/>
            <a:ext cx="9144000" cy="4801314"/>
          </a:xfrm>
          <a:prstGeom prst="rect">
            <a:avLst/>
          </a:prstGeom>
        </p:spPr>
        <p:txBody>
          <a:bodyPr wrap="square">
            <a:spAutoFit/>
          </a:bodyPr>
          <a:lstStyle/>
          <a:p>
            <a:pPr algn="just"/>
            <a:r>
              <a:rPr lang="pt-BR" b="1" dirty="0"/>
              <a:t>SÚMULA 414</a:t>
            </a:r>
          </a:p>
          <a:p>
            <a:pPr algn="just"/>
            <a:endParaRPr lang="pt-BR" dirty="0"/>
          </a:p>
          <a:p>
            <a:pPr algn="just"/>
            <a:r>
              <a:rPr lang="pt-BR" dirty="0"/>
              <a:t>MANDADO DE SEGURANÇA. TUTELA PROVISÓRIA CONCEDIDA ANTES OU NA SENTENÇA (nova redação em decorrência do CPC de 2015)</a:t>
            </a:r>
          </a:p>
          <a:p>
            <a:pPr algn="just"/>
            <a:endParaRPr lang="pt-BR" dirty="0"/>
          </a:p>
          <a:p>
            <a:pPr algn="just"/>
            <a:r>
              <a:rPr lang="pt-BR" dirty="0"/>
              <a:t>I – A tutela provisória </a:t>
            </a:r>
            <a:r>
              <a:rPr lang="pt-BR" b="1" dirty="0"/>
              <a:t>concedida na sentença não comporta impugnação pela via do mandado de segurança</a:t>
            </a:r>
            <a:r>
              <a:rPr lang="pt-BR" dirty="0"/>
              <a:t>, por ser impugnável mediante recurso ordinário. É admissível a obtenção de efeito suspensivo ao recurso ordinário mediante requerimento dirigido ao tribunal, ao relator ou ao presidente ou ao vice-presidente do tribunal recorrido, por aplicação subsidiária ao processo do trabalho do artigo 1.029, § 5º, do CPC de 2015.</a:t>
            </a:r>
          </a:p>
          <a:p>
            <a:pPr algn="just"/>
            <a:endParaRPr lang="pt-BR" dirty="0"/>
          </a:p>
          <a:p>
            <a:pPr algn="just"/>
            <a:r>
              <a:rPr lang="pt-BR" dirty="0"/>
              <a:t>II - No caso de a tutela provisória haver sido concedida ou indeferida antes da sentença, cabe mandado de segurança, em face da inexistência de recurso próprio.</a:t>
            </a:r>
          </a:p>
          <a:p>
            <a:pPr algn="just"/>
            <a:endParaRPr lang="pt-BR" dirty="0"/>
          </a:p>
          <a:p>
            <a:pPr algn="just"/>
            <a:r>
              <a:rPr lang="pt-BR" dirty="0"/>
              <a:t>III - A superveniência da sentença, nos autos originários, faz perder o objeto do mandado de segurança que impugnava a concessão ou o indeferimento da tutela provisória.</a:t>
            </a:r>
            <a:endParaRPr lang="pt-BR" dirty="0">
              <a:effectLst/>
            </a:endParaRPr>
          </a:p>
        </p:txBody>
      </p:sp>
    </p:spTree>
    <p:extLst>
      <p:ext uri="{BB962C8B-B14F-4D97-AF65-F5344CB8AC3E}">
        <p14:creationId xmlns:p14="http://schemas.microsoft.com/office/powerpoint/2010/main" val="414216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anim calcmode="lin" valueType="num">
                                      <p:cBhvr>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1000"/>
                                        <p:tgtEl>
                                          <p:spTgt spid="4">
                                            <p:txEl>
                                              <p:pRg st="6" end="6"/>
                                            </p:txEl>
                                          </p:spTgt>
                                        </p:tgtEl>
                                      </p:cBhvr>
                                    </p:animEffect>
                                    <p:anim calcmode="lin" valueType="num">
                                      <p:cBhvr>
                                        <p:cTn id="3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animEffect transition="in" filter="fade">
                                      <p:cBhvr>
                                        <p:cTn id="40" dur="1000"/>
                                        <p:tgtEl>
                                          <p:spTgt spid="4">
                                            <p:txEl>
                                              <p:pRg st="8" end="8"/>
                                            </p:txEl>
                                          </p:spTgt>
                                        </p:tgtEl>
                                      </p:cBhvr>
                                    </p:animEffect>
                                    <p:anim calcmode="lin" valueType="num">
                                      <p:cBhvr>
                                        <p:cTn id="4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normAutofit fontScale="90000"/>
          </a:bodyPr>
          <a:lstStyle/>
          <a:p>
            <a:r>
              <a:rPr lang="pt-BR" b="1" dirty="0"/>
              <a:t>Súmula nº 303 do TST </a:t>
            </a:r>
            <a:br>
              <a:rPr lang="pt-BR" b="1" dirty="0"/>
            </a:br>
            <a:r>
              <a:rPr lang="pt-BR" sz="1700" b="1" dirty="0"/>
              <a:t>FAZENDA PÚBLICA. REEXAME NECESSÁRIO (nova redação em decorrência do CPC de 2015) - Res. 211/2016, DEJT divulgado em 24, 25 e 26.08.2016</a:t>
            </a:r>
            <a:br>
              <a:rPr lang="pt-BR" sz="1700" b="1" dirty="0"/>
            </a:br>
            <a:endParaRPr lang="pt-BR" sz="1700" dirty="0"/>
          </a:p>
        </p:txBody>
      </p:sp>
      <p:sp>
        <p:nvSpPr>
          <p:cNvPr id="3" name="Espaço Reservado para Conteúdo 2"/>
          <p:cNvSpPr>
            <a:spLocks noGrp="1"/>
          </p:cNvSpPr>
          <p:nvPr>
            <p:ph idx="1"/>
          </p:nvPr>
        </p:nvSpPr>
        <p:spPr>
          <a:xfrm>
            <a:off x="0" y="1484784"/>
            <a:ext cx="9144000" cy="5400600"/>
          </a:xfrm>
        </p:spPr>
        <p:txBody>
          <a:bodyPr>
            <a:noAutofit/>
          </a:bodyPr>
          <a:lstStyle/>
          <a:p>
            <a:pPr marL="0" indent="0" algn="just">
              <a:buNone/>
            </a:pPr>
            <a:endParaRPr lang="pt-BR" dirty="0">
              <a:solidFill>
                <a:schemeClr val="tx1"/>
              </a:solidFill>
            </a:endParaRPr>
          </a:p>
          <a:p>
            <a:pPr marL="0" indent="0" algn="just">
              <a:buNone/>
            </a:pPr>
            <a:r>
              <a:rPr lang="pt-BR" dirty="0">
                <a:solidFill>
                  <a:schemeClr val="tx1"/>
                </a:solidFill>
              </a:rPr>
              <a:t>III - Em ação rescisória, a decisão proferida pelo Tribunal Regional do Trabalho está sujeita ao duplo grau de jurisdição obrigatório quando desfavorável ao ente público, exceto nas hipóteses dos incisos anteriores. (</a:t>
            </a:r>
            <a:r>
              <a:rPr lang="pt-BR" dirty="0" err="1">
                <a:solidFill>
                  <a:schemeClr val="tx1"/>
                </a:solidFill>
              </a:rPr>
              <a:t>ex-OJ</a:t>
            </a:r>
            <a:r>
              <a:rPr lang="pt-BR" dirty="0">
                <a:solidFill>
                  <a:schemeClr val="tx1"/>
                </a:solidFill>
              </a:rPr>
              <a:t> nº 71 da SBDI-1 - inserida em 03.06.1996) </a:t>
            </a:r>
          </a:p>
          <a:p>
            <a:pPr marL="0" indent="0" algn="just">
              <a:buNone/>
            </a:pPr>
            <a:r>
              <a:rPr lang="pt-BR" dirty="0">
                <a:solidFill>
                  <a:schemeClr val="tx1"/>
                </a:solidFill>
              </a:rPr>
              <a:t/>
            </a:r>
            <a:br>
              <a:rPr lang="pt-BR" dirty="0">
                <a:solidFill>
                  <a:schemeClr val="tx1"/>
                </a:solidFill>
              </a:rPr>
            </a:br>
            <a:r>
              <a:rPr lang="pt-BR" dirty="0">
                <a:solidFill>
                  <a:schemeClr val="tx1"/>
                </a:solidFill>
              </a:rPr>
              <a:t>IV - Em mandado de segurança, somente cabe reexame necessário se, na relação processual, figurar pessoa jurídica de direito público como parte prejudicada pela concessão da ordem. Tal situação não ocorre na hipótese de figurar no feito como impetrante e terceiro interessado pessoa de direito privado, ressalvada a hipótese de matéria administrativa. (</a:t>
            </a:r>
            <a:r>
              <a:rPr lang="pt-BR" dirty="0" err="1">
                <a:solidFill>
                  <a:schemeClr val="tx1"/>
                </a:solidFill>
              </a:rPr>
              <a:t>ex-OJs</a:t>
            </a:r>
            <a:r>
              <a:rPr lang="pt-BR" dirty="0">
                <a:solidFill>
                  <a:schemeClr val="tx1"/>
                </a:solidFill>
              </a:rPr>
              <a:t> </a:t>
            </a:r>
            <a:r>
              <a:rPr lang="pt-BR" dirty="0" err="1">
                <a:solidFill>
                  <a:schemeClr val="tx1"/>
                </a:solidFill>
              </a:rPr>
              <a:t>nºs</a:t>
            </a:r>
            <a:r>
              <a:rPr lang="pt-BR" dirty="0">
                <a:solidFill>
                  <a:schemeClr val="tx1"/>
                </a:solidFill>
              </a:rPr>
              <a:t> 72 e 73 da SBDI-1 – inseridas, respectivamente, em 25.11.1996 e 03.06.1996).</a:t>
            </a:r>
          </a:p>
        </p:txBody>
      </p:sp>
    </p:spTree>
    <p:extLst>
      <p:ext uri="{BB962C8B-B14F-4D97-AF65-F5344CB8AC3E}">
        <p14:creationId xmlns:p14="http://schemas.microsoft.com/office/powerpoint/2010/main" val="130399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Mandado de segurança.</a:t>
            </a:r>
          </a:p>
        </p:txBody>
      </p:sp>
      <p:sp>
        <p:nvSpPr>
          <p:cNvPr id="3" name="Espaço Reservado para Conteúdo 2"/>
          <p:cNvSpPr>
            <a:spLocks noGrp="1"/>
          </p:cNvSpPr>
          <p:nvPr>
            <p:ph idx="1"/>
          </p:nvPr>
        </p:nvSpPr>
        <p:spPr>
          <a:xfrm>
            <a:off x="0" y="1484784"/>
            <a:ext cx="9144000" cy="5373216"/>
          </a:xfrm>
        </p:spPr>
        <p:txBody>
          <a:bodyPr>
            <a:normAutofit fontScale="77500" lnSpcReduction="20000"/>
          </a:bodyPr>
          <a:lstStyle/>
          <a:p>
            <a:pPr marL="0" indent="0" algn="just">
              <a:buNone/>
            </a:pPr>
            <a:r>
              <a:rPr lang="pt-BR" b="1" i="1" dirty="0">
                <a:solidFill>
                  <a:schemeClr val="tx1"/>
                </a:solidFill>
              </a:rPr>
              <a:t/>
            </a:r>
            <a:br>
              <a:rPr lang="pt-BR" b="1" i="1" dirty="0">
                <a:solidFill>
                  <a:schemeClr val="tx1"/>
                </a:solidFill>
              </a:rPr>
            </a:br>
            <a:r>
              <a:rPr lang="pt-BR" b="1" i="1" dirty="0">
                <a:solidFill>
                  <a:schemeClr val="tx1"/>
                </a:solidFill>
              </a:rPr>
              <a:t>COMO ERA:</a:t>
            </a:r>
          </a:p>
          <a:p>
            <a:pPr marL="0" indent="0" algn="just">
              <a:buNone/>
            </a:pPr>
            <a:endParaRPr lang="pt-BR" b="1" i="1" dirty="0">
              <a:solidFill>
                <a:schemeClr val="tx1"/>
              </a:solidFill>
            </a:endParaRPr>
          </a:p>
          <a:p>
            <a:pPr marL="0" indent="0" algn="just">
              <a:buNone/>
            </a:pPr>
            <a:r>
              <a:rPr lang="pt-BR" b="1" dirty="0">
                <a:solidFill>
                  <a:schemeClr val="tx1"/>
                </a:solidFill>
              </a:rPr>
              <a:t>Súmula nº 417 do TST</a:t>
            </a:r>
          </a:p>
          <a:p>
            <a:pPr marL="0" indent="0" algn="just">
              <a:buNone/>
            </a:pPr>
            <a:endParaRPr lang="pt-BR" b="1" dirty="0">
              <a:solidFill>
                <a:schemeClr val="tx1"/>
              </a:solidFill>
            </a:endParaRPr>
          </a:p>
          <a:p>
            <a:pPr marL="0" indent="0" algn="just">
              <a:buNone/>
            </a:pPr>
            <a:r>
              <a:rPr lang="pt-BR" b="1" dirty="0">
                <a:solidFill>
                  <a:schemeClr val="tx1"/>
                </a:solidFill>
              </a:rPr>
              <a:t>MANDADO DE SEGURANÇA. PENHORA EM DINHEIRO.</a:t>
            </a:r>
          </a:p>
          <a:p>
            <a:pPr marL="0" indent="0" algn="just">
              <a:buNone/>
            </a:pPr>
            <a:endParaRPr lang="pt-BR" dirty="0">
              <a:solidFill>
                <a:schemeClr val="tx1"/>
              </a:solidFill>
            </a:endParaRPr>
          </a:p>
          <a:p>
            <a:pPr marL="0" indent="0" algn="just">
              <a:buNone/>
            </a:pPr>
            <a:r>
              <a:rPr lang="pt-BR" dirty="0">
                <a:solidFill>
                  <a:schemeClr val="tx1"/>
                </a:solidFill>
              </a:rPr>
              <a:t>I - Não fere direito líquido e certo do impetrante o ato judicial que determina penhora em dinheiro do executado, em </a:t>
            </a:r>
            <a:r>
              <a:rPr lang="pt-BR" b="1" u="sng" dirty="0">
                <a:solidFill>
                  <a:schemeClr val="tx1"/>
                </a:solidFill>
              </a:rPr>
              <a:t>execução definitiva</a:t>
            </a:r>
            <a:r>
              <a:rPr lang="pt-BR" dirty="0">
                <a:solidFill>
                  <a:schemeClr val="tx1"/>
                </a:solidFill>
              </a:rPr>
              <a:t>, para garantir crédito </a:t>
            </a:r>
            <a:r>
              <a:rPr lang="pt-BR" dirty="0" err="1">
                <a:solidFill>
                  <a:schemeClr val="tx1"/>
                </a:solidFill>
              </a:rPr>
              <a:t>exeqüendo</a:t>
            </a:r>
            <a:r>
              <a:rPr lang="pt-BR" dirty="0">
                <a:solidFill>
                  <a:schemeClr val="tx1"/>
                </a:solidFill>
              </a:rPr>
              <a:t>, uma vez que obedece à gradação prevista no art. 655 do CPC.</a:t>
            </a:r>
          </a:p>
          <a:p>
            <a:pPr marL="0" indent="0" algn="just">
              <a:buNone/>
            </a:pPr>
            <a:endParaRPr lang="pt-BR" dirty="0">
              <a:solidFill>
                <a:schemeClr val="tx1"/>
              </a:solidFill>
            </a:endParaRPr>
          </a:p>
          <a:p>
            <a:pPr marL="0" indent="0" algn="just">
              <a:buNone/>
            </a:pPr>
            <a:r>
              <a:rPr lang="pt-BR" dirty="0">
                <a:solidFill>
                  <a:schemeClr val="tx1"/>
                </a:solidFill>
              </a:rPr>
              <a:t>II - Havendo discordância do credor, em execução definitiva, não tem o executado direito líquido e certo a que os valores penhorados em dinheiro fiquem depositados no próprio banco, ainda que atenda aos requisitos do art. 666, I, do CPC. </a:t>
            </a:r>
          </a:p>
          <a:p>
            <a:pPr marL="0" indent="0" algn="just">
              <a:buNone/>
            </a:pPr>
            <a:endParaRPr lang="pt-BR" dirty="0">
              <a:solidFill>
                <a:schemeClr val="tx1"/>
              </a:solidFill>
            </a:endParaRPr>
          </a:p>
          <a:p>
            <a:pPr marL="0" indent="0" algn="just">
              <a:buNone/>
            </a:pPr>
            <a:r>
              <a:rPr lang="pt-BR" dirty="0">
                <a:solidFill>
                  <a:schemeClr val="tx1"/>
                </a:solidFill>
              </a:rPr>
              <a:t>III - Em se tratando de </a:t>
            </a:r>
            <a:r>
              <a:rPr lang="pt-BR" b="1" u="sng" dirty="0">
                <a:solidFill>
                  <a:schemeClr val="tx1"/>
                </a:solidFill>
              </a:rPr>
              <a:t>execução provisória</a:t>
            </a:r>
            <a:r>
              <a:rPr lang="pt-BR" dirty="0">
                <a:solidFill>
                  <a:schemeClr val="tx1"/>
                </a:solidFill>
              </a:rPr>
              <a:t>, fere direito líquido e certo do impetrante a determinação de penhora em dinheiro, quando nomeados outros bens à penhora, pois o executado tem direito a que a execução se processe da forma que lhe seja menos gravosa, nos termos do art. 620 do CPC.</a:t>
            </a:r>
          </a:p>
          <a:p>
            <a:pPr marL="0" indent="0" algn="just">
              <a:buNone/>
            </a:pPr>
            <a:endParaRPr lang="pt-BR" dirty="0">
              <a:solidFill>
                <a:schemeClr val="tx1"/>
              </a:solidFill>
              <a:effectLst/>
            </a:endParaRPr>
          </a:p>
        </p:txBody>
      </p:sp>
    </p:spTree>
    <p:extLst>
      <p:ext uri="{BB962C8B-B14F-4D97-AF65-F5344CB8AC3E}">
        <p14:creationId xmlns:p14="http://schemas.microsoft.com/office/powerpoint/2010/main" val="2522736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 xmlns:a16="http://schemas.microsoft.com/office/drawing/2014/main" id="{B229432E-3ED4-4307-A3A1-00056E32E363}"/>
              </a:ext>
            </a:extLst>
          </p:cNvPr>
          <p:cNvSpPr>
            <a:spLocks noGrp="1"/>
          </p:cNvSpPr>
          <p:nvPr>
            <p:ph idx="1"/>
          </p:nvPr>
        </p:nvSpPr>
        <p:spPr>
          <a:xfrm>
            <a:off x="0" y="1556792"/>
            <a:ext cx="9144000" cy="5301208"/>
          </a:xfrm>
        </p:spPr>
        <p:txBody>
          <a:bodyPr>
            <a:normAutofit fontScale="70000" lnSpcReduction="20000"/>
          </a:bodyPr>
          <a:lstStyle/>
          <a:p>
            <a:pPr marL="0" indent="0" algn="just">
              <a:buNone/>
            </a:pPr>
            <a:r>
              <a:rPr lang="pt-BR" b="1" dirty="0">
                <a:solidFill>
                  <a:schemeClr val="tx1"/>
                </a:solidFill>
              </a:rPr>
              <a:t>COMO FICOU:</a:t>
            </a:r>
          </a:p>
          <a:p>
            <a:pPr marL="0" indent="0" algn="just">
              <a:buNone/>
            </a:pPr>
            <a:endParaRPr lang="pt-BR" b="1" dirty="0">
              <a:solidFill>
                <a:schemeClr val="tx1"/>
              </a:solidFill>
            </a:endParaRPr>
          </a:p>
          <a:p>
            <a:pPr marL="0" indent="0" algn="just">
              <a:buNone/>
            </a:pPr>
            <a:r>
              <a:rPr lang="pt-BR" dirty="0">
                <a:solidFill>
                  <a:schemeClr val="tx1"/>
                </a:solidFill>
              </a:rPr>
              <a:t>Súmula nº 417 do </a:t>
            </a:r>
            <a:r>
              <a:rPr lang="pt-BR" dirty="0" smtClean="0">
                <a:solidFill>
                  <a:schemeClr val="tx1"/>
                </a:solidFill>
              </a:rPr>
              <a:t>TST</a:t>
            </a:r>
          </a:p>
          <a:p>
            <a:pPr marL="0" indent="0" algn="just">
              <a:buNone/>
            </a:pPr>
            <a:endParaRPr lang="pt-BR" dirty="0">
              <a:solidFill>
                <a:schemeClr val="tx1"/>
              </a:solidFill>
            </a:endParaRPr>
          </a:p>
          <a:p>
            <a:pPr marL="0" indent="0" algn="just">
              <a:buNone/>
            </a:pPr>
            <a:r>
              <a:rPr lang="pt-BR" dirty="0">
                <a:solidFill>
                  <a:schemeClr val="tx1"/>
                </a:solidFill>
              </a:rPr>
              <a:t>MANDADO DE SEGURANÇA. PENHORA EM DINHEIRO (alterado o item I, atualizado o item II e </a:t>
            </a:r>
            <a:r>
              <a:rPr lang="pt-BR" b="1" u="sng" dirty="0">
                <a:solidFill>
                  <a:schemeClr val="tx1"/>
                </a:solidFill>
              </a:rPr>
              <a:t>cancelado o item III</a:t>
            </a:r>
            <a:r>
              <a:rPr lang="pt-BR" dirty="0">
                <a:solidFill>
                  <a:schemeClr val="tx1"/>
                </a:solidFill>
              </a:rPr>
              <a:t>, </a:t>
            </a:r>
            <a:r>
              <a:rPr lang="pt-BR" b="1" dirty="0">
                <a:solidFill>
                  <a:schemeClr val="tx1"/>
                </a:solidFill>
              </a:rPr>
              <a:t>modulando-se os efeitos da presente redação de forma a atingir unicamente as penhoras em dinheiro em execução provisória efetivadas a partir de 18.03.2016, data de vigência do CPC de 2015</a:t>
            </a:r>
            <a:r>
              <a:rPr lang="pt-BR" dirty="0">
                <a:solidFill>
                  <a:schemeClr val="tx1"/>
                </a:solidFill>
              </a:rPr>
              <a:t>) - Res. 212/2016, DEJT divulgado em 20, 21 e 22.09.2016</a:t>
            </a:r>
          </a:p>
          <a:p>
            <a:pPr marL="0" indent="0" algn="just">
              <a:buNone/>
            </a:pPr>
            <a:endParaRPr lang="pt-BR" dirty="0">
              <a:solidFill>
                <a:schemeClr val="tx1"/>
              </a:solidFill>
            </a:endParaRPr>
          </a:p>
          <a:p>
            <a:pPr marL="0" indent="0" algn="just">
              <a:buNone/>
            </a:pPr>
            <a:r>
              <a:rPr lang="pt-BR" dirty="0">
                <a:solidFill>
                  <a:schemeClr val="tx1"/>
                </a:solidFill>
              </a:rPr>
              <a:t>I - </a:t>
            </a:r>
            <a:r>
              <a:rPr lang="pt-BR" b="1" dirty="0">
                <a:solidFill>
                  <a:schemeClr val="tx1"/>
                </a:solidFill>
              </a:rPr>
              <a:t>Não fere direito líquido e certo do impetrante o ato judicial que determina penhora em dinheiro do executado para garantir crédito exequendo, pois é prioritária e obedece à gradação prevista no art. 835 do CPC de 2015 </a:t>
            </a:r>
            <a:r>
              <a:rPr lang="pt-BR" dirty="0">
                <a:solidFill>
                  <a:schemeClr val="tx1"/>
                </a:solidFill>
              </a:rPr>
              <a:t>(art. 655 do CPC de 1973). </a:t>
            </a:r>
          </a:p>
          <a:p>
            <a:pPr marL="0" indent="0" algn="just">
              <a:buNone/>
            </a:pPr>
            <a:r>
              <a:rPr lang="pt-BR" dirty="0">
                <a:solidFill>
                  <a:schemeClr val="tx1"/>
                </a:solidFill>
              </a:rPr>
              <a:t/>
            </a:r>
            <a:br>
              <a:rPr lang="pt-BR" dirty="0">
                <a:solidFill>
                  <a:schemeClr val="tx1"/>
                </a:solidFill>
              </a:rPr>
            </a:br>
            <a:r>
              <a:rPr lang="pt-BR" dirty="0">
                <a:solidFill>
                  <a:schemeClr val="tx1"/>
                </a:solidFill>
              </a:rPr>
              <a:t>II - Havendo discordância do credor, em execução definitiva, não tem o executado direito líquido e certo a que os valores penhorados em dinheiro fiquem depositados no próprio banco, ainda que atenda aos requisitos do art. 840, I, do CPC de 2015 (art. 666, I, do CPC de 1973). (</a:t>
            </a:r>
            <a:r>
              <a:rPr lang="pt-BR" dirty="0" err="1">
                <a:solidFill>
                  <a:schemeClr val="tx1"/>
                </a:solidFill>
              </a:rPr>
              <a:t>ex-OJ</a:t>
            </a:r>
            <a:r>
              <a:rPr lang="pt-BR" dirty="0">
                <a:solidFill>
                  <a:schemeClr val="tx1"/>
                </a:solidFill>
              </a:rPr>
              <a:t> nº 61 da SBDI-2 - inserida em 20.09.2000).</a:t>
            </a:r>
          </a:p>
          <a:p>
            <a:pPr marL="0" indent="0" algn="just">
              <a:buNone/>
            </a:pPr>
            <a:endParaRPr lang="pt-BR" dirty="0">
              <a:solidFill>
                <a:schemeClr val="tx1"/>
              </a:solidFill>
            </a:endParaRPr>
          </a:p>
          <a:p>
            <a:pPr marL="0" indent="0" algn="just">
              <a:buNone/>
            </a:pPr>
            <a:r>
              <a:rPr lang="pt-BR" dirty="0">
                <a:solidFill>
                  <a:schemeClr val="tx1"/>
                </a:solidFill>
              </a:rPr>
              <a:t>Execução provisória x definitiva. Mudança na redação. Modulação de efeitos.</a:t>
            </a:r>
            <a:endParaRPr lang="pt-BR" dirty="0"/>
          </a:p>
        </p:txBody>
      </p:sp>
    </p:spTree>
    <p:extLst>
      <p:ext uri="{BB962C8B-B14F-4D97-AF65-F5344CB8AC3E}">
        <p14:creationId xmlns:p14="http://schemas.microsoft.com/office/powerpoint/2010/main" val="171866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Mandado de segurança</a:t>
            </a:r>
          </a:p>
        </p:txBody>
      </p:sp>
      <p:sp>
        <p:nvSpPr>
          <p:cNvPr id="3" name="Espaço Reservado para Conteúdo 2"/>
          <p:cNvSpPr>
            <a:spLocks noGrp="1"/>
          </p:cNvSpPr>
          <p:nvPr>
            <p:ph idx="1"/>
          </p:nvPr>
        </p:nvSpPr>
        <p:spPr>
          <a:xfrm>
            <a:off x="0" y="1484784"/>
            <a:ext cx="9144000" cy="5373216"/>
          </a:xfrm>
        </p:spPr>
        <p:txBody>
          <a:bodyPr>
            <a:normAutofit/>
          </a:bodyPr>
          <a:lstStyle/>
          <a:p>
            <a:pPr marL="0" indent="0" algn="just">
              <a:buNone/>
            </a:pPr>
            <a:r>
              <a:rPr lang="pt-BR" dirty="0">
                <a:solidFill>
                  <a:schemeClr val="tx1"/>
                </a:solidFill>
              </a:rPr>
              <a:t>SDI-II do TST:</a:t>
            </a:r>
            <a:br>
              <a:rPr lang="pt-BR" dirty="0">
                <a:solidFill>
                  <a:schemeClr val="tx1"/>
                </a:solidFill>
              </a:rPr>
            </a:br>
            <a:r>
              <a:rPr lang="pt-BR" dirty="0">
                <a:solidFill>
                  <a:schemeClr val="tx1"/>
                </a:solidFill>
              </a:rPr>
              <a:t>OJ </a:t>
            </a:r>
            <a:r>
              <a:rPr lang="pt-BR" b="1" dirty="0">
                <a:solidFill>
                  <a:schemeClr val="tx1"/>
                </a:solidFill>
              </a:rPr>
              <a:t>92. MANDADO DE SEGURANÇA. EXISTÊNCIA DE RECURSO PRÓPRIO (inserida em 27.05.2002)</a:t>
            </a:r>
            <a:r>
              <a:rPr lang="pt-BR" dirty="0">
                <a:solidFill>
                  <a:schemeClr val="tx1"/>
                </a:solidFill>
              </a:rPr>
              <a:t/>
            </a:r>
            <a:br>
              <a:rPr lang="pt-BR" dirty="0">
                <a:solidFill>
                  <a:schemeClr val="tx1"/>
                </a:solidFill>
              </a:rPr>
            </a:br>
            <a:r>
              <a:rPr lang="pt-BR" dirty="0">
                <a:solidFill>
                  <a:schemeClr val="tx1"/>
                </a:solidFill>
              </a:rPr>
              <a:t>Não cabe mandado de segurança contra decisão judicial passível de reforma mediante recurso próprio, ainda que com efeito diferido.</a:t>
            </a:r>
          </a:p>
          <a:p>
            <a:pPr marL="0" indent="0" algn="just">
              <a:buNone/>
            </a:pPr>
            <a:endParaRPr lang="pt-BR" dirty="0">
              <a:solidFill>
                <a:schemeClr val="tx1"/>
              </a:solidFill>
            </a:endParaRPr>
          </a:p>
          <a:p>
            <a:pPr marL="0" indent="0" algn="just">
              <a:buNone/>
            </a:pPr>
            <a:r>
              <a:rPr lang="pt-BR" dirty="0">
                <a:solidFill>
                  <a:schemeClr val="tx1"/>
                </a:solidFill>
              </a:rPr>
              <a:t>OJ </a:t>
            </a:r>
            <a:r>
              <a:rPr lang="pt-BR" b="1" dirty="0">
                <a:solidFill>
                  <a:schemeClr val="tx1"/>
                </a:solidFill>
              </a:rPr>
              <a:t>98. MANDADO DE SEGURANÇA. CABÍVEL PARA ATACAR EXIGÊNCIA DE DEPÓSITO PRÉVIO DE HONORÁRIOS PERICIAIS (nova redação) - DJ 22.08.2005</a:t>
            </a:r>
            <a:r>
              <a:rPr lang="pt-BR" dirty="0">
                <a:solidFill>
                  <a:schemeClr val="tx1"/>
                </a:solidFill>
              </a:rPr>
              <a:t> </a:t>
            </a:r>
            <a:br>
              <a:rPr lang="pt-BR" dirty="0">
                <a:solidFill>
                  <a:schemeClr val="tx1"/>
                </a:solidFill>
              </a:rPr>
            </a:br>
            <a:r>
              <a:rPr lang="pt-BR" dirty="0">
                <a:solidFill>
                  <a:schemeClr val="tx1"/>
                </a:solidFill>
              </a:rPr>
              <a:t>É ilegal a exigência de depósito prévio para custeio dos honorários periciais, dada a incompatibilidade com o processo do trabalho, sendo cabível o mandado de segurança visando à realização da perícia, independentemente do depósito.</a:t>
            </a:r>
          </a:p>
        </p:txBody>
      </p:sp>
    </p:spTree>
    <p:extLst>
      <p:ext uri="{BB962C8B-B14F-4D97-AF65-F5344CB8AC3E}">
        <p14:creationId xmlns:p14="http://schemas.microsoft.com/office/powerpoint/2010/main" val="24665866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Recursos repetitivos</a:t>
            </a:r>
          </a:p>
        </p:txBody>
      </p:sp>
      <p:sp>
        <p:nvSpPr>
          <p:cNvPr id="3" name="Espaço Reservado para Conteúdo 2"/>
          <p:cNvSpPr>
            <a:spLocks noGrp="1"/>
          </p:cNvSpPr>
          <p:nvPr>
            <p:ph idx="1"/>
          </p:nvPr>
        </p:nvSpPr>
        <p:spPr>
          <a:xfrm>
            <a:off x="0" y="1484784"/>
            <a:ext cx="9144000" cy="5373216"/>
          </a:xfrm>
        </p:spPr>
        <p:txBody>
          <a:bodyPr>
            <a:normAutofit fontScale="70000" lnSpcReduction="20000"/>
          </a:bodyPr>
          <a:lstStyle/>
          <a:p>
            <a:pPr marL="0" indent="0" algn="just">
              <a:buNone/>
            </a:pPr>
            <a:r>
              <a:rPr lang="pt-BR" sz="3600" dirty="0">
                <a:solidFill>
                  <a:schemeClr val="tx1"/>
                </a:solidFill>
              </a:rPr>
              <a:t>Art. 896-B. Aplicam-se ao recurso de revista, no que couber, as normas da Lei no 5.869, de 11 de janeiro de 1973 (Código de Processo </a:t>
            </a:r>
            <a:r>
              <a:rPr lang="pt-BR" sz="3600" dirty="0" smtClean="0">
                <a:solidFill>
                  <a:schemeClr val="tx1"/>
                </a:solidFill>
              </a:rPr>
              <a:t>Civil), </a:t>
            </a:r>
            <a:r>
              <a:rPr lang="pt-BR" sz="3600" dirty="0">
                <a:solidFill>
                  <a:schemeClr val="tx1"/>
                </a:solidFill>
              </a:rPr>
              <a:t>relativas ao julgamento dos recursos extraordinário e especial repetitivos.        </a:t>
            </a:r>
            <a:r>
              <a:rPr lang="pt-BR" sz="1700" u="sng" dirty="0">
                <a:solidFill>
                  <a:schemeClr val="tx1"/>
                </a:solidFill>
                <a:hlinkClick r:id="rId2"/>
              </a:rPr>
              <a:t>(Incluído pela Lei nº 13.015, de 2014)</a:t>
            </a:r>
            <a:endParaRPr lang="pt-BR" sz="1700" u="sng" dirty="0">
              <a:solidFill>
                <a:schemeClr val="tx1"/>
              </a:solidFill>
            </a:endParaRPr>
          </a:p>
          <a:p>
            <a:pPr algn="just"/>
            <a:endParaRPr lang="pt-BR" sz="3600" dirty="0">
              <a:solidFill>
                <a:schemeClr val="tx1"/>
              </a:solidFill>
            </a:endParaRPr>
          </a:p>
          <a:p>
            <a:pPr marL="0" indent="0" algn="just">
              <a:buNone/>
            </a:pPr>
            <a:r>
              <a:rPr lang="pt-BR" sz="3600" dirty="0" smtClean="0">
                <a:solidFill>
                  <a:schemeClr val="tx1"/>
                </a:solidFill>
              </a:rPr>
              <a:t>Art</a:t>
            </a:r>
            <a:r>
              <a:rPr lang="pt-BR" sz="3600" dirty="0">
                <a:solidFill>
                  <a:schemeClr val="tx1"/>
                </a:solidFill>
              </a:rPr>
              <a:t>. 896-C. Quando houver </a:t>
            </a:r>
            <a:r>
              <a:rPr lang="pt-BR" sz="3600" b="1" u="sng" dirty="0">
                <a:solidFill>
                  <a:schemeClr val="tx1"/>
                </a:solidFill>
              </a:rPr>
              <a:t>multiplicidade de recursos de revista</a:t>
            </a:r>
            <a:r>
              <a:rPr lang="pt-BR" sz="3600" b="1" dirty="0">
                <a:solidFill>
                  <a:schemeClr val="tx1"/>
                </a:solidFill>
              </a:rPr>
              <a:t> </a:t>
            </a:r>
            <a:r>
              <a:rPr lang="pt-BR" sz="3600" dirty="0">
                <a:solidFill>
                  <a:schemeClr val="tx1"/>
                </a:solidFill>
              </a:rPr>
              <a:t>fundados em idêntica questão de direito, a questão poderá ser afetada à Seção Especializada em Dissídios Individuais ou ao Tribunal Pleno, por decisão da maioria simples de seus membros, mediante requerimento de um dos Ministros que compõem a Seção Especializada, considerando a relevância da matéria ou a existência de entendimentos divergentes entre os Ministros dessa Seção ou das Turmas do Tribunal.         </a:t>
            </a:r>
            <a:r>
              <a:rPr lang="pt-BR" sz="1700" u="sng" dirty="0">
                <a:solidFill>
                  <a:schemeClr val="tx1"/>
                </a:solidFill>
                <a:hlinkClick r:id="rId2"/>
              </a:rPr>
              <a:t>(Incluído pela Lei nº 13.015, de 2014)</a:t>
            </a:r>
            <a:endParaRPr lang="pt-BR" sz="1700" u="sng" dirty="0">
              <a:solidFill>
                <a:schemeClr val="tx1"/>
              </a:solidFill>
            </a:endParaRPr>
          </a:p>
          <a:p>
            <a:pPr algn="just"/>
            <a:endParaRPr lang="pt-BR" sz="3600" dirty="0">
              <a:solidFill>
                <a:schemeClr val="tx1"/>
              </a:solidFill>
            </a:endParaRPr>
          </a:p>
          <a:p>
            <a:pPr marL="0" indent="0" algn="just">
              <a:buNone/>
            </a:pPr>
            <a:endParaRPr lang="pt-BR" dirty="0">
              <a:solidFill>
                <a:schemeClr val="tx1"/>
              </a:solidFill>
            </a:endParaRPr>
          </a:p>
        </p:txBody>
      </p:sp>
    </p:spTree>
    <p:extLst>
      <p:ext uri="{BB962C8B-B14F-4D97-AF65-F5344CB8AC3E}">
        <p14:creationId xmlns:p14="http://schemas.microsoft.com/office/powerpoint/2010/main" val="25921999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Recursos repetitivos</a:t>
            </a:r>
          </a:p>
        </p:txBody>
      </p:sp>
      <p:sp>
        <p:nvSpPr>
          <p:cNvPr id="3" name="Espaço Reservado para Conteúdo 2"/>
          <p:cNvSpPr>
            <a:spLocks noGrp="1"/>
          </p:cNvSpPr>
          <p:nvPr>
            <p:ph idx="1"/>
          </p:nvPr>
        </p:nvSpPr>
        <p:spPr>
          <a:xfrm>
            <a:off x="0" y="1484784"/>
            <a:ext cx="9144000" cy="5373216"/>
          </a:xfrm>
        </p:spPr>
        <p:txBody>
          <a:bodyPr>
            <a:normAutofit fontScale="70000" lnSpcReduction="20000"/>
          </a:bodyPr>
          <a:lstStyle/>
          <a:p>
            <a:pPr marL="0" indent="0" algn="just">
              <a:buNone/>
            </a:pPr>
            <a:endParaRPr lang="pt-BR" sz="3600" dirty="0">
              <a:solidFill>
                <a:schemeClr val="tx1"/>
              </a:solidFill>
            </a:endParaRPr>
          </a:p>
          <a:p>
            <a:pPr marL="0" indent="0" algn="just">
              <a:buNone/>
            </a:pPr>
            <a:r>
              <a:rPr lang="pt-BR" sz="3600" dirty="0">
                <a:solidFill>
                  <a:schemeClr val="tx1"/>
                </a:solidFill>
              </a:rPr>
              <a:t>§ </a:t>
            </a:r>
            <a:r>
              <a:rPr lang="pt-BR" sz="3600" dirty="0" smtClean="0">
                <a:solidFill>
                  <a:schemeClr val="tx1"/>
                </a:solidFill>
              </a:rPr>
              <a:t>1º </a:t>
            </a:r>
            <a:r>
              <a:rPr lang="pt-BR" sz="3600" dirty="0">
                <a:solidFill>
                  <a:schemeClr val="tx1"/>
                </a:solidFill>
              </a:rPr>
              <a:t>O Presidente da Turma ou da Seção Especializada, por indicação dos relatores, </a:t>
            </a:r>
            <a:r>
              <a:rPr lang="pt-BR" sz="3600" b="1" dirty="0">
                <a:solidFill>
                  <a:schemeClr val="tx1"/>
                </a:solidFill>
              </a:rPr>
              <a:t>afetará um ou mais recursos representativos da controvérsia </a:t>
            </a:r>
            <a:r>
              <a:rPr lang="pt-BR" sz="3600" dirty="0">
                <a:solidFill>
                  <a:schemeClr val="tx1"/>
                </a:solidFill>
              </a:rPr>
              <a:t>para julgamento pela Seção Especializada em Dissídios Individuais ou pelo Tribunal Pleno, sob o rito dos recursos repetitivos</a:t>
            </a:r>
            <a:r>
              <a:rPr lang="pt-BR" sz="3600" dirty="0" smtClean="0">
                <a:solidFill>
                  <a:schemeClr val="tx1"/>
                </a:solidFill>
              </a:rPr>
              <a:t>.</a:t>
            </a:r>
            <a:r>
              <a:rPr lang="pt-BR" sz="1700" dirty="0">
                <a:solidFill>
                  <a:schemeClr val="tx1"/>
                </a:solidFill>
              </a:rPr>
              <a:t>       </a:t>
            </a:r>
            <a:r>
              <a:rPr lang="pt-BR" sz="1700" u="sng" dirty="0">
                <a:solidFill>
                  <a:schemeClr val="tx1"/>
                </a:solidFill>
                <a:hlinkClick r:id="rId2"/>
              </a:rPr>
              <a:t>(Incluído pela Lei nº 13.015, de 2014)</a:t>
            </a:r>
            <a:endParaRPr lang="pt-BR" sz="1700" u="sng" dirty="0">
              <a:solidFill>
                <a:schemeClr val="tx1"/>
              </a:solidFill>
            </a:endParaRPr>
          </a:p>
          <a:p>
            <a:pPr algn="just"/>
            <a:endParaRPr lang="pt-BR" sz="3600" dirty="0">
              <a:solidFill>
                <a:schemeClr val="tx1"/>
              </a:solidFill>
            </a:endParaRPr>
          </a:p>
          <a:p>
            <a:pPr marL="0" indent="0" algn="just">
              <a:buNone/>
            </a:pPr>
            <a:r>
              <a:rPr lang="pt-BR" sz="3600" dirty="0">
                <a:solidFill>
                  <a:schemeClr val="tx1"/>
                </a:solidFill>
              </a:rPr>
              <a:t>§ </a:t>
            </a:r>
            <a:r>
              <a:rPr lang="pt-BR" sz="3600" dirty="0" smtClean="0">
                <a:solidFill>
                  <a:schemeClr val="tx1"/>
                </a:solidFill>
              </a:rPr>
              <a:t>2º </a:t>
            </a:r>
            <a:r>
              <a:rPr lang="pt-BR" sz="3600" dirty="0">
                <a:solidFill>
                  <a:schemeClr val="tx1"/>
                </a:solidFill>
              </a:rPr>
              <a:t>O Presidente da Turma ou da Seção Especializada que afetar processo para julgamento sob o rito dos recursos repetitivos deverá expedir comunicação aos demais Presidentes de Turma ou de Seção Especializada, que poderão afetar outros processos sobre a questão para julgamento conjunto, a fim de conferir ao órgão julgador visão global da questão.   </a:t>
            </a:r>
            <a:r>
              <a:rPr lang="pt-BR" sz="1700" dirty="0">
                <a:solidFill>
                  <a:schemeClr val="tx1"/>
                </a:solidFill>
              </a:rPr>
              <a:t>      </a:t>
            </a:r>
            <a:r>
              <a:rPr lang="pt-BR" sz="1700" u="sng" dirty="0">
                <a:solidFill>
                  <a:schemeClr val="tx1"/>
                </a:solidFill>
                <a:hlinkClick r:id="rId2"/>
              </a:rPr>
              <a:t>(Incluído pela Lei nº 13.015, de 2014)</a:t>
            </a:r>
            <a:endParaRPr lang="pt-BR" sz="1700" dirty="0">
              <a:solidFill>
                <a:schemeClr val="tx1"/>
              </a:solidFill>
            </a:endParaRPr>
          </a:p>
          <a:p>
            <a:pPr marL="0" indent="0" algn="just">
              <a:buNone/>
            </a:pPr>
            <a:r>
              <a:rPr lang="pt-BR" sz="3600" dirty="0">
                <a:solidFill>
                  <a:schemeClr val="tx1"/>
                </a:solidFill>
              </a:rPr>
              <a:t>   </a:t>
            </a:r>
            <a:endParaRPr lang="pt-BR" dirty="0">
              <a:solidFill>
                <a:schemeClr val="tx1"/>
              </a:solidFill>
            </a:endParaRPr>
          </a:p>
        </p:txBody>
      </p:sp>
    </p:spTree>
    <p:extLst>
      <p:ext uri="{BB962C8B-B14F-4D97-AF65-F5344CB8AC3E}">
        <p14:creationId xmlns:p14="http://schemas.microsoft.com/office/powerpoint/2010/main" val="130972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182880"/>
            <a:ext cx="9144000" cy="1111664"/>
          </a:xfrm>
        </p:spPr>
        <p:txBody>
          <a:bodyPr/>
          <a:lstStyle/>
          <a:p>
            <a:r>
              <a:rPr lang="pt-BR" dirty="0"/>
              <a:t>Recursos repetitivos</a:t>
            </a:r>
          </a:p>
        </p:txBody>
      </p:sp>
      <p:sp>
        <p:nvSpPr>
          <p:cNvPr id="7" name="Espaço Reservado para Conteúdo 2"/>
          <p:cNvSpPr>
            <a:spLocks noGrp="1"/>
          </p:cNvSpPr>
          <p:nvPr>
            <p:ph idx="1"/>
          </p:nvPr>
        </p:nvSpPr>
        <p:spPr>
          <a:xfrm>
            <a:off x="0" y="1484784"/>
            <a:ext cx="9144000" cy="5373216"/>
          </a:xfrm>
        </p:spPr>
        <p:txBody>
          <a:bodyPr>
            <a:normAutofit fontScale="77500" lnSpcReduction="20000"/>
          </a:bodyPr>
          <a:lstStyle/>
          <a:p>
            <a:pPr marL="0" indent="0" algn="just">
              <a:buNone/>
            </a:pPr>
            <a:r>
              <a:rPr lang="pt-BR" sz="3600" dirty="0">
                <a:solidFill>
                  <a:schemeClr val="tx1"/>
                </a:solidFill>
              </a:rPr>
              <a:t> § </a:t>
            </a:r>
            <a:r>
              <a:rPr lang="pt-BR" sz="3600" dirty="0" smtClean="0">
                <a:solidFill>
                  <a:schemeClr val="tx1"/>
                </a:solidFill>
              </a:rPr>
              <a:t>3º </a:t>
            </a:r>
            <a:r>
              <a:rPr lang="pt-BR" sz="3600" dirty="0">
                <a:solidFill>
                  <a:schemeClr val="tx1"/>
                </a:solidFill>
              </a:rPr>
              <a:t>O Presidente do Tribunal Superior do Trabalho oficiará os Presidentes dos Tribunais Regionais do Trabalho para que </a:t>
            </a:r>
            <a:r>
              <a:rPr lang="pt-BR" sz="3600" b="1" dirty="0">
                <a:solidFill>
                  <a:schemeClr val="tx1"/>
                </a:solidFill>
              </a:rPr>
              <a:t>suspendam os recursos interpostos em casos idênticos </a:t>
            </a:r>
            <a:r>
              <a:rPr lang="pt-BR" sz="3600" dirty="0">
                <a:solidFill>
                  <a:schemeClr val="tx1"/>
                </a:solidFill>
              </a:rPr>
              <a:t>aos afetados como recursos repetitivos, até o pronunciamento definitivo do Tribunal Superior do Trabalho.   </a:t>
            </a:r>
            <a:r>
              <a:rPr lang="pt-BR" sz="1700" u="sng" dirty="0" smtClean="0">
                <a:solidFill>
                  <a:schemeClr val="tx1"/>
                </a:solidFill>
                <a:hlinkClick r:id="rId2"/>
              </a:rPr>
              <a:t>(</a:t>
            </a:r>
            <a:r>
              <a:rPr lang="pt-BR" sz="1700" u="sng" dirty="0">
                <a:solidFill>
                  <a:schemeClr val="tx1"/>
                </a:solidFill>
                <a:hlinkClick r:id="rId2"/>
              </a:rPr>
              <a:t>Incluído pela Lei nº 13.015, de 2014)</a:t>
            </a:r>
            <a:endParaRPr lang="pt-BR" sz="1700" u="sng" dirty="0">
              <a:solidFill>
                <a:schemeClr val="tx1"/>
              </a:solidFill>
            </a:endParaRPr>
          </a:p>
          <a:p>
            <a:pPr algn="just"/>
            <a:endParaRPr lang="pt-BR" sz="3600" dirty="0">
              <a:solidFill>
                <a:schemeClr val="tx1"/>
              </a:solidFill>
            </a:endParaRPr>
          </a:p>
          <a:p>
            <a:pPr algn="just"/>
            <a:endParaRPr lang="pt-BR" sz="3600" dirty="0">
              <a:solidFill>
                <a:schemeClr val="tx1"/>
              </a:solidFill>
            </a:endParaRPr>
          </a:p>
          <a:p>
            <a:pPr marL="0" indent="0" algn="just">
              <a:buNone/>
            </a:pPr>
            <a:r>
              <a:rPr lang="pt-BR" sz="3600" dirty="0">
                <a:solidFill>
                  <a:schemeClr val="tx1"/>
                </a:solidFill>
              </a:rPr>
              <a:t>§ </a:t>
            </a:r>
            <a:r>
              <a:rPr lang="pt-BR" sz="3600" dirty="0" smtClean="0">
                <a:solidFill>
                  <a:schemeClr val="tx1"/>
                </a:solidFill>
              </a:rPr>
              <a:t>4º </a:t>
            </a:r>
            <a:r>
              <a:rPr lang="pt-BR" sz="3600" dirty="0">
                <a:solidFill>
                  <a:schemeClr val="tx1"/>
                </a:solidFill>
              </a:rPr>
              <a:t>Caberá ao Presidente do Tribunal de origem admitir um ou mais recursos representativos da controvérsia, os quais serão encaminhados ao Tribunal Superior do Trabalho, ficando suspensos os demais recursos de revista até o pronunciamento definitivo do Tribunal Superior do Trabalho.</a:t>
            </a:r>
            <a:r>
              <a:rPr lang="pt-BR" sz="1700" dirty="0">
                <a:solidFill>
                  <a:schemeClr val="tx1"/>
                </a:solidFill>
              </a:rPr>
              <a:t>         </a:t>
            </a:r>
            <a:r>
              <a:rPr lang="pt-BR" sz="1700" u="sng" dirty="0">
                <a:solidFill>
                  <a:schemeClr val="tx1"/>
                </a:solidFill>
                <a:hlinkClick r:id="rId2"/>
              </a:rPr>
              <a:t>(Incluído pela Lei nº 13.015, de 2014)</a:t>
            </a:r>
            <a:endParaRPr lang="pt-BR" sz="1700" u="sng" dirty="0">
              <a:solidFill>
                <a:schemeClr val="tx1"/>
              </a:solidFill>
            </a:endParaRPr>
          </a:p>
          <a:p>
            <a:pPr algn="just"/>
            <a:endParaRPr lang="pt-BR" sz="3600" dirty="0">
              <a:solidFill>
                <a:schemeClr val="tx1"/>
              </a:solidFill>
            </a:endParaRPr>
          </a:p>
          <a:p>
            <a:pPr marL="0" indent="0" algn="just">
              <a:buNone/>
            </a:pPr>
            <a:endParaRPr lang="pt-BR" dirty="0">
              <a:solidFill>
                <a:schemeClr val="tx1"/>
              </a:solidFill>
            </a:endParaRPr>
          </a:p>
        </p:txBody>
      </p:sp>
    </p:spTree>
    <p:extLst>
      <p:ext uri="{BB962C8B-B14F-4D97-AF65-F5344CB8AC3E}">
        <p14:creationId xmlns:p14="http://schemas.microsoft.com/office/powerpoint/2010/main" val="6394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182880"/>
            <a:ext cx="9144000" cy="1111664"/>
          </a:xfrm>
        </p:spPr>
        <p:txBody>
          <a:bodyPr/>
          <a:lstStyle/>
          <a:p>
            <a:r>
              <a:rPr lang="pt-BR" dirty="0"/>
              <a:t>Recursos repetitivos</a:t>
            </a:r>
          </a:p>
        </p:txBody>
      </p:sp>
      <p:sp>
        <p:nvSpPr>
          <p:cNvPr id="7" name="Espaço Reservado para Conteúdo 2"/>
          <p:cNvSpPr>
            <a:spLocks noGrp="1"/>
          </p:cNvSpPr>
          <p:nvPr>
            <p:ph idx="1"/>
          </p:nvPr>
        </p:nvSpPr>
        <p:spPr>
          <a:xfrm>
            <a:off x="0" y="1484784"/>
            <a:ext cx="9144000" cy="5373216"/>
          </a:xfrm>
        </p:spPr>
        <p:txBody>
          <a:bodyPr>
            <a:noAutofit/>
          </a:bodyPr>
          <a:lstStyle/>
          <a:p>
            <a:pPr marL="0" indent="0" algn="just">
              <a:buNone/>
            </a:pPr>
            <a:r>
              <a:rPr lang="pt-BR" sz="2500" dirty="0">
                <a:solidFill>
                  <a:schemeClr val="tx1"/>
                </a:solidFill>
              </a:rPr>
              <a:t>§ </a:t>
            </a:r>
            <a:r>
              <a:rPr lang="pt-BR" sz="2500" dirty="0" smtClean="0">
                <a:solidFill>
                  <a:schemeClr val="tx1"/>
                </a:solidFill>
              </a:rPr>
              <a:t>5º </a:t>
            </a:r>
            <a:r>
              <a:rPr lang="pt-BR" sz="2500" dirty="0">
                <a:solidFill>
                  <a:schemeClr val="tx1"/>
                </a:solidFill>
              </a:rPr>
              <a:t>O relator no Tribunal Superior do Trabalho poderá determinar a suspensão dos recursos de revista ou de embargos que tenham como objeto controvérsia idêntica à do recurso afetado como repetitivo</a:t>
            </a:r>
            <a:r>
              <a:rPr lang="pt-BR" sz="2500" dirty="0" smtClean="0">
                <a:solidFill>
                  <a:schemeClr val="tx1"/>
                </a:solidFill>
              </a:rPr>
              <a:t>.</a:t>
            </a:r>
            <a:endParaRPr lang="pt-BR" sz="2500" u="sng" dirty="0">
              <a:solidFill>
                <a:schemeClr val="tx1"/>
              </a:solidFill>
            </a:endParaRPr>
          </a:p>
          <a:p>
            <a:pPr marL="0" indent="0" algn="just">
              <a:buNone/>
            </a:pPr>
            <a:endParaRPr lang="pt-BR" sz="2500" dirty="0">
              <a:solidFill>
                <a:schemeClr val="tx1"/>
              </a:solidFill>
            </a:endParaRPr>
          </a:p>
          <a:p>
            <a:pPr marL="0" indent="0" algn="just">
              <a:buNone/>
            </a:pPr>
            <a:r>
              <a:rPr lang="pt-BR" sz="2500" dirty="0">
                <a:solidFill>
                  <a:schemeClr val="tx1"/>
                </a:solidFill>
              </a:rPr>
              <a:t>§ </a:t>
            </a:r>
            <a:r>
              <a:rPr lang="pt-BR" sz="2500" dirty="0" smtClean="0">
                <a:solidFill>
                  <a:schemeClr val="tx1"/>
                </a:solidFill>
              </a:rPr>
              <a:t>6º </a:t>
            </a:r>
            <a:r>
              <a:rPr lang="pt-BR" sz="2500" dirty="0">
                <a:solidFill>
                  <a:schemeClr val="tx1"/>
                </a:solidFill>
              </a:rPr>
              <a:t>O recurso repetitivo será distribuído a um dos Ministros membros da Seção Especializada ou do Tribunal Pleno e a um Ministro revisor</a:t>
            </a:r>
            <a:r>
              <a:rPr lang="pt-BR" sz="2500" dirty="0" smtClean="0">
                <a:solidFill>
                  <a:schemeClr val="tx1"/>
                </a:solidFill>
              </a:rPr>
              <a:t>.</a:t>
            </a:r>
            <a:endParaRPr lang="pt-BR" sz="2500" u="sng" dirty="0">
              <a:solidFill>
                <a:schemeClr val="tx1"/>
              </a:solidFill>
            </a:endParaRPr>
          </a:p>
          <a:p>
            <a:pPr marL="0" indent="0" algn="just">
              <a:buNone/>
            </a:pPr>
            <a:endParaRPr lang="pt-BR" sz="2500" dirty="0">
              <a:solidFill>
                <a:schemeClr val="tx1"/>
              </a:solidFill>
            </a:endParaRPr>
          </a:p>
          <a:p>
            <a:pPr marL="0" indent="0" algn="just">
              <a:buNone/>
            </a:pPr>
            <a:r>
              <a:rPr lang="pt-BR" sz="2500" dirty="0">
                <a:solidFill>
                  <a:schemeClr val="tx1"/>
                </a:solidFill>
              </a:rPr>
              <a:t>§ </a:t>
            </a:r>
            <a:r>
              <a:rPr lang="pt-BR" sz="2500" dirty="0" smtClean="0">
                <a:solidFill>
                  <a:schemeClr val="tx1"/>
                </a:solidFill>
              </a:rPr>
              <a:t>7º </a:t>
            </a:r>
            <a:r>
              <a:rPr lang="pt-BR" sz="2500" dirty="0">
                <a:solidFill>
                  <a:schemeClr val="tx1"/>
                </a:solidFill>
              </a:rPr>
              <a:t>O relator poderá solicitar, aos Tribunais Regionais do Trabalho, informações a respeito da controvérsia, a serem prestadas no prazo de 15 (quinze) dias.        </a:t>
            </a:r>
          </a:p>
        </p:txBody>
      </p:sp>
    </p:spTree>
    <p:extLst>
      <p:ext uri="{BB962C8B-B14F-4D97-AF65-F5344CB8AC3E}">
        <p14:creationId xmlns:p14="http://schemas.microsoft.com/office/powerpoint/2010/main" val="74732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182880"/>
            <a:ext cx="9144000" cy="1111664"/>
          </a:xfrm>
        </p:spPr>
        <p:txBody>
          <a:bodyPr/>
          <a:lstStyle/>
          <a:p>
            <a:r>
              <a:rPr lang="pt-BR" dirty="0"/>
              <a:t>Recursos repetitivos</a:t>
            </a:r>
          </a:p>
        </p:txBody>
      </p:sp>
      <p:sp>
        <p:nvSpPr>
          <p:cNvPr id="7" name="Espaço Reservado para Conteúdo 2"/>
          <p:cNvSpPr>
            <a:spLocks noGrp="1"/>
          </p:cNvSpPr>
          <p:nvPr>
            <p:ph idx="1"/>
          </p:nvPr>
        </p:nvSpPr>
        <p:spPr>
          <a:xfrm>
            <a:off x="0" y="1484784"/>
            <a:ext cx="9144000" cy="5373216"/>
          </a:xfrm>
        </p:spPr>
        <p:txBody>
          <a:bodyPr>
            <a:normAutofit/>
          </a:bodyPr>
          <a:lstStyle/>
          <a:p>
            <a:pPr marL="0" indent="0" algn="just">
              <a:buNone/>
            </a:pPr>
            <a:r>
              <a:rPr lang="pt-BR" sz="2300" dirty="0" smtClean="0">
                <a:solidFill>
                  <a:schemeClr val="tx1"/>
                </a:solidFill>
              </a:rPr>
              <a:t>§ 8º </a:t>
            </a:r>
            <a:r>
              <a:rPr lang="pt-BR" sz="2300" dirty="0">
                <a:solidFill>
                  <a:schemeClr val="tx1"/>
                </a:solidFill>
              </a:rPr>
              <a:t>O relator poderá admitir manifestação de pessoa, órgão ou entidade com interesse na controvérsia, inclusive como assistente simples, na forma da Lei nº 5.869, de 11 de janeiro de 1973 (Código de Processo Civil</a:t>
            </a:r>
            <a:r>
              <a:rPr lang="pt-BR" sz="2300" dirty="0" smtClean="0">
                <a:solidFill>
                  <a:schemeClr val="tx1"/>
                </a:solidFill>
              </a:rPr>
              <a:t>).</a:t>
            </a:r>
          </a:p>
          <a:p>
            <a:pPr marL="0" indent="0" algn="just">
              <a:buNone/>
            </a:pPr>
            <a:endParaRPr lang="pt-BR" sz="2300" dirty="0">
              <a:solidFill>
                <a:schemeClr val="tx1"/>
              </a:solidFill>
            </a:endParaRPr>
          </a:p>
          <a:p>
            <a:pPr marL="0" indent="0" algn="just">
              <a:buNone/>
            </a:pPr>
            <a:r>
              <a:rPr lang="pt-BR" sz="2300" dirty="0" smtClean="0">
                <a:solidFill>
                  <a:schemeClr val="tx1"/>
                </a:solidFill>
              </a:rPr>
              <a:t>§ 9º </a:t>
            </a:r>
            <a:r>
              <a:rPr lang="pt-BR" sz="2300" dirty="0">
                <a:solidFill>
                  <a:schemeClr val="tx1"/>
                </a:solidFill>
              </a:rPr>
              <a:t>Recebidas as informações e, se for o caso, após cumprido o disposto no § </a:t>
            </a:r>
            <a:r>
              <a:rPr lang="pt-BR" sz="2300" dirty="0" smtClean="0">
                <a:solidFill>
                  <a:schemeClr val="tx1"/>
                </a:solidFill>
              </a:rPr>
              <a:t>7º </a:t>
            </a:r>
            <a:r>
              <a:rPr lang="pt-BR" sz="2300" dirty="0">
                <a:solidFill>
                  <a:schemeClr val="tx1"/>
                </a:solidFill>
              </a:rPr>
              <a:t>deste artigo, terá vista o Ministério Público pelo prazo de 15 (quinze) dias</a:t>
            </a:r>
            <a:r>
              <a:rPr lang="pt-BR" sz="2300" dirty="0" smtClean="0">
                <a:solidFill>
                  <a:schemeClr val="tx1"/>
                </a:solidFill>
              </a:rPr>
              <a:t>.</a:t>
            </a:r>
          </a:p>
          <a:p>
            <a:pPr marL="0" indent="0" algn="just">
              <a:buNone/>
            </a:pPr>
            <a:endParaRPr lang="pt-BR" sz="2300" dirty="0">
              <a:solidFill>
                <a:schemeClr val="tx1"/>
              </a:solidFill>
            </a:endParaRPr>
          </a:p>
          <a:p>
            <a:pPr marL="0" indent="0" algn="just">
              <a:buNone/>
            </a:pPr>
            <a:r>
              <a:rPr lang="pt-BR" sz="2300" dirty="0" smtClean="0">
                <a:solidFill>
                  <a:schemeClr val="tx1"/>
                </a:solidFill>
              </a:rPr>
              <a:t>§ </a:t>
            </a:r>
            <a:r>
              <a:rPr lang="pt-BR" sz="2300" dirty="0">
                <a:solidFill>
                  <a:schemeClr val="tx1"/>
                </a:solidFill>
              </a:rPr>
              <a:t>10.  Transcorrido o prazo para o Ministério Público e remetida cópia do relatório aos demais Ministros, o processo será incluído em pauta na Seção Especializada ou no Tribunal Pleno, devendo ser julgado com preferência sobre os demais feitos.        </a:t>
            </a:r>
            <a:endParaRPr lang="pt-BR" sz="2300" u="sng" dirty="0">
              <a:solidFill>
                <a:schemeClr val="tx1"/>
              </a:solidFill>
            </a:endParaRPr>
          </a:p>
          <a:p>
            <a:pPr algn="just"/>
            <a:endParaRPr lang="pt-BR" sz="2300" dirty="0">
              <a:solidFill>
                <a:schemeClr val="tx1"/>
              </a:solidFill>
            </a:endParaRPr>
          </a:p>
        </p:txBody>
      </p:sp>
    </p:spTree>
    <p:extLst>
      <p:ext uri="{BB962C8B-B14F-4D97-AF65-F5344CB8AC3E}">
        <p14:creationId xmlns:p14="http://schemas.microsoft.com/office/powerpoint/2010/main" val="349960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182880"/>
            <a:ext cx="9144000" cy="1111664"/>
          </a:xfrm>
        </p:spPr>
        <p:txBody>
          <a:bodyPr/>
          <a:lstStyle/>
          <a:p>
            <a:r>
              <a:rPr lang="pt-BR" dirty="0"/>
              <a:t>Recursos repetitivos</a:t>
            </a:r>
          </a:p>
        </p:txBody>
      </p:sp>
      <p:sp>
        <p:nvSpPr>
          <p:cNvPr id="7" name="Espaço Reservado para Conteúdo 2"/>
          <p:cNvSpPr>
            <a:spLocks noGrp="1"/>
          </p:cNvSpPr>
          <p:nvPr>
            <p:ph idx="1"/>
          </p:nvPr>
        </p:nvSpPr>
        <p:spPr>
          <a:xfrm>
            <a:off x="0" y="1484784"/>
            <a:ext cx="9144000" cy="5373216"/>
          </a:xfrm>
        </p:spPr>
        <p:txBody>
          <a:bodyPr>
            <a:normAutofit/>
          </a:bodyPr>
          <a:lstStyle/>
          <a:p>
            <a:pPr marL="0" indent="0" algn="just">
              <a:buNone/>
            </a:pPr>
            <a:r>
              <a:rPr lang="pt-BR" dirty="0">
                <a:solidFill>
                  <a:schemeClr val="tx1"/>
                </a:solidFill>
              </a:rPr>
              <a:t>§ 11.  Publicado o acórdão do Tribunal Superior do Trabalho, os recursos de revista sobrestados na origem:    </a:t>
            </a:r>
            <a:endParaRPr lang="pt-BR" u="sng" dirty="0">
              <a:solidFill>
                <a:schemeClr val="tx1"/>
              </a:solidFill>
            </a:endParaRPr>
          </a:p>
          <a:p>
            <a:pPr algn="just"/>
            <a:endParaRPr lang="pt-BR" dirty="0">
              <a:solidFill>
                <a:schemeClr val="tx1"/>
              </a:solidFill>
            </a:endParaRPr>
          </a:p>
          <a:p>
            <a:pPr marL="0" indent="0" algn="just">
              <a:buNone/>
            </a:pPr>
            <a:r>
              <a:rPr lang="pt-BR" dirty="0" smtClean="0">
                <a:solidFill>
                  <a:schemeClr val="tx1"/>
                </a:solidFill>
              </a:rPr>
              <a:t>I </a:t>
            </a:r>
            <a:r>
              <a:rPr lang="pt-BR" dirty="0">
                <a:solidFill>
                  <a:schemeClr val="tx1"/>
                </a:solidFill>
              </a:rPr>
              <a:t>- </a:t>
            </a:r>
            <a:r>
              <a:rPr lang="pt-BR" b="1" dirty="0">
                <a:solidFill>
                  <a:schemeClr val="tx1"/>
                </a:solidFill>
              </a:rPr>
              <a:t>terão seguimento denegado </a:t>
            </a:r>
            <a:r>
              <a:rPr lang="pt-BR" dirty="0">
                <a:solidFill>
                  <a:schemeClr val="tx1"/>
                </a:solidFill>
              </a:rPr>
              <a:t>na hipótese de o acórdão recorrido coincidir com a orientação a respeito da matéria no Tribunal Superior do Trabalho; ou  </a:t>
            </a:r>
            <a:endParaRPr lang="pt-BR" u="sng" dirty="0">
              <a:solidFill>
                <a:schemeClr val="tx1"/>
              </a:solidFill>
            </a:endParaRPr>
          </a:p>
          <a:p>
            <a:pPr algn="just"/>
            <a:endParaRPr lang="pt-BR" dirty="0">
              <a:solidFill>
                <a:schemeClr val="tx1"/>
              </a:solidFill>
            </a:endParaRPr>
          </a:p>
          <a:p>
            <a:pPr marL="0" indent="0" algn="just">
              <a:buNone/>
            </a:pPr>
            <a:r>
              <a:rPr lang="pt-BR" dirty="0" smtClean="0">
                <a:solidFill>
                  <a:schemeClr val="tx1"/>
                </a:solidFill>
              </a:rPr>
              <a:t>II </a:t>
            </a:r>
            <a:r>
              <a:rPr lang="pt-BR" dirty="0">
                <a:solidFill>
                  <a:schemeClr val="tx1"/>
                </a:solidFill>
              </a:rPr>
              <a:t>- </a:t>
            </a:r>
            <a:r>
              <a:rPr lang="pt-BR" b="1" dirty="0">
                <a:solidFill>
                  <a:schemeClr val="tx1"/>
                </a:solidFill>
              </a:rPr>
              <a:t>serão novamente examinados </a:t>
            </a:r>
            <a:r>
              <a:rPr lang="pt-BR" dirty="0">
                <a:solidFill>
                  <a:schemeClr val="tx1"/>
                </a:solidFill>
              </a:rPr>
              <a:t>pelo Tribunal de origem na hipótese de o acórdão recorrido divergir da orientação do Tribunal Superior do Trabalho a respeito da matéria</a:t>
            </a:r>
            <a:r>
              <a:rPr lang="pt-BR" dirty="0" smtClean="0">
                <a:solidFill>
                  <a:schemeClr val="tx1"/>
                </a:solidFill>
              </a:rPr>
              <a:t>.</a:t>
            </a:r>
            <a:endParaRPr lang="pt-BR" dirty="0">
              <a:solidFill>
                <a:schemeClr val="tx1"/>
              </a:solidFill>
            </a:endParaRPr>
          </a:p>
        </p:txBody>
      </p:sp>
    </p:spTree>
    <p:extLst>
      <p:ext uri="{BB962C8B-B14F-4D97-AF65-F5344CB8AC3E}">
        <p14:creationId xmlns:p14="http://schemas.microsoft.com/office/powerpoint/2010/main" val="170215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182880"/>
            <a:ext cx="9144000" cy="1111664"/>
          </a:xfrm>
        </p:spPr>
        <p:txBody>
          <a:bodyPr/>
          <a:lstStyle/>
          <a:p>
            <a:r>
              <a:rPr lang="pt-BR" dirty="0"/>
              <a:t>Recursos repetitivos</a:t>
            </a:r>
          </a:p>
        </p:txBody>
      </p:sp>
      <p:sp>
        <p:nvSpPr>
          <p:cNvPr id="7" name="Espaço Reservado para Conteúdo 2"/>
          <p:cNvSpPr>
            <a:spLocks noGrp="1"/>
          </p:cNvSpPr>
          <p:nvPr>
            <p:ph idx="1"/>
          </p:nvPr>
        </p:nvSpPr>
        <p:spPr>
          <a:xfrm>
            <a:off x="0" y="1484784"/>
            <a:ext cx="9144000" cy="5373216"/>
          </a:xfrm>
        </p:spPr>
        <p:txBody>
          <a:bodyPr>
            <a:noAutofit/>
          </a:bodyPr>
          <a:lstStyle/>
          <a:p>
            <a:pPr marL="0" indent="0" algn="just">
              <a:buNone/>
            </a:pPr>
            <a:r>
              <a:rPr lang="pt-BR" sz="2800" dirty="0">
                <a:solidFill>
                  <a:schemeClr val="tx1"/>
                </a:solidFill>
              </a:rPr>
              <a:t>§ 12.  Na hipótese prevista no inciso II do § 11 deste artigo, mantida a decisão divergente pelo Tribunal de origem, far-se-á o exame de admissibilidade do recurso de revista.      </a:t>
            </a:r>
            <a:endParaRPr lang="pt-BR" sz="2800" dirty="0" smtClean="0">
              <a:solidFill>
                <a:schemeClr val="tx1"/>
              </a:solidFill>
            </a:endParaRPr>
          </a:p>
          <a:p>
            <a:pPr marL="0" indent="0" algn="just">
              <a:buNone/>
            </a:pPr>
            <a:endParaRPr lang="pt-BR" sz="2800" dirty="0">
              <a:solidFill>
                <a:schemeClr val="tx1"/>
              </a:solidFill>
            </a:endParaRPr>
          </a:p>
          <a:p>
            <a:pPr marL="0" indent="0" algn="just">
              <a:buNone/>
            </a:pPr>
            <a:r>
              <a:rPr lang="pt-BR" sz="2800" dirty="0">
                <a:solidFill>
                  <a:schemeClr val="tx1"/>
                </a:solidFill>
              </a:rPr>
              <a:t>§ 13.  Caso a questão afetada e julgada sob o rito dos recursos repetitivos também contenha questão constitucional, a decisão proferida pelo Tribunal Pleno não obstará o conhecimento de eventuais recursos extraordinários sobre a questão constitucional</a:t>
            </a:r>
            <a:r>
              <a:rPr lang="pt-BR" sz="2800" dirty="0" smtClean="0">
                <a:solidFill>
                  <a:schemeClr val="tx1"/>
                </a:solidFill>
              </a:rPr>
              <a:t>.</a:t>
            </a:r>
            <a:endParaRPr lang="pt-BR" sz="2800" dirty="0">
              <a:solidFill>
                <a:schemeClr val="tx1"/>
              </a:solidFill>
            </a:endParaRPr>
          </a:p>
          <a:p>
            <a:pPr algn="just"/>
            <a:endParaRPr lang="pt-BR" sz="2800" dirty="0">
              <a:solidFill>
                <a:schemeClr val="tx1"/>
              </a:solidFill>
            </a:endParaRPr>
          </a:p>
        </p:txBody>
      </p:sp>
    </p:spTree>
    <p:extLst>
      <p:ext uri="{BB962C8B-B14F-4D97-AF65-F5344CB8AC3E}">
        <p14:creationId xmlns:p14="http://schemas.microsoft.com/office/powerpoint/2010/main" val="383571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1916832"/>
            <a:ext cx="3408379" cy="2556284"/>
          </a:xfrm>
          <a:prstGeom prst="rect">
            <a:avLst/>
          </a:prstGeom>
        </p:spPr>
      </p:pic>
      <p:sp>
        <p:nvSpPr>
          <p:cNvPr id="4" name="Título 1"/>
          <p:cNvSpPr txBox="1">
            <a:spLocks/>
          </p:cNvSpPr>
          <p:nvPr/>
        </p:nvSpPr>
        <p:spPr>
          <a:xfrm>
            <a:off x="0" y="182880"/>
            <a:ext cx="9144000" cy="1111664"/>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pt-BR" dirty="0"/>
              <a:t>Alguns princípios dos recursos	</a:t>
            </a:r>
          </a:p>
        </p:txBody>
      </p:sp>
      <p:sp>
        <p:nvSpPr>
          <p:cNvPr id="5" name="Espaço Reservado para Conteúdo 2"/>
          <p:cNvSpPr txBox="1">
            <a:spLocks/>
          </p:cNvSpPr>
          <p:nvPr/>
        </p:nvSpPr>
        <p:spPr>
          <a:xfrm>
            <a:off x="0" y="1512079"/>
            <a:ext cx="9144000" cy="537321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lgn="just">
              <a:buFont typeface="Wingdings" pitchFamily="2" charset="2"/>
              <a:buNone/>
            </a:pPr>
            <a:endParaRPr lang="pt-BR" dirty="0">
              <a:solidFill>
                <a:schemeClr val="tx1"/>
              </a:solidFill>
            </a:endParaRPr>
          </a:p>
          <a:p>
            <a:pPr algn="just"/>
            <a:r>
              <a:rPr lang="pt-BR" sz="5200" b="1" u="sng" dirty="0">
                <a:solidFill>
                  <a:schemeClr val="tx1"/>
                </a:solidFill>
              </a:rPr>
              <a:t>Desistência:</a:t>
            </a:r>
            <a:r>
              <a:rPr lang="pt-BR" sz="5200" b="1" dirty="0">
                <a:solidFill>
                  <a:schemeClr val="tx1"/>
                </a:solidFill>
              </a:rPr>
              <a:t> </a:t>
            </a:r>
          </a:p>
          <a:p>
            <a:pPr algn="just"/>
            <a:endParaRPr lang="pt-BR" b="1" dirty="0">
              <a:solidFill>
                <a:schemeClr val="tx1"/>
              </a:solidFill>
            </a:endParaRPr>
          </a:p>
          <a:p>
            <a:pPr algn="just"/>
            <a:endParaRPr lang="pt-BR" b="1" dirty="0">
              <a:solidFill>
                <a:schemeClr val="tx1"/>
              </a:solidFill>
            </a:endParaRPr>
          </a:p>
          <a:p>
            <a:pPr algn="just"/>
            <a:endParaRPr lang="pt-BR" b="1" dirty="0">
              <a:solidFill>
                <a:schemeClr val="tx1"/>
              </a:solidFill>
            </a:endParaRPr>
          </a:p>
          <a:p>
            <a:pPr marL="0" indent="0" algn="just">
              <a:buNone/>
            </a:pPr>
            <a:endParaRPr lang="pt-BR" b="1" dirty="0">
              <a:solidFill>
                <a:schemeClr val="tx1"/>
              </a:solidFill>
            </a:endParaRPr>
          </a:p>
          <a:p>
            <a:pPr marL="0" indent="0" algn="just">
              <a:buNone/>
            </a:pPr>
            <a:endParaRPr lang="pt-BR" b="1" dirty="0">
              <a:solidFill>
                <a:schemeClr val="tx1"/>
              </a:solidFill>
            </a:endParaRPr>
          </a:p>
          <a:p>
            <a:pPr algn="just"/>
            <a:r>
              <a:rPr lang="pt-BR" dirty="0">
                <a:solidFill>
                  <a:schemeClr val="tx1"/>
                </a:solidFill>
              </a:rPr>
              <a:t>Quando a parte desiste do direito já exercido. Art. 998 do CPC. Independe da anuência do recorrido ou litisconsortes. </a:t>
            </a:r>
          </a:p>
          <a:p>
            <a:pPr algn="just"/>
            <a:endParaRPr lang="pt-BR" dirty="0">
              <a:solidFill>
                <a:schemeClr val="tx1"/>
              </a:solidFill>
            </a:endParaRPr>
          </a:p>
          <a:p>
            <a:pPr algn="just"/>
            <a:r>
              <a:rPr lang="pt-BR" dirty="0">
                <a:solidFill>
                  <a:schemeClr val="tx1"/>
                </a:solidFill>
              </a:rPr>
              <a:t>Exceção: quando reconhecida repercussão geral ou afetado por sistemática dos recursos repetitivos. Parte não pode desistir - § único do art. 998 do CPC.</a:t>
            </a:r>
          </a:p>
          <a:p>
            <a:pPr marL="0" indent="0" algn="just">
              <a:buFont typeface="Wingdings" pitchFamily="2" charset="2"/>
              <a:buNone/>
            </a:pPr>
            <a:endParaRPr lang="pt-BR" b="1" dirty="0">
              <a:solidFill>
                <a:schemeClr val="tx1"/>
              </a:solidFill>
            </a:endParaRPr>
          </a:p>
        </p:txBody>
      </p:sp>
    </p:spTree>
    <p:extLst>
      <p:ext uri="{BB962C8B-B14F-4D97-AF65-F5344CB8AC3E}">
        <p14:creationId xmlns:p14="http://schemas.microsoft.com/office/powerpoint/2010/main" val="5104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7" end="7"/>
                                            </p:txEl>
                                          </p:spTgt>
                                        </p:tgtEl>
                                        <p:attrNameLst>
                                          <p:attrName>style.visibility</p:attrName>
                                        </p:attrNameLst>
                                      </p:cBhvr>
                                      <p:to>
                                        <p:strVal val="visible"/>
                                      </p:to>
                                    </p:set>
                                    <p:animEffect transition="in" filter="fade">
                                      <p:cBhvr>
                                        <p:cTn id="12" dur="500"/>
                                        <p:tgtEl>
                                          <p:spTgt spid="5">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animEffect transition="in" filter="fade">
                                      <p:cBhvr>
                                        <p:cTn id="1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182880"/>
            <a:ext cx="9144000" cy="1111664"/>
          </a:xfrm>
        </p:spPr>
        <p:txBody>
          <a:bodyPr/>
          <a:lstStyle/>
          <a:p>
            <a:r>
              <a:rPr lang="pt-BR" dirty="0"/>
              <a:t>Recursos repetitivos</a:t>
            </a:r>
          </a:p>
        </p:txBody>
      </p:sp>
      <p:sp>
        <p:nvSpPr>
          <p:cNvPr id="7" name="Espaço Reservado para Conteúdo 2"/>
          <p:cNvSpPr>
            <a:spLocks noGrp="1"/>
          </p:cNvSpPr>
          <p:nvPr>
            <p:ph idx="1"/>
          </p:nvPr>
        </p:nvSpPr>
        <p:spPr>
          <a:xfrm>
            <a:off x="0" y="1484784"/>
            <a:ext cx="9144000" cy="5373216"/>
          </a:xfrm>
        </p:spPr>
        <p:txBody>
          <a:bodyPr>
            <a:normAutofit fontScale="85000" lnSpcReduction="20000"/>
          </a:bodyPr>
          <a:lstStyle/>
          <a:p>
            <a:pPr algn="just"/>
            <a:endParaRPr lang="pt-BR" sz="3600" dirty="0">
              <a:solidFill>
                <a:schemeClr val="tx1"/>
              </a:solidFill>
            </a:endParaRPr>
          </a:p>
          <a:p>
            <a:pPr marL="0" indent="0" algn="just">
              <a:buNone/>
            </a:pPr>
            <a:r>
              <a:rPr lang="pt-BR" sz="3600" dirty="0">
                <a:solidFill>
                  <a:schemeClr val="tx1"/>
                </a:solidFill>
              </a:rPr>
              <a:t>§ 14.  Aos recursos extraordinários interpostos perante o Tribunal Superior do Trabalho será aplicado o procedimento previsto no art. 543-B da Lei nº 5.869, de 11 de janeiro de 1973 (Código de Processo Civil), cabendo ao Presidente do Tribunal Superior do Trabalho </a:t>
            </a:r>
            <a:r>
              <a:rPr lang="pt-BR" sz="3600" b="1" u="sng" dirty="0">
                <a:solidFill>
                  <a:schemeClr val="tx1"/>
                </a:solidFill>
              </a:rPr>
              <a:t>selecionar um ou mais</a:t>
            </a:r>
            <a:r>
              <a:rPr lang="pt-BR" sz="3600" dirty="0">
                <a:solidFill>
                  <a:schemeClr val="tx1"/>
                </a:solidFill>
              </a:rPr>
              <a:t> recursos representativos da controvérsia e encaminhá-los ao Supremo Tribunal Federal, sobrestando os demais até o pronunciamento definitivo da Corte, na forma do § 1o do art. 543-B da Lei no 5.869, de 11 de janeiro de 1973 (Código de Processo Civil).  </a:t>
            </a:r>
            <a:r>
              <a:rPr lang="pt-BR" sz="1500" u="sng" dirty="0">
                <a:solidFill>
                  <a:schemeClr val="tx1"/>
                </a:solidFill>
                <a:hlinkClick r:id="rId2"/>
              </a:rPr>
              <a:t>(Incluído pela Lei nº 13.015, de 2014)</a:t>
            </a:r>
            <a:endParaRPr lang="pt-BR" sz="1500" u="sng" dirty="0">
              <a:solidFill>
                <a:schemeClr val="tx1"/>
              </a:solidFill>
            </a:endParaRPr>
          </a:p>
          <a:p>
            <a:pPr algn="just"/>
            <a:endParaRPr lang="pt-BR" sz="3600" dirty="0">
              <a:solidFill>
                <a:schemeClr val="tx1"/>
              </a:solidFill>
            </a:endParaRPr>
          </a:p>
          <a:p>
            <a:pPr marL="0" indent="0" algn="just">
              <a:buNone/>
            </a:pPr>
            <a:endParaRPr lang="pt-BR" dirty="0">
              <a:solidFill>
                <a:schemeClr val="tx1"/>
              </a:solidFill>
            </a:endParaRPr>
          </a:p>
        </p:txBody>
      </p:sp>
    </p:spTree>
    <p:extLst>
      <p:ext uri="{BB962C8B-B14F-4D97-AF65-F5344CB8AC3E}">
        <p14:creationId xmlns:p14="http://schemas.microsoft.com/office/powerpoint/2010/main" val="70577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182880"/>
            <a:ext cx="9144000" cy="1111664"/>
          </a:xfrm>
        </p:spPr>
        <p:txBody>
          <a:bodyPr/>
          <a:lstStyle/>
          <a:p>
            <a:r>
              <a:rPr lang="pt-BR" dirty="0"/>
              <a:t>Recursos repetitivos</a:t>
            </a:r>
          </a:p>
        </p:txBody>
      </p:sp>
      <p:sp>
        <p:nvSpPr>
          <p:cNvPr id="7" name="Espaço Reservado para Conteúdo 2"/>
          <p:cNvSpPr>
            <a:spLocks noGrp="1"/>
          </p:cNvSpPr>
          <p:nvPr>
            <p:ph idx="1"/>
          </p:nvPr>
        </p:nvSpPr>
        <p:spPr>
          <a:xfrm>
            <a:off x="0" y="1484784"/>
            <a:ext cx="9144000" cy="5373216"/>
          </a:xfrm>
        </p:spPr>
        <p:txBody>
          <a:bodyPr>
            <a:normAutofit fontScale="92500" lnSpcReduction="10000"/>
          </a:bodyPr>
          <a:lstStyle/>
          <a:p>
            <a:pPr marL="0" indent="0" algn="just">
              <a:buNone/>
            </a:pPr>
            <a:r>
              <a:rPr lang="pt-BR" sz="3600" dirty="0">
                <a:solidFill>
                  <a:schemeClr val="tx1"/>
                </a:solidFill>
              </a:rPr>
              <a:t>§ 15.  O Presidente do Tribunal Superior do Trabalho poderá oficiar os Tribunais Regionais do Trabalho e os Presidentes das Turmas e da Seção Especializada do Tribunal para que </a:t>
            </a:r>
            <a:r>
              <a:rPr lang="pt-BR" sz="3600" b="1" dirty="0">
                <a:solidFill>
                  <a:schemeClr val="tx1"/>
                </a:solidFill>
              </a:rPr>
              <a:t>suspendam os processos idênticos </a:t>
            </a:r>
            <a:r>
              <a:rPr lang="pt-BR" sz="3600" dirty="0">
                <a:solidFill>
                  <a:schemeClr val="tx1"/>
                </a:solidFill>
              </a:rPr>
              <a:t>aos selecionados como recursos representativos da controvérsia e encaminhados ao Supremo Tribunal Federal, até o seu pronunciamento definitivo.        </a:t>
            </a:r>
            <a:r>
              <a:rPr lang="pt-BR" sz="1400" dirty="0">
                <a:solidFill>
                  <a:schemeClr val="tx1"/>
                </a:solidFill>
              </a:rPr>
              <a:t> </a:t>
            </a:r>
            <a:r>
              <a:rPr lang="pt-BR" sz="1400" u="sng" dirty="0">
                <a:solidFill>
                  <a:schemeClr val="tx1"/>
                </a:solidFill>
                <a:hlinkClick r:id="rId2"/>
              </a:rPr>
              <a:t>(Incluído pela Lei nº 13.015, de 2014)</a:t>
            </a:r>
            <a:endParaRPr lang="pt-BR" sz="1400" u="sng" dirty="0">
              <a:solidFill>
                <a:schemeClr val="tx1"/>
              </a:solidFill>
            </a:endParaRPr>
          </a:p>
          <a:p>
            <a:pPr marL="0" indent="0" algn="just">
              <a:buNone/>
            </a:pPr>
            <a:endParaRPr lang="pt-BR" sz="3600" u="sng" dirty="0">
              <a:solidFill>
                <a:schemeClr val="tx1"/>
              </a:solidFill>
            </a:endParaRPr>
          </a:p>
          <a:p>
            <a:pPr algn="just"/>
            <a:r>
              <a:rPr lang="pt-BR" sz="3200" dirty="0" err="1">
                <a:solidFill>
                  <a:schemeClr val="tx1"/>
                </a:solidFill>
              </a:rPr>
              <a:t>Ex</a:t>
            </a:r>
            <a:r>
              <a:rPr lang="pt-BR" sz="3200" dirty="0">
                <a:solidFill>
                  <a:schemeClr val="tx1"/>
                </a:solidFill>
              </a:rPr>
              <a:t>: tema 246 – terceirização – súmula 331 TST.</a:t>
            </a:r>
          </a:p>
          <a:p>
            <a:pPr algn="just"/>
            <a:endParaRPr lang="pt-BR" sz="3600" dirty="0">
              <a:solidFill>
                <a:schemeClr val="tx1"/>
              </a:solidFill>
            </a:endParaRPr>
          </a:p>
        </p:txBody>
      </p:sp>
    </p:spTree>
    <p:extLst>
      <p:ext uri="{BB962C8B-B14F-4D97-AF65-F5344CB8AC3E}">
        <p14:creationId xmlns:p14="http://schemas.microsoft.com/office/powerpoint/2010/main" val="108118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normAutofit/>
          </a:bodyPr>
          <a:lstStyle/>
          <a:p>
            <a:r>
              <a:rPr lang="pt-BR" i="1" dirty="0" err="1" smtClean="0"/>
              <a:t>Distinguishing</a:t>
            </a:r>
            <a:endParaRPr lang="pt-BR" i="1" dirty="0"/>
          </a:p>
        </p:txBody>
      </p:sp>
      <p:sp>
        <p:nvSpPr>
          <p:cNvPr id="3" name="Espaço Reservado para Conteúdo 2"/>
          <p:cNvSpPr>
            <a:spLocks noGrp="1"/>
          </p:cNvSpPr>
          <p:nvPr>
            <p:ph idx="1"/>
          </p:nvPr>
        </p:nvSpPr>
        <p:spPr>
          <a:xfrm>
            <a:off x="0" y="1600200"/>
            <a:ext cx="9036496" cy="5257800"/>
          </a:xfrm>
        </p:spPr>
        <p:txBody>
          <a:bodyPr>
            <a:normAutofit/>
          </a:bodyPr>
          <a:lstStyle/>
          <a:p>
            <a:pPr marL="0" indent="0" algn="just">
              <a:buNone/>
            </a:pPr>
            <a:r>
              <a:rPr lang="pt-BR" sz="2800" dirty="0">
                <a:solidFill>
                  <a:schemeClr val="tx1"/>
                </a:solidFill>
              </a:rPr>
              <a:t>§ 16.  A decisão firmada em recurso repetitivo não será aplicada aos casos em que se demonstrar que a situação de fato ou de direito </a:t>
            </a:r>
            <a:r>
              <a:rPr lang="pt-BR" sz="2800" b="1" u="sng" dirty="0">
                <a:solidFill>
                  <a:schemeClr val="tx1"/>
                </a:solidFill>
              </a:rPr>
              <a:t>é distinta</a:t>
            </a:r>
            <a:r>
              <a:rPr lang="pt-BR" sz="2800" b="1" dirty="0">
                <a:solidFill>
                  <a:schemeClr val="tx1"/>
                </a:solidFill>
              </a:rPr>
              <a:t> </a:t>
            </a:r>
            <a:r>
              <a:rPr lang="pt-BR" sz="2800" dirty="0">
                <a:solidFill>
                  <a:schemeClr val="tx1"/>
                </a:solidFill>
              </a:rPr>
              <a:t>das presentes no processo julgado sob o rito dos recursos repetitivos. </a:t>
            </a:r>
            <a:endParaRPr lang="pt-BR" sz="2800" dirty="0" smtClean="0">
              <a:solidFill>
                <a:schemeClr val="tx1"/>
              </a:solidFill>
            </a:endParaRPr>
          </a:p>
          <a:p>
            <a:pPr marL="0" indent="0" algn="just">
              <a:buNone/>
            </a:pPr>
            <a:endParaRPr lang="pt-BR" sz="2800" dirty="0">
              <a:solidFill>
                <a:schemeClr val="tx1"/>
              </a:solidFill>
            </a:endParaRPr>
          </a:p>
          <a:p>
            <a:pPr marL="0" indent="0" algn="just">
              <a:buNone/>
            </a:pPr>
            <a:endParaRPr lang="pt-BR" sz="2800" dirty="0"/>
          </a:p>
          <a:p>
            <a:pPr marL="0" indent="0" algn="just">
              <a:buNone/>
            </a:pPr>
            <a:r>
              <a:rPr lang="pt-BR" sz="2800" dirty="0">
                <a:solidFill>
                  <a:schemeClr val="tx1"/>
                </a:solidFill>
              </a:rPr>
              <a:t>Na </a:t>
            </a:r>
            <a:r>
              <a:rPr lang="pt-BR" sz="2800" i="1" dirty="0">
                <a:solidFill>
                  <a:schemeClr val="tx1"/>
                </a:solidFill>
              </a:rPr>
              <a:t>common </a:t>
            </a:r>
            <a:r>
              <a:rPr lang="pt-BR" sz="2800" i="1" dirty="0" err="1">
                <a:solidFill>
                  <a:schemeClr val="tx1"/>
                </a:solidFill>
              </a:rPr>
              <a:t>law</a:t>
            </a:r>
            <a:r>
              <a:rPr lang="pt-BR" sz="2800" dirty="0">
                <a:solidFill>
                  <a:schemeClr val="tx1"/>
                </a:solidFill>
              </a:rPr>
              <a:t> se conhece pelo nome de </a:t>
            </a:r>
            <a:r>
              <a:rPr lang="pt-BR" sz="2800" i="1" dirty="0" err="1">
                <a:solidFill>
                  <a:schemeClr val="tx1"/>
                </a:solidFill>
              </a:rPr>
              <a:t>distinguishing</a:t>
            </a:r>
            <a:r>
              <a:rPr lang="pt-BR" sz="2800" dirty="0">
                <a:solidFill>
                  <a:schemeClr val="tx1"/>
                </a:solidFill>
              </a:rPr>
              <a:t>, ou seja, a não aplicação do precedente a uma situação que apresenta elemento relevante a justificar diferença de tratamento – Prof. Estêvão </a:t>
            </a:r>
            <a:r>
              <a:rPr lang="pt-BR" sz="2800" dirty="0" err="1">
                <a:solidFill>
                  <a:schemeClr val="tx1"/>
                </a:solidFill>
              </a:rPr>
              <a:t>Mallet</a:t>
            </a:r>
            <a:r>
              <a:rPr lang="pt-BR" sz="2800" dirty="0">
                <a:solidFill>
                  <a:schemeClr val="tx1"/>
                </a:solidFill>
              </a:rPr>
              <a:t>.</a:t>
            </a:r>
          </a:p>
        </p:txBody>
      </p:sp>
    </p:spTree>
    <p:extLst>
      <p:ext uri="{BB962C8B-B14F-4D97-AF65-F5344CB8AC3E}">
        <p14:creationId xmlns:p14="http://schemas.microsoft.com/office/powerpoint/2010/main" val="320643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182880"/>
            <a:ext cx="9144000" cy="1111664"/>
          </a:xfrm>
        </p:spPr>
        <p:txBody>
          <a:bodyPr>
            <a:normAutofit/>
          </a:bodyPr>
          <a:lstStyle/>
          <a:p>
            <a:r>
              <a:rPr lang="pt-BR" i="1" dirty="0" err="1" smtClean="0"/>
              <a:t>Overruling</a:t>
            </a:r>
            <a:endParaRPr lang="pt-BR" i="1" dirty="0"/>
          </a:p>
        </p:txBody>
      </p:sp>
      <p:sp>
        <p:nvSpPr>
          <p:cNvPr id="7" name="Espaço Reservado para Conteúdo 2"/>
          <p:cNvSpPr>
            <a:spLocks noGrp="1"/>
          </p:cNvSpPr>
          <p:nvPr>
            <p:ph idx="1"/>
          </p:nvPr>
        </p:nvSpPr>
        <p:spPr>
          <a:xfrm>
            <a:off x="0" y="1484784"/>
            <a:ext cx="9144000" cy="5373216"/>
          </a:xfrm>
        </p:spPr>
        <p:txBody>
          <a:bodyPr>
            <a:normAutofit fontScale="92500" lnSpcReduction="10000"/>
          </a:bodyPr>
          <a:lstStyle/>
          <a:p>
            <a:pPr marL="0" indent="0" algn="just">
              <a:buNone/>
            </a:pPr>
            <a:r>
              <a:rPr lang="pt-BR" sz="3200" dirty="0">
                <a:solidFill>
                  <a:schemeClr val="tx1"/>
                </a:solidFill>
              </a:rPr>
              <a:t>§ 17.  Caberá revisão da decisão firmada em julgamento de recursos repetitivos quando </a:t>
            </a:r>
            <a:r>
              <a:rPr lang="pt-BR" sz="3200" b="1" dirty="0">
                <a:solidFill>
                  <a:schemeClr val="tx1"/>
                </a:solidFill>
              </a:rPr>
              <a:t>se alterar a situação econômica, social ou jurídica</a:t>
            </a:r>
            <a:r>
              <a:rPr lang="pt-BR" sz="3200" dirty="0">
                <a:solidFill>
                  <a:schemeClr val="tx1"/>
                </a:solidFill>
              </a:rPr>
              <a:t>, caso em que será respeitada a segurança jurídica das relações firmadas sob a égide da decisão anterior, podendo o Tribunal Superior do Trabalho modular os efeitos da decisão que a tenha alterado.       </a:t>
            </a:r>
            <a:r>
              <a:rPr lang="pt-BR" sz="1300" dirty="0">
                <a:solidFill>
                  <a:schemeClr val="tx1"/>
                </a:solidFill>
              </a:rPr>
              <a:t> </a:t>
            </a:r>
            <a:r>
              <a:rPr lang="pt-BR" sz="1300" u="sng" dirty="0">
                <a:solidFill>
                  <a:schemeClr val="tx1"/>
                </a:solidFill>
                <a:hlinkClick r:id="rId2"/>
              </a:rPr>
              <a:t>(Incluído pela Lei nº 13.015, de 2014)</a:t>
            </a:r>
            <a:endParaRPr lang="pt-BR" sz="1300" u="sng" dirty="0">
              <a:solidFill>
                <a:schemeClr val="tx1"/>
              </a:solidFill>
            </a:endParaRPr>
          </a:p>
          <a:p>
            <a:pPr marL="0" indent="0" algn="just">
              <a:buNone/>
            </a:pPr>
            <a:endParaRPr lang="pt-BR" sz="3200" dirty="0">
              <a:solidFill>
                <a:schemeClr val="tx1"/>
              </a:solidFill>
            </a:endParaRPr>
          </a:p>
          <a:p>
            <a:pPr marL="0" indent="0" algn="just">
              <a:buNone/>
            </a:pPr>
            <a:r>
              <a:rPr lang="pt-BR" sz="3200" i="1" dirty="0">
                <a:solidFill>
                  <a:schemeClr val="tx1"/>
                </a:solidFill>
              </a:rPr>
              <a:t>Common </a:t>
            </a:r>
            <a:r>
              <a:rPr lang="pt-BR" sz="3200" i="1" dirty="0" err="1">
                <a:solidFill>
                  <a:schemeClr val="tx1"/>
                </a:solidFill>
              </a:rPr>
              <a:t>low</a:t>
            </a:r>
            <a:r>
              <a:rPr lang="pt-BR" sz="3200" i="1" dirty="0">
                <a:solidFill>
                  <a:schemeClr val="tx1"/>
                </a:solidFill>
              </a:rPr>
              <a:t> </a:t>
            </a:r>
            <a:r>
              <a:rPr lang="pt-BR" sz="3200" dirty="0">
                <a:solidFill>
                  <a:schemeClr val="tx1"/>
                </a:solidFill>
              </a:rPr>
              <a:t>– </a:t>
            </a:r>
            <a:r>
              <a:rPr lang="pt-BR" sz="3200" i="1" dirty="0" err="1">
                <a:solidFill>
                  <a:schemeClr val="tx1"/>
                </a:solidFill>
              </a:rPr>
              <a:t>overruling</a:t>
            </a:r>
            <a:r>
              <a:rPr lang="pt-BR" sz="3200" i="1" dirty="0">
                <a:solidFill>
                  <a:schemeClr val="tx1"/>
                </a:solidFill>
              </a:rPr>
              <a:t> – </a:t>
            </a:r>
            <a:r>
              <a:rPr lang="pt-BR" sz="3200" dirty="0">
                <a:solidFill>
                  <a:schemeClr val="tx1"/>
                </a:solidFill>
              </a:rPr>
              <a:t>trata da superação do precedente e da eficácia temporal da mudança da jurisprudência. Prof. Estêvão </a:t>
            </a:r>
            <a:r>
              <a:rPr lang="pt-BR" sz="3200" dirty="0" err="1">
                <a:solidFill>
                  <a:schemeClr val="tx1"/>
                </a:solidFill>
              </a:rPr>
              <a:t>Mallet</a:t>
            </a:r>
            <a:r>
              <a:rPr lang="pt-BR" sz="3200" dirty="0">
                <a:solidFill>
                  <a:schemeClr val="tx1"/>
                </a:solidFill>
              </a:rPr>
              <a:t>.</a:t>
            </a:r>
          </a:p>
          <a:p>
            <a:pPr algn="just"/>
            <a:endParaRPr lang="pt-BR" dirty="0">
              <a:solidFill>
                <a:schemeClr val="tx1"/>
              </a:solidFill>
            </a:endParaRPr>
          </a:p>
        </p:txBody>
      </p:sp>
    </p:spTree>
    <p:extLst>
      <p:ext uri="{BB962C8B-B14F-4D97-AF65-F5344CB8AC3E}">
        <p14:creationId xmlns:p14="http://schemas.microsoft.com/office/powerpoint/2010/main" val="246673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normAutofit/>
          </a:bodyPr>
          <a:lstStyle/>
          <a:p>
            <a:r>
              <a:rPr lang="pt-BR" sz="3800" dirty="0"/>
              <a:t>IRR – afetado, mas ainda não julgado:</a:t>
            </a:r>
          </a:p>
        </p:txBody>
      </p:sp>
      <p:graphicFrame>
        <p:nvGraphicFramePr>
          <p:cNvPr id="5" name="Espaço Reservado para Conteúdo 4">
            <a:extLst>
              <a:ext uri="{FF2B5EF4-FFF2-40B4-BE49-F238E27FC236}">
                <a16:creationId xmlns="" xmlns:a16="http://schemas.microsoft.com/office/drawing/2014/main" id="{D8BC969A-8201-4FC3-AE56-3EFCE97DE2E8}"/>
              </a:ext>
            </a:extLst>
          </p:cNvPr>
          <p:cNvGraphicFramePr>
            <a:graphicFrameLocks noGrp="1"/>
          </p:cNvGraphicFramePr>
          <p:nvPr>
            <p:ph idx="1"/>
            <p:extLst>
              <p:ext uri="{D42A27DB-BD31-4B8C-83A1-F6EECF244321}">
                <p14:modId xmlns:p14="http://schemas.microsoft.com/office/powerpoint/2010/main" val="3852438123"/>
              </p:ext>
            </p:extLst>
          </p:nvPr>
        </p:nvGraphicFramePr>
        <p:xfrm>
          <a:off x="0" y="1484784"/>
          <a:ext cx="9144000" cy="5373216"/>
        </p:xfrm>
        <a:graphic>
          <a:graphicData uri="http://schemas.openxmlformats.org/drawingml/2006/table">
            <a:tbl>
              <a:tblPr/>
              <a:tblGrid>
                <a:gridCol w="9144000">
                  <a:extLst>
                    <a:ext uri="{9D8B030D-6E8A-4147-A177-3AD203B41FA5}">
                      <a16:colId xmlns="" xmlns:a16="http://schemas.microsoft.com/office/drawing/2014/main" val="1330581469"/>
                    </a:ext>
                  </a:extLst>
                </a:gridCol>
              </a:tblGrid>
              <a:tr h="457295">
                <a:tc>
                  <a:txBody>
                    <a:bodyPr/>
                    <a:lstStyle/>
                    <a:p>
                      <a:pPr algn="just"/>
                      <a:r>
                        <a:rPr lang="pt-BR" b="1" dirty="0"/>
                        <a:t>Processo: IRR - 239-55.2011.5.02.0319</a:t>
                      </a:r>
                      <a:endParaRPr lang="pt-BR" dirty="0"/>
                    </a:p>
                  </a:txBody>
                  <a:tcPr anchor="ctr">
                    <a:lnL>
                      <a:noFill/>
                    </a:lnL>
                    <a:lnR>
                      <a:noFill/>
                    </a:lnR>
                    <a:lnT>
                      <a:noFill/>
                    </a:lnT>
                    <a:lnB>
                      <a:noFill/>
                    </a:lnB>
                  </a:tcPr>
                </a:tc>
                <a:extLst>
                  <a:ext uri="{0D108BD9-81ED-4DB2-BD59-A6C34878D82A}">
                    <a16:rowId xmlns="" xmlns:a16="http://schemas.microsoft.com/office/drawing/2014/main" val="2773450594"/>
                  </a:ext>
                </a:extLst>
              </a:tr>
              <a:tr h="4915921">
                <a:tc>
                  <a:txBody>
                    <a:bodyPr/>
                    <a:lstStyle/>
                    <a:p>
                      <a:pPr algn="just"/>
                      <a:r>
                        <a:rPr lang="pt-BR" dirty="0"/>
                        <a:t/>
                      </a:r>
                      <a:br>
                        <a:rPr lang="pt-BR" dirty="0"/>
                      </a:br>
                      <a:r>
                        <a:rPr lang="pt-BR" dirty="0"/>
                        <a:t>05.10.2017. </a:t>
                      </a:r>
                    </a:p>
                    <a:p>
                      <a:pPr algn="just"/>
                      <a:r>
                        <a:rPr lang="pt-BR" b="1" dirty="0"/>
                        <a:t>Decisão: </a:t>
                      </a:r>
                      <a:r>
                        <a:rPr lang="pt-BR" dirty="0"/>
                        <a:t>por unanimidade, acolhendo a proposta de instauração de Incidente de Recurso Repetitivo apresentada pelo Exmo. Ministro Alexandre de Souza Agra Belmonte, afetar à SbDI-1, com a participação de todos os ministros que a integram, a questão jurídica relativa ao tema "</a:t>
                      </a:r>
                      <a:r>
                        <a:rPr lang="pt-BR" b="1" dirty="0"/>
                        <a:t>Cumulação de Adicionais de Periculosidade e de Insalubridade amparados em fatos geradores distintos e autônomos", </a:t>
                      </a:r>
                      <a:r>
                        <a:rPr lang="pt-BR" dirty="0"/>
                        <a:t>matéria constante dos presentes autos, devendo o processo, no âmbito deste Colegiado, ser distribuído por sorteio a um relator e a um revisor, na forma do artigo 896-C da CLT (redação dada pela Lei nº 13.015/2014) e da Instrução Normativa nº 38/2015. Determinar a publicação da presente certidão para ciência das partes e demais interessados. Obs.: O julgamento do Recurso de Embargos fica sobrestado em razão da instauração de Incidente de Recurso Repetitivo no presente processo. </a:t>
                      </a:r>
                    </a:p>
                  </a:txBody>
                  <a:tcPr anchor="ctr">
                    <a:lnL>
                      <a:noFill/>
                    </a:lnL>
                    <a:lnR>
                      <a:noFill/>
                    </a:lnR>
                    <a:lnT>
                      <a:noFill/>
                    </a:lnT>
                    <a:lnB>
                      <a:noFill/>
                    </a:lnB>
                  </a:tcPr>
                </a:tc>
                <a:extLst>
                  <a:ext uri="{0D108BD9-81ED-4DB2-BD59-A6C34878D82A}">
                    <a16:rowId xmlns="" xmlns:a16="http://schemas.microsoft.com/office/drawing/2014/main" val="3819354553"/>
                  </a:ext>
                </a:extLst>
              </a:tr>
            </a:tbl>
          </a:graphicData>
        </a:graphic>
      </p:graphicFrame>
    </p:spTree>
    <p:extLst>
      <p:ext uri="{BB962C8B-B14F-4D97-AF65-F5344CB8AC3E}">
        <p14:creationId xmlns:p14="http://schemas.microsoft.com/office/powerpoint/2010/main" val="231710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dirty="0" smtClean="0"/>
              <a:t>TST – Temas afetados – recursos repetitivos</a:t>
            </a:r>
            <a:endParaRPr lang="pt-BR" sz="3000" dirty="0"/>
          </a:p>
        </p:txBody>
      </p:sp>
      <p:pic>
        <p:nvPicPr>
          <p:cNvPr id="4" name="Espaço Reservado para Conteúdo 3"/>
          <p:cNvPicPr>
            <a:picLocks noGrp="1" noChangeAspect="1"/>
          </p:cNvPicPr>
          <p:nvPr>
            <p:ph idx="1"/>
          </p:nvPr>
        </p:nvPicPr>
        <p:blipFill>
          <a:blip r:embed="rId2"/>
          <a:stretch>
            <a:fillRect/>
          </a:stretch>
        </p:blipFill>
        <p:spPr>
          <a:xfrm>
            <a:off x="1734395" y="1600200"/>
            <a:ext cx="6266043" cy="4997152"/>
          </a:xfrm>
          <a:prstGeom prst="rect">
            <a:avLst/>
          </a:prstGeom>
        </p:spPr>
      </p:pic>
    </p:spTree>
    <p:extLst>
      <p:ext uri="{BB962C8B-B14F-4D97-AF65-F5344CB8AC3E}">
        <p14:creationId xmlns:p14="http://schemas.microsoft.com/office/powerpoint/2010/main" val="269525700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3000" dirty="0"/>
              <a:t>TST – Temas afetados – recursos repetitivos</a:t>
            </a:r>
          </a:p>
        </p:txBody>
      </p:sp>
      <p:pic>
        <p:nvPicPr>
          <p:cNvPr id="4" name="Espaço Reservado para Conteúdo 3"/>
          <p:cNvPicPr>
            <a:picLocks noGrp="1" noChangeAspect="1"/>
          </p:cNvPicPr>
          <p:nvPr>
            <p:ph idx="1"/>
          </p:nvPr>
        </p:nvPicPr>
        <p:blipFill>
          <a:blip r:embed="rId2"/>
          <a:stretch>
            <a:fillRect/>
          </a:stretch>
        </p:blipFill>
        <p:spPr>
          <a:xfrm>
            <a:off x="1721231" y="1600200"/>
            <a:ext cx="5701537" cy="4525963"/>
          </a:xfrm>
          <a:prstGeom prst="rect">
            <a:avLst/>
          </a:prstGeom>
        </p:spPr>
      </p:pic>
    </p:spTree>
    <p:extLst>
      <p:ext uri="{BB962C8B-B14F-4D97-AF65-F5344CB8AC3E}">
        <p14:creationId xmlns:p14="http://schemas.microsoft.com/office/powerpoint/2010/main" val="213346216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E43BB83-738F-423C-8904-0468D56B50E9}"/>
              </a:ext>
            </a:extLst>
          </p:cNvPr>
          <p:cNvSpPr>
            <a:spLocks noGrp="1"/>
          </p:cNvSpPr>
          <p:nvPr>
            <p:ph type="title"/>
          </p:nvPr>
        </p:nvSpPr>
        <p:spPr>
          <a:xfrm>
            <a:off x="0" y="182880"/>
            <a:ext cx="9144000" cy="1111664"/>
          </a:xfrm>
        </p:spPr>
        <p:txBody>
          <a:bodyPr/>
          <a:lstStyle/>
          <a:p>
            <a:r>
              <a:rPr lang="pt-BR" dirty="0"/>
              <a:t>IRR – julgado</a:t>
            </a:r>
          </a:p>
        </p:txBody>
      </p:sp>
      <p:sp>
        <p:nvSpPr>
          <p:cNvPr id="3" name="Espaço Reservado para Conteúdo 2">
            <a:extLst>
              <a:ext uri="{FF2B5EF4-FFF2-40B4-BE49-F238E27FC236}">
                <a16:creationId xmlns="" xmlns:a16="http://schemas.microsoft.com/office/drawing/2014/main" id="{90325A4A-33BF-4F73-9A7D-D4636970E662}"/>
              </a:ext>
            </a:extLst>
          </p:cNvPr>
          <p:cNvSpPr>
            <a:spLocks noGrp="1"/>
          </p:cNvSpPr>
          <p:nvPr>
            <p:ph idx="1"/>
          </p:nvPr>
        </p:nvSpPr>
        <p:spPr>
          <a:xfrm>
            <a:off x="0" y="1484784"/>
            <a:ext cx="9144000" cy="5373216"/>
          </a:xfrm>
        </p:spPr>
        <p:txBody>
          <a:bodyPr>
            <a:noAutofit/>
          </a:bodyPr>
          <a:lstStyle/>
          <a:p>
            <a:pPr marL="0" indent="0" algn="just">
              <a:buNone/>
            </a:pPr>
            <a:r>
              <a:rPr lang="pt-BR" sz="2000" b="1" dirty="0">
                <a:solidFill>
                  <a:schemeClr val="tx1"/>
                </a:solidFill>
              </a:rPr>
              <a:t>Tese firmada:</a:t>
            </a:r>
          </a:p>
          <a:p>
            <a:pPr marL="0" indent="0" algn="just">
              <a:buNone/>
            </a:pPr>
            <a:endParaRPr lang="pt-BR" sz="2000" b="1" dirty="0">
              <a:solidFill>
                <a:schemeClr val="tx1"/>
              </a:solidFill>
            </a:endParaRPr>
          </a:p>
          <a:p>
            <a:pPr marL="0" indent="0" algn="just">
              <a:buNone/>
            </a:pPr>
            <a:r>
              <a:rPr lang="pt-BR" sz="2000" dirty="0">
                <a:solidFill>
                  <a:schemeClr val="tx1"/>
                </a:solidFill>
              </a:rPr>
              <a:t>RESPONSABILIDADE SUBSIDIÁRIA - DONA DA OBRA - APLICAÇÃO DA OJ 191 DA SbDI-1 LIMITADA À PESSOA FÍSICA OU MICRO E PEQUENAS EMPRESAS": </a:t>
            </a:r>
          </a:p>
          <a:p>
            <a:pPr marL="0" indent="0" algn="just">
              <a:buNone/>
            </a:pPr>
            <a:endParaRPr lang="pt-BR" sz="2000" dirty="0">
              <a:solidFill>
                <a:schemeClr val="tx1"/>
              </a:solidFill>
            </a:endParaRPr>
          </a:p>
          <a:p>
            <a:pPr marL="0" indent="0" algn="just">
              <a:buNone/>
            </a:pPr>
            <a:r>
              <a:rPr lang="pt-BR" sz="2000" dirty="0">
                <a:solidFill>
                  <a:schemeClr val="tx1"/>
                </a:solidFill>
              </a:rPr>
              <a:t>I)  A exclusão de responsabilidade solidária ou subsidiária por obrigação trabalhista a que se refere a Orientação Jurisprudencial n.º 191 da SDI-1 do TST não se restringe à pessoa física ou micro e pequenas empresas, compreende igualmente empresas de médio e grande porte e entes públicos (decidido por unanimidade); </a:t>
            </a:r>
          </a:p>
          <a:p>
            <a:pPr marL="400050" indent="-400050" algn="just">
              <a:buAutoNum type="romanUcParenR"/>
            </a:pPr>
            <a:endParaRPr lang="pt-BR" sz="2000" dirty="0">
              <a:solidFill>
                <a:schemeClr val="tx1"/>
              </a:solidFill>
            </a:endParaRPr>
          </a:p>
          <a:p>
            <a:pPr marL="0" indent="0" algn="just">
              <a:buNone/>
            </a:pPr>
            <a:r>
              <a:rPr lang="pt-BR" sz="2000" dirty="0">
                <a:solidFill>
                  <a:schemeClr val="tx1"/>
                </a:solidFill>
              </a:rPr>
              <a:t>II) A excepcional responsabilidade por obrigações trabalhistas prevista na parte final da Orientação Jurisprudencial n.º 191, por aplicação analógica do art. 455 da CLT, alcança os casos em que o dono da obra de construção civil é  construtor ou incorporador e, portanto, desenvolve a mesma atividade econômica do empreiteiro (decidido por unanimidade); </a:t>
            </a:r>
          </a:p>
        </p:txBody>
      </p:sp>
    </p:spTree>
    <p:extLst>
      <p:ext uri="{BB962C8B-B14F-4D97-AF65-F5344CB8AC3E}">
        <p14:creationId xmlns:p14="http://schemas.microsoft.com/office/powerpoint/2010/main" val="347498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E43BB83-738F-423C-8904-0468D56B50E9}"/>
              </a:ext>
            </a:extLst>
          </p:cNvPr>
          <p:cNvSpPr>
            <a:spLocks noGrp="1"/>
          </p:cNvSpPr>
          <p:nvPr>
            <p:ph type="title"/>
          </p:nvPr>
        </p:nvSpPr>
        <p:spPr>
          <a:xfrm>
            <a:off x="0" y="182880"/>
            <a:ext cx="9144000" cy="1111664"/>
          </a:xfrm>
        </p:spPr>
        <p:txBody>
          <a:bodyPr/>
          <a:lstStyle/>
          <a:p>
            <a:r>
              <a:rPr lang="pt-BR" dirty="0"/>
              <a:t>IRR – julgado</a:t>
            </a:r>
          </a:p>
        </p:txBody>
      </p:sp>
      <p:sp>
        <p:nvSpPr>
          <p:cNvPr id="3" name="Espaço Reservado para Conteúdo 2">
            <a:extLst>
              <a:ext uri="{FF2B5EF4-FFF2-40B4-BE49-F238E27FC236}">
                <a16:creationId xmlns="" xmlns:a16="http://schemas.microsoft.com/office/drawing/2014/main" id="{90325A4A-33BF-4F73-9A7D-D4636970E662}"/>
              </a:ext>
            </a:extLst>
          </p:cNvPr>
          <p:cNvSpPr>
            <a:spLocks noGrp="1"/>
          </p:cNvSpPr>
          <p:nvPr>
            <p:ph idx="1"/>
          </p:nvPr>
        </p:nvSpPr>
        <p:spPr>
          <a:xfrm>
            <a:off x="0" y="1484784"/>
            <a:ext cx="9144000" cy="5190336"/>
          </a:xfrm>
        </p:spPr>
        <p:txBody>
          <a:bodyPr>
            <a:noAutofit/>
          </a:bodyPr>
          <a:lstStyle/>
          <a:p>
            <a:pPr marL="0" indent="0" algn="just">
              <a:buNone/>
            </a:pPr>
            <a:r>
              <a:rPr lang="pt-BR" sz="2000" b="1" dirty="0">
                <a:solidFill>
                  <a:schemeClr val="tx1"/>
                </a:solidFill>
              </a:rPr>
              <a:t>Tese firmada:</a:t>
            </a:r>
          </a:p>
          <a:p>
            <a:pPr marL="0" indent="0" algn="just">
              <a:buNone/>
            </a:pPr>
            <a:endParaRPr lang="pt-BR" sz="2000" b="1" dirty="0">
              <a:solidFill>
                <a:schemeClr val="tx1"/>
              </a:solidFill>
            </a:endParaRPr>
          </a:p>
          <a:p>
            <a:pPr marL="0" indent="0" algn="just">
              <a:buNone/>
            </a:pPr>
            <a:r>
              <a:rPr lang="pt-BR" sz="2000" dirty="0">
                <a:solidFill>
                  <a:schemeClr val="tx1"/>
                </a:solidFill>
              </a:rPr>
              <a:t>III) Não é compatível com a diretriz sufragada na Orientação Jurisprudencial n.º 191 da SDI-1 do TST jurisprudência de Tribunal Regional do Trabalho que amplia a responsabilidade trabalhista do dono da obra, excepcionando apenas "a pessoa física ou micro e pequenas empresas, na forma da lei, que não exerçam atividade econômica vinculada ao objeto contratado" (decidido por unanimidade); </a:t>
            </a:r>
          </a:p>
          <a:p>
            <a:pPr marL="400050" indent="-400050" algn="just">
              <a:buAutoNum type="romanUcParenR"/>
            </a:pPr>
            <a:endParaRPr lang="pt-BR" sz="2000" dirty="0">
              <a:solidFill>
                <a:schemeClr val="tx1"/>
              </a:solidFill>
            </a:endParaRPr>
          </a:p>
          <a:p>
            <a:pPr marL="0" indent="0" algn="just">
              <a:buNone/>
            </a:pPr>
            <a:r>
              <a:rPr lang="pt-BR" sz="2000" dirty="0">
                <a:solidFill>
                  <a:schemeClr val="tx1"/>
                </a:solidFill>
              </a:rPr>
              <a:t>IV) Exceto ente público da Administração Direta e Indireta, </a:t>
            </a:r>
            <a:r>
              <a:rPr lang="pt-BR" sz="2000" b="1" u="sng" dirty="0">
                <a:solidFill>
                  <a:schemeClr val="tx1"/>
                </a:solidFill>
              </a:rPr>
              <a:t>se houver inadimplemento das obrigações trabalhistas contraídas por empreiteiro que contratar, sem idoneidade econômico-financeira, o dono da obra responderá subsidiariamente por tais obrigações, em face de aplicação analógica do art. 455 da CLT e culpa in </a:t>
            </a:r>
            <a:r>
              <a:rPr lang="pt-BR" sz="2000" b="1" u="sng" dirty="0" err="1">
                <a:solidFill>
                  <a:schemeClr val="tx1"/>
                </a:solidFill>
              </a:rPr>
              <a:t>eligendo</a:t>
            </a:r>
            <a:r>
              <a:rPr lang="pt-BR" sz="2000" b="1" u="sng" dirty="0">
                <a:solidFill>
                  <a:schemeClr val="tx1"/>
                </a:solidFill>
              </a:rPr>
              <a:t> </a:t>
            </a:r>
            <a:r>
              <a:rPr lang="pt-BR" sz="2000" dirty="0">
                <a:solidFill>
                  <a:schemeClr val="tx1"/>
                </a:solidFill>
              </a:rPr>
              <a:t>(decidido por maioria, vencido o Exmo. Ministro Márcio Eurico Vitral Amaro).</a:t>
            </a:r>
          </a:p>
        </p:txBody>
      </p:sp>
    </p:spTree>
    <p:extLst>
      <p:ext uri="{BB962C8B-B14F-4D97-AF65-F5344CB8AC3E}">
        <p14:creationId xmlns:p14="http://schemas.microsoft.com/office/powerpoint/2010/main" val="340517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7211E31-5BAE-4116-B4CB-8142B116A802}"/>
              </a:ext>
            </a:extLst>
          </p:cNvPr>
          <p:cNvSpPr>
            <a:spLocks noGrp="1"/>
          </p:cNvSpPr>
          <p:nvPr>
            <p:ph type="title"/>
          </p:nvPr>
        </p:nvSpPr>
        <p:spPr>
          <a:xfrm>
            <a:off x="0" y="182880"/>
            <a:ext cx="9144000" cy="1111664"/>
          </a:xfrm>
        </p:spPr>
        <p:txBody>
          <a:bodyPr>
            <a:normAutofit/>
          </a:bodyPr>
          <a:lstStyle/>
          <a:p>
            <a:r>
              <a:rPr lang="pt-BR" dirty="0"/>
              <a:t>IRR </a:t>
            </a:r>
            <a:r>
              <a:rPr lang="pt-BR" dirty="0" smtClean="0"/>
              <a:t>– julgado</a:t>
            </a:r>
            <a:r>
              <a:rPr lang="pt-BR" dirty="0"/>
              <a:t>:</a:t>
            </a:r>
          </a:p>
        </p:txBody>
      </p:sp>
      <p:graphicFrame>
        <p:nvGraphicFramePr>
          <p:cNvPr id="4" name="Espaço Reservado para Conteúdo 3">
            <a:extLst>
              <a:ext uri="{FF2B5EF4-FFF2-40B4-BE49-F238E27FC236}">
                <a16:creationId xmlns="" xmlns:a16="http://schemas.microsoft.com/office/drawing/2014/main" id="{6A97A39D-B2FA-43AF-BE44-8C2F5D30D346}"/>
              </a:ext>
            </a:extLst>
          </p:cNvPr>
          <p:cNvGraphicFramePr>
            <a:graphicFrameLocks noGrp="1"/>
          </p:cNvGraphicFramePr>
          <p:nvPr>
            <p:ph idx="1"/>
            <p:extLst>
              <p:ext uri="{D42A27DB-BD31-4B8C-83A1-F6EECF244321}">
                <p14:modId xmlns:p14="http://schemas.microsoft.com/office/powerpoint/2010/main" val="1047222238"/>
              </p:ext>
            </p:extLst>
          </p:nvPr>
        </p:nvGraphicFramePr>
        <p:xfrm>
          <a:off x="0" y="1556792"/>
          <a:ext cx="9144000" cy="5301208"/>
        </p:xfrm>
        <a:graphic>
          <a:graphicData uri="http://schemas.openxmlformats.org/drawingml/2006/table">
            <a:tbl>
              <a:tblPr/>
              <a:tblGrid>
                <a:gridCol w="9144000">
                  <a:extLst>
                    <a:ext uri="{9D8B030D-6E8A-4147-A177-3AD203B41FA5}">
                      <a16:colId xmlns="" xmlns:a16="http://schemas.microsoft.com/office/drawing/2014/main" val="3050305212"/>
                    </a:ext>
                  </a:extLst>
                </a:gridCol>
              </a:tblGrid>
              <a:tr h="481928">
                <a:tc>
                  <a:txBody>
                    <a:bodyPr/>
                    <a:lstStyle/>
                    <a:p>
                      <a:pPr algn="just"/>
                      <a:r>
                        <a:rPr lang="pt-BR" b="1" dirty="0"/>
                        <a:t>Processo: IRR - 1384-61.2012.5.04.0512</a:t>
                      </a:r>
                      <a:endParaRPr lang="pt-BR" dirty="0"/>
                    </a:p>
                  </a:txBody>
                  <a:tcPr anchor="ctr">
                    <a:lnL>
                      <a:noFill/>
                    </a:lnL>
                    <a:lnR>
                      <a:noFill/>
                    </a:lnR>
                    <a:lnT>
                      <a:noFill/>
                    </a:lnT>
                    <a:lnB>
                      <a:noFill/>
                    </a:lnB>
                  </a:tcPr>
                </a:tc>
                <a:extLst>
                  <a:ext uri="{0D108BD9-81ED-4DB2-BD59-A6C34878D82A}">
                    <a16:rowId xmlns="" xmlns:a16="http://schemas.microsoft.com/office/drawing/2014/main" val="1207901647"/>
                  </a:ext>
                </a:extLst>
              </a:tr>
              <a:tr h="4819280">
                <a:tc>
                  <a:txBody>
                    <a:bodyPr/>
                    <a:lstStyle/>
                    <a:p>
                      <a:pPr algn="just"/>
                      <a:r>
                        <a:rPr lang="pt-BR" sz="2500" b="0" i="0" u="none" strike="noStrike" kern="1200" baseline="0" dirty="0" smtClean="0">
                          <a:solidFill>
                            <a:schemeClr val="tx1"/>
                          </a:solidFill>
                          <a:latin typeface="+mn-lt"/>
                          <a:ea typeface="+mn-ea"/>
                          <a:cs typeface="+mn-cs"/>
                        </a:rPr>
                        <a:t>Por maioria, fixar a seguinte tese jurídica neste Incidente de Recursos Repetitivos, que trata de casos anteriores à Lei nº 13.467, de 2017: </a:t>
                      </a:r>
                    </a:p>
                    <a:p>
                      <a:pPr algn="just"/>
                      <a:endParaRPr lang="pt-BR" sz="2500" b="0" i="0" u="none" strike="noStrike" kern="1200" baseline="0" dirty="0" smtClean="0">
                        <a:solidFill>
                          <a:schemeClr val="tx1"/>
                        </a:solidFill>
                        <a:latin typeface="+mn-lt"/>
                        <a:ea typeface="+mn-ea"/>
                        <a:cs typeface="+mn-cs"/>
                      </a:endParaRPr>
                    </a:p>
                    <a:p>
                      <a:pPr algn="just"/>
                      <a:r>
                        <a:rPr lang="pt-BR" sz="2500" b="0" i="0" u="none" strike="noStrike" kern="1200" baseline="0" dirty="0" smtClean="0">
                          <a:solidFill>
                            <a:schemeClr val="tx1"/>
                          </a:solidFill>
                          <a:latin typeface="+mn-lt"/>
                          <a:ea typeface="+mn-ea"/>
                          <a:cs typeface="+mn-cs"/>
                        </a:rPr>
                        <a:t>“A redução eventual e ínfima do intervalo intrajornada, assim considerada aquela de </a:t>
                      </a:r>
                      <a:r>
                        <a:rPr lang="pt-BR" sz="2500" b="1" i="0" u="none" strike="noStrike" kern="1200" baseline="0" dirty="0" smtClean="0">
                          <a:solidFill>
                            <a:schemeClr val="tx1"/>
                          </a:solidFill>
                          <a:latin typeface="+mn-lt"/>
                          <a:ea typeface="+mn-ea"/>
                          <a:cs typeface="+mn-cs"/>
                        </a:rPr>
                        <a:t>até 5 (cinco) minutos no total, somados os do início e término do intervalo</a:t>
                      </a:r>
                      <a:r>
                        <a:rPr lang="pt-BR" sz="2500" b="0" i="0" u="none" strike="noStrike" kern="1200" baseline="0" dirty="0" smtClean="0">
                          <a:solidFill>
                            <a:schemeClr val="tx1"/>
                          </a:solidFill>
                          <a:latin typeface="+mn-lt"/>
                          <a:ea typeface="+mn-ea"/>
                          <a:cs typeface="+mn-cs"/>
                        </a:rPr>
                        <a:t>, decorrentes de pequenas variações de sua marcação nos controles de ponto, não atrai a incidência do artigo 71, § 4º, da CLT. A extrapolação desse limite acarreta as consequências jurídicas previstas na lei e na jurisprudência.” </a:t>
                      </a:r>
                    </a:p>
                  </a:txBody>
                  <a:tcPr anchor="ctr">
                    <a:lnL>
                      <a:noFill/>
                    </a:lnL>
                    <a:lnR>
                      <a:noFill/>
                    </a:lnR>
                    <a:lnT>
                      <a:noFill/>
                    </a:lnT>
                    <a:lnB>
                      <a:noFill/>
                    </a:lnB>
                  </a:tcPr>
                </a:tc>
                <a:extLst>
                  <a:ext uri="{0D108BD9-81ED-4DB2-BD59-A6C34878D82A}">
                    <a16:rowId xmlns="" xmlns:a16="http://schemas.microsoft.com/office/drawing/2014/main" val="2864084699"/>
                  </a:ext>
                </a:extLst>
              </a:tr>
            </a:tbl>
          </a:graphicData>
        </a:graphic>
      </p:graphicFrame>
    </p:spTree>
    <p:extLst>
      <p:ext uri="{BB962C8B-B14F-4D97-AF65-F5344CB8AC3E}">
        <p14:creationId xmlns:p14="http://schemas.microsoft.com/office/powerpoint/2010/main" val="314006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512079"/>
            <a:ext cx="4100859" cy="4089041"/>
          </a:xfrm>
          <a:prstGeom prst="rect">
            <a:avLst/>
          </a:prstGeom>
        </p:spPr>
      </p:pic>
      <p:sp>
        <p:nvSpPr>
          <p:cNvPr id="4" name="Título 1"/>
          <p:cNvSpPr txBox="1">
            <a:spLocks/>
          </p:cNvSpPr>
          <p:nvPr/>
        </p:nvSpPr>
        <p:spPr>
          <a:xfrm>
            <a:off x="0" y="182880"/>
            <a:ext cx="9144000" cy="1111664"/>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pt-BR" dirty="0"/>
              <a:t>Alguns princípios dos recursos	</a:t>
            </a:r>
          </a:p>
        </p:txBody>
      </p:sp>
      <p:sp>
        <p:nvSpPr>
          <p:cNvPr id="5" name="Espaço Reservado para Conteúdo 2"/>
          <p:cNvSpPr txBox="1">
            <a:spLocks/>
          </p:cNvSpPr>
          <p:nvPr/>
        </p:nvSpPr>
        <p:spPr>
          <a:xfrm>
            <a:off x="0" y="1512079"/>
            <a:ext cx="9144000" cy="5373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r>
              <a:rPr lang="pt-BR" sz="4800" b="1" u="sng" dirty="0" err="1">
                <a:solidFill>
                  <a:schemeClr val="tx1"/>
                </a:solidFill>
              </a:rPr>
              <a:t>Renunciabilidade</a:t>
            </a:r>
            <a:r>
              <a:rPr lang="pt-BR" sz="4800" b="1" u="sng" dirty="0">
                <a:solidFill>
                  <a:schemeClr val="tx1"/>
                </a:solidFill>
              </a:rPr>
              <a:t>:</a:t>
            </a:r>
            <a:r>
              <a:rPr lang="pt-BR" sz="4800" b="1" dirty="0">
                <a:solidFill>
                  <a:schemeClr val="tx1"/>
                </a:solidFill>
              </a:rPr>
              <a:t> </a:t>
            </a:r>
          </a:p>
          <a:p>
            <a:endParaRPr lang="pt-BR" b="1" dirty="0">
              <a:solidFill>
                <a:schemeClr val="tx1"/>
              </a:solidFill>
            </a:endParaRPr>
          </a:p>
          <a:p>
            <a:pPr marL="0" indent="0">
              <a:buNone/>
            </a:pPr>
            <a:endParaRPr lang="pt-BR" b="1" dirty="0">
              <a:solidFill>
                <a:schemeClr val="tx1"/>
              </a:solidFill>
            </a:endParaRPr>
          </a:p>
          <a:p>
            <a:endParaRPr lang="pt-BR" sz="3200" dirty="0">
              <a:solidFill>
                <a:schemeClr val="tx1"/>
              </a:solidFill>
            </a:endParaRPr>
          </a:p>
          <a:p>
            <a:endParaRPr lang="pt-BR" sz="3200" dirty="0">
              <a:solidFill>
                <a:schemeClr val="tx1"/>
              </a:solidFill>
            </a:endParaRPr>
          </a:p>
          <a:p>
            <a:endParaRPr lang="pt-BR" sz="3200" dirty="0">
              <a:solidFill>
                <a:schemeClr val="tx1"/>
              </a:solidFill>
            </a:endParaRPr>
          </a:p>
          <a:p>
            <a:r>
              <a:rPr lang="pt-BR" sz="3200" dirty="0">
                <a:solidFill>
                  <a:schemeClr val="tx1"/>
                </a:solidFill>
              </a:rPr>
              <a:t>Quando a parte ‘abre mão’ do direito de recorrer.</a:t>
            </a:r>
          </a:p>
          <a:p>
            <a:endParaRPr lang="pt-BR" b="1" dirty="0">
              <a:solidFill>
                <a:schemeClr val="tx1"/>
              </a:solidFill>
            </a:endParaRPr>
          </a:p>
          <a:p>
            <a:endParaRPr lang="pt-BR" dirty="0">
              <a:solidFill>
                <a:schemeClr val="tx1"/>
              </a:solidFill>
            </a:endParaRPr>
          </a:p>
        </p:txBody>
      </p:sp>
    </p:spTree>
    <p:extLst>
      <p:ext uri="{BB962C8B-B14F-4D97-AF65-F5344CB8AC3E}">
        <p14:creationId xmlns:p14="http://schemas.microsoft.com/office/powerpoint/2010/main" val="1690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fade">
                                      <p:cBhvr>
                                        <p:cTn id="1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E80C274-FFA2-4CFD-AC80-BC3F8AB87014}"/>
              </a:ext>
            </a:extLst>
          </p:cNvPr>
          <p:cNvSpPr>
            <a:spLocks noGrp="1"/>
          </p:cNvSpPr>
          <p:nvPr>
            <p:ph type="title"/>
          </p:nvPr>
        </p:nvSpPr>
        <p:spPr>
          <a:xfrm>
            <a:off x="0" y="182880"/>
            <a:ext cx="9144000" cy="1111664"/>
          </a:xfrm>
        </p:spPr>
        <p:txBody>
          <a:bodyPr>
            <a:normAutofit/>
          </a:bodyPr>
          <a:lstStyle/>
          <a:p>
            <a:r>
              <a:rPr lang="pt-BR" sz="3800" dirty="0"/>
              <a:t>Incidente de Assunção de Competência</a:t>
            </a:r>
          </a:p>
        </p:txBody>
      </p:sp>
      <p:sp>
        <p:nvSpPr>
          <p:cNvPr id="3" name="Espaço Reservado para Conteúdo 2">
            <a:extLst>
              <a:ext uri="{FF2B5EF4-FFF2-40B4-BE49-F238E27FC236}">
                <a16:creationId xmlns="" xmlns:a16="http://schemas.microsoft.com/office/drawing/2014/main" id="{1E3D2585-920E-4FCC-9300-B36DC79259B6}"/>
              </a:ext>
            </a:extLst>
          </p:cNvPr>
          <p:cNvSpPr>
            <a:spLocks noGrp="1"/>
          </p:cNvSpPr>
          <p:nvPr>
            <p:ph idx="1"/>
          </p:nvPr>
        </p:nvSpPr>
        <p:spPr>
          <a:xfrm>
            <a:off x="0" y="1556792"/>
            <a:ext cx="9144000" cy="5301208"/>
          </a:xfrm>
        </p:spPr>
        <p:txBody>
          <a:bodyPr>
            <a:normAutofit fontScale="77500" lnSpcReduction="20000"/>
          </a:bodyPr>
          <a:lstStyle/>
          <a:p>
            <a:pPr algn="just"/>
            <a:r>
              <a:rPr lang="pt-BR" dirty="0">
                <a:solidFill>
                  <a:schemeClr val="tx1"/>
                </a:solidFill>
              </a:rPr>
              <a:t>Art. 947 do CPC.  É admissível a assunção de competência quando </a:t>
            </a:r>
            <a:r>
              <a:rPr lang="pt-BR" b="1" dirty="0">
                <a:solidFill>
                  <a:schemeClr val="tx1"/>
                </a:solidFill>
              </a:rPr>
              <a:t>o julgamento de recurso</a:t>
            </a:r>
            <a:r>
              <a:rPr lang="pt-BR" dirty="0">
                <a:solidFill>
                  <a:schemeClr val="tx1"/>
                </a:solidFill>
              </a:rPr>
              <a:t>, de remessa necessária ou de processo de competência originária </a:t>
            </a:r>
            <a:r>
              <a:rPr lang="pt-BR" b="1" dirty="0">
                <a:solidFill>
                  <a:schemeClr val="tx1"/>
                </a:solidFill>
              </a:rPr>
              <a:t>envolver relevante questão de direito</a:t>
            </a:r>
            <a:r>
              <a:rPr lang="pt-BR" dirty="0">
                <a:solidFill>
                  <a:schemeClr val="tx1"/>
                </a:solidFill>
              </a:rPr>
              <a:t>, </a:t>
            </a:r>
            <a:r>
              <a:rPr lang="pt-BR" b="1" dirty="0">
                <a:solidFill>
                  <a:schemeClr val="tx1"/>
                </a:solidFill>
              </a:rPr>
              <a:t>com grande repercussão social</a:t>
            </a:r>
            <a:r>
              <a:rPr lang="pt-BR" dirty="0">
                <a:solidFill>
                  <a:schemeClr val="tx1"/>
                </a:solidFill>
              </a:rPr>
              <a:t>, sem repetição em múltiplos processos.</a:t>
            </a:r>
          </a:p>
          <a:p>
            <a:pPr algn="just"/>
            <a:endParaRPr lang="pt-BR" dirty="0">
              <a:solidFill>
                <a:schemeClr val="tx1"/>
              </a:solidFill>
            </a:endParaRPr>
          </a:p>
          <a:p>
            <a:pPr algn="just"/>
            <a:r>
              <a:rPr lang="pt-BR" dirty="0">
                <a:solidFill>
                  <a:schemeClr val="tx1"/>
                </a:solidFill>
              </a:rPr>
              <a:t>§ 1</a:t>
            </a:r>
            <a:r>
              <a:rPr lang="pt-BR" u="sng" baseline="30000" dirty="0">
                <a:solidFill>
                  <a:schemeClr val="tx1"/>
                </a:solidFill>
              </a:rPr>
              <a:t>o</a:t>
            </a:r>
            <a:r>
              <a:rPr lang="pt-BR" dirty="0">
                <a:solidFill>
                  <a:schemeClr val="tx1"/>
                </a:solidFill>
              </a:rPr>
              <a:t> Ocorrendo a hipótese de assunção de competência, </a:t>
            </a:r>
            <a:r>
              <a:rPr lang="pt-BR" b="1" dirty="0">
                <a:solidFill>
                  <a:schemeClr val="tx1"/>
                </a:solidFill>
              </a:rPr>
              <a:t>o relator proporá</a:t>
            </a:r>
            <a:r>
              <a:rPr lang="pt-BR" dirty="0">
                <a:solidFill>
                  <a:schemeClr val="tx1"/>
                </a:solidFill>
              </a:rPr>
              <a:t>, de ofício ou a requerimento da parte, do Ministério Público ou da Defensoria Pública, que seja o recurso, a remessa necessária ou o processo de competência originária julgado pelo órgão colegiado que o regimento indicar.</a:t>
            </a:r>
          </a:p>
          <a:p>
            <a:pPr algn="just"/>
            <a:endParaRPr lang="pt-BR" dirty="0">
              <a:solidFill>
                <a:schemeClr val="tx1"/>
              </a:solidFill>
            </a:endParaRPr>
          </a:p>
          <a:p>
            <a:pPr algn="just"/>
            <a:r>
              <a:rPr lang="pt-BR" dirty="0">
                <a:solidFill>
                  <a:schemeClr val="tx1"/>
                </a:solidFill>
              </a:rPr>
              <a:t>§ 2</a:t>
            </a:r>
            <a:r>
              <a:rPr lang="pt-BR" u="sng" baseline="30000" dirty="0">
                <a:solidFill>
                  <a:schemeClr val="tx1"/>
                </a:solidFill>
              </a:rPr>
              <a:t>o</a:t>
            </a:r>
            <a:r>
              <a:rPr lang="pt-BR" dirty="0">
                <a:solidFill>
                  <a:schemeClr val="tx1"/>
                </a:solidFill>
              </a:rPr>
              <a:t> O órgão colegiado julgará o recurso, a remessa necessária ou o processo de competência originária se reconhecer interesse público na assunção de competência.</a:t>
            </a:r>
          </a:p>
          <a:p>
            <a:pPr algn="just"/>
            <a:endParaRPr lang="pt-BR" dirty="0">
              <a:solidFill>
                <a:schemeClr val="tx1"/>
              </a:solidFill>
            </a:endParaRPr>
          </a:p>
          <a:p>
            <a:pPr algn="just"/>
            <a:r>
              <a:rPr lang="pt-BR" dirty="0">
                <a:solidFill>
                  <a:schemeClr val="tx1"/>
                </a:solidFill>
              </a:rPr>
              <a:t>§ 3</a:t>
            </a:r>
            <a:r>
              <a:rPr lang="pt-BR" u="sng" baseline="30000" dirty="0">
                <a:solidFill>
                  <a:schemeClr val="tx1"/>
                </a:solidFill>
              </a:rPr>
              <a:t>o</a:t>
            </a:r>
            <a:r>
              <a:rPr lang="pt-BR" dirty="0">
                <a:solidFill>
                  <a:schemeClr val="tx1"/>
                </a:solidFill>
              </a:rPr>
              <a:t> </a:t>
            </a:r>
            <a:r>
              <a:rPr lang="pt-BR" b="1" u="sng" dirty="0">
                <a:solidFill>
                  <a:schemeClr val="tx1"/>
                </a:solidFill>
              </a:rPr>
              <a:t>O acórdão proferido em assunção de competência vinculará todos os juízes e órgãos fracionários</a:t>
            </a:r>
            <a:r>
              <a:rPr lang="pt-BR" dirty="0">
                <a:solidFill>
                  <a:schemeClr val="tx1"/>
                </a:solidFill>
              </a:rPr>
              <a:t>, exceto se houver revisão de tese.</a:t>
            </a:r>
          </a:p>
          <a:p>
            <a:pPr algn="just"/>
            <a:endParaRPr lang="pt-BR" dirty="0">
              <a:solidFill>
                <a:schemeClr val="tx1"/>
              </a:solidFill>
            </a:endParaRPr>
          </a:p>
          <a:p>
            <a:pPr algn="just"/>
            <a:r>
              <a:rPr lang="pt-BR" dirty="0">
                <a:solidFill>
                  <a:schemeClr val="tx1"/>
                </a:solidFill>
              </a:rPr>
              <a:t>§ 4</a:t>
            </a:r>
            <a:r>
              <a:rPr lang="pt-BR" u="sng" baseline="30000" dirty="0">
                <a:solidFill>
                  <a:schemeClr val="tx1"/>
                </a:solidFill>
              </a:rPr>
              <a:t>o</a:t>
            </a:r>
            <a:r>
              <a:rPr lang="pt-BR" dirty="0">
                <a:solidFill>
                  <a:schemeClr val="tx1"/>
                </a:solidFill>
              </a:rPr>
              <a:t> Aplica-se o disposto neste artigo quando ocorrer </a:t>
            </a:r>
            <a:r>
              <a:rPr lang="pt-BR" b="1" dirty="0">
                <a:solidFill>
                  <a:schemeClr val="tx1"/>
                </a:solidFill>
              </a:rPr>
              <a:t>relevante questão de direito a respeito da qual seja conveniente a prevenção ou a composição de divergência entre câmaras ou turmas do tribunal</a:t>
            </a:r>
            <a:r>
              <a:rPr lang="pt-BR" dirty="0">
                <a:solidFill>
                  <a:schemeClr val="tx1"/>
                </a:solidFill>
              </a:rPr>
              <a:t>.</a:t>
            </a:r>
          </a:p>
          <a:p>
            <a:pPr algn="just"/>
            <a:endParaRPr lang="pt-BR" dirty="0">
              <a:solidFill>
                <a:schemeClr val="tx1"/>
              </a:solidFill>
            </a:endParaRPr>
          </a:p>
        </p:txBody>
      </p:sp>
    </p:spTree>
    <p:extLst>
      <p:ext uri="{BB962C8B-B14F-4D97-AF65-F5344CB8AC3E}">
        <p14:creationId xmlns:p14="http://schemas.microsoft.com/office/powerpoint/2010/main" val="352309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5B48FA9-A947-4B82-8626-ED792C1E0CB6}"/>
              </a:ext>
            </a:extLst>
          </p:cNvPr>
          <p:cNvSpPr>
            <a:spLocks noGrp="1"/>
          </p:cNvSpPr>
          <p:nvPr>
            <p:ph type="title"/>
          </p:nvPr>
        </p:nvSpPr>
        <p:spPr>
          <a:xfrm>
            <a:off x="0" y="182880"/>
            <a:ext cx="9144000" cy="1111664"/>
          </a:xfrm>
        </p:spPr>
        <p:txBody>
          <a:bodyPr>
            <a:normAutofit/>
          </a:bodyPr>
          <a:lstStyle/>
          <a:p>
            <a:r>
              <a:rPr lang="pt-BR" sz="3800" dirty="0"/>
              <a:t>IAC – afetado, mas ainda não julgado:</a:t>
            </a:r>
          </a:p>
        </p:txBody>
      </p:sp>
      <p:graphicFrame>
        <p:nvGraphicFramePr>
          <p:cNvPr id="4" name="Espaço Reservado para Conteúdo 3">
            <a:extLst>
              <a:ext uri="{FF2B5EF4-FFF2-40B4-BE49-F238E27FC236}">
                <a16:creationId xmlns="" xmlns:a16="http://schemas.microsoft.com/office/drawing/2014/main" id="{9B8395CC-ED61-4093-9C5E-C3B478AFC718}"/>
              </a:ext>
            </a:extLst>
          </p:cNvPr>
          <p:cNvGraphicFramePr>
            <a:graphicFrameLocks noGrp="1"/>
          </p:cNvGraphicFramePr>
          <p:nvPr>
            <p:ph idx="1"/>
            <p:extLst>
              <p:ext uri="{D42A27DB-BD31-4B8C-83A1-F6EECF244321}">
                <p14:modId xmlns:p14="http://schemas.microsoft.com/office/powerpoint/2010/main" val="3575379634"/>
              </p:ext>
            </p:extLst>
          </p:nvPr>
        </p:nvGraphicFramePr>
        <p:xfrm>
          <a:off x="0" y="1484784"/>
          <a:ext cx="9144000" cy="5373216"/>
        </p:xfrm>
        <a:graphic>
          <a:graphicData uri="http://schemas.openxmlformats.org/drawingml/2006/table">
            <a:tbl>
              <a:tblPr/>
              <a:tblGrid>
                <a:gridCol w="9144000">
                  <a:extLst>
                    <a:ext uri="{9D8B030D-6E8A-4147-A177-3AD203B41FA5}">
                      <a16:colId xmlns="" xmlns:a16="http://schemas.microsoft.com/office/drawing/2014/main" val="4019087703"/>
                    </a:ext>
                  </a:extLst>
                </a:gridCol>
              </a:tblGrid>
              <a:tr h="488475">
                <a:tc>
                  <a:txBody>
                    <a:bodyPr/>
                    <a:lstStyle/>
                    <a:p>
                      <a:pPr algn="just"/>
                      <a:r>
                        <a:rPr lang="pt-BR" b="1" dirty="0"/>
                        <a:t>Processo: IAC - 5639-31.2013.5.12.0051</a:t>
                      </a:r>
                      <a:endParaRPr lang="pt-BR" dirty="0"/>
                    </a:p>
                  </a:txBody>
                  <a:tcPr anchor="ctr">
                    <a:lnL>
                      <a:noFill/>
                    </a:lnL>
                    <a:lnR>
                      <a:noFill/>
                    </a:lnR>
                    <a:lnT>
                      <a:noFill/>
                    </a:lnT>
                    <a:lnB>
                      <a:noFill/>
                    </a:lnB>
                  </a:tcPr>
                </a:tc>
                <a:extLst>
                  <a:ext uri="{0D108BD9-81ED-4DB2-BD59-A6C34878D82A}">
                    <a16:rowId xmlns="" xmlns:a16="http://schemas.microsoft.com/office/drawing/2014/main" val="2394275010"/>
                  </a:ext>
                </a:extLst>
              </a:tr>
              <a:tr h="4884741">
                <a:tc>
                  <a:txBody>
                    <a:bodyPr/>
                    <a:lstStyle/>
                    <a:p>
                      <a:pPr algn="just"/>
                      <a:r>
                        <a:rPr lang="pt-BR" dirty="0"/>
                        <a:t>10.08.2017:</a:t>
                      </a:r>
                      <a:br>
                        <a:rPr lang="pt-BR" dirty="0"/>
                      </a:br>
                      <a:r>
                        <a:rPr lang="pt-BR" b="1" dirty="0"/>
                        <a:t>Decisão: </a:t>
                      </a:r>
                      <a:r>
                        <a:rPr lang="pt-BR" dirty="0"/>
                        <a:t>por maioria, acolhendo a proposta de instauração do Incidente de Assunção de Competência apresentada pelo Exmo. Ministro Alexandre de Souza Agra Belmonte, submeter à deliberação do Tribunal Pleno a </a:t>
                      </a:r>
                      <a:r>
                        <a:rPr lang="pt-BR" dirty="0" err="1"/>
                        <a:t>admisssibilidade</a:t>
                      </a:r>
                      <a:r>
                        <a:rPr lang="pt-BR" dirty="0"/>
                        <a:t> do referido incidente e, caso conclua de modo positivo, seja firmada a tese quanto à questão relativa ao tema </a:t>
                      </a:r>
                      <a:r>
                        <a:rPr lang="pt-BR" b="1" u="sng" dirty="0"/>
                        <a:t>"Gestante. Trabalho Temporário. Lei 6.019/1974. Garantia Provisória de Emprego. Súmula 244, item III, do TST</a:t>
                      </a:r>
                      <a:r>
                        <a:rPr lang="pt-BR" dirty="0"/>
                        <a:t>", nos termos dos artigos 947 do CPC de 2015 e 20 da Instrução Normativa nº 38/2015, </a:t>
                      </a:r>
                      <a:r>
                        <a:rPr lang="pt-BR" b="1" dirty="0"/>
                        <a:t>vencidos</a:t>
                      </a:r>
                      <a:r>
                        <a:rPr lang="pt-BR" dirty="0"/>
                        <a:t> os Exmos. Ministros João Batista Brito Pereira, Márcio Eurico Vitral Amaro, Walmir Oliveira da Costa, João </a:t>
                      </a:r>
                      <a:r>
                        <a:rPr lang="pt-BR" dirty="0" err="1"/>
                        <a:t>Oreste</a:t>
                      </a:r>
                      <a:r>
                        <a:rPr lang="pt-BR" dirty="0"/>
                        <a:t> </a:t>
                      </a:r>
                      <a:r>
                        <a:rPr lang="pt-BR" dirty="0" err="1"/>
                        <a:t>Dalazen</a:t>
                      </a:r>
                      <a:r>
                        <a:rPr lang="pt-BR" dirty="0"/>
                        <a:t> e Ives Gandra Martins Filho, </a:t>
                      </a:r>
                      <a:r>
                        <a:rPr lang="pt-BR" b="1" dirty="0"/>
                        <a:t>que acolhiam o incidente, mas como incidente de recurso repetitivo.</a:t>
                      </a:r>
                      <a:r>
                        <a:rPr lang="pt-BR" dirty="0"/>
                        <a:t> Determinar a distribuição do processo, mediante sorteio, a um relator, no âmbito daquele Colegiado, e a publicação da presente certidão para ciência das partes e demais interessados. </a:t>
                      </a:r>
                    </a:p>
                  </a:txBody>
                  <a:tcPr anchor="ctr">
                    <a:lnL>
                      <a:noFill/>
                    </a:lnL>
                    <a:lnR>
                      <a:noFill/>
                    </a:lnR>
                    <a:lnT>
                      <a:noFill/>
                    </a:lnT>
                    <a:lnB>
                      <a:noFill/>
                    </a:lnB>
                  </a:tcPr>
                </a:tc>
                <a:extLst>
                  <a:ext uri="{0D108BD9-81ED-4DB2-BD59-A6C34878D82A}">
                    <a16:rowId xmlns="" xmlns:a16="http://schemas.microsoft.com/office/drawing/2014/main" val="1473885092"/>
                  </a:ext>
                </a:extLst>
              </a:tr>
            </a:tbl>
          </a:graphicData>
        </a:graphic>
      </p:graphicFrame>
    </p:spTree>
    <p:extLst>
      <p:ext uri="{BB962C8B-B14F-4D97-AF65-F5344CB8AC3E}">
        <p14:creationId xmlns:p14="http://schemas.microsoft.com/office/powerpoint/2010/main" val="204851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FF8C74B-8316-4107-99AC-38E5E0AA887C}"/>
              </a:ext>
            </a:extLst>
          </p:cNvPr>
          <p:cNvSpPr>
            <a:spLocks noGrp="1"/>
          </p:cNvSpPr>
          <p:nvPr>
            <p:ph type="title"/>
          </p:nvPr>
        </p:nvSpPr>
        <p:spPr/>
        <p:txBody>
          <a:bodyPr>
            <a:noAutofit/>
          </a:bodyPr>
          <a:lstStyle/>
          <a:p>
            <a:r>
              <a:rPr lang="pt-BR" sz="3800" dirty="0"/>
              <a:t>Debate sobre a (in)constitucionalidade</a:t>
            </a:r>
          </a:p>
        </p:txBody>
      </p:sp>
      <p:sp>
        <p:nvSpPr>
          <p:cNvPr id="3" name="Espaço Reservado para Conteúdo 2">
            <a:extLst>
              <a:ext uri="{FF2B5EF4-FFF2-40B4-BE49-F238E27FC236}">
                <a16:creationId xmlns="" xmlns:a16="http://schemas.microsoft.com/office/drawing/2014/main" id="{E02C81CE-C5D4-4B27-ADCF-D20E8A463E61}"/>
              </a:ext>
            </a:extLst>
          </p:cNvPr>
          <p:cNvSpPr>
            <a:spLocks noGrp="1"/>
          </p:cNvSpPr>
          <p:nvPr>
            <p:ph idx="1"/>
          </p:nvPr>
        </p:nvSpPr>
        <p:spPr>
          <a:xfrm>
            <a:off x="457200" y="1600200"/>
            <a:ext cx="8686800" cy="5074920"/>
          </a:xfrm>
        </p:spPr>
        <p:txBody>
          <a:bodyPr>
            <a:normAutofit fontScale="92500" lnSpcReduction="10000"/>
          </a:bodyPr>
          <a:lstStyle/>
          <a:p>
            <a:pPr marL="0" indent="0">
              <a:buNone/>
            </a:pPr>
            <a:r>
              <a:rPr lang="pt-BR" sz="2600"/>
              <a:t>Art</a:t>
            </a:r>
            <a:r>
              <a:rPr lang="pt-BR" sz="2600" dirty="0"/>
              <a:t>. 927.  Os juízes e os tribunais observarão:</a:t>
            </a:r>
          </a:p>
          <a:p>
            <a:pPr marL="0" indent="0">
              <a:buNone/>
            </a:pPr>
            <a:r>
              <a:rPr lang="pt-BR" sz="2600" dirty="0"/>
              <a:t>I - as decisões do Supremo Tribunal Federal em controle concentrado de constitucionalidade;</a:t>
            </a:r>
          </a:p>
          <a:p>
            <a:pPr marL="0" indent="0">
              <a:buNone/>
            </a:pPr>
            <a:r>
              <a:rPr lang="pt-BR" sz="2600" dirty="0"/>
              <a:t>II - os enunciados de súmula vinculante;</a:t>
            </a:r>
          </a:p>
          <a:p>
            <a:pPr marL="0" indent="0">
              <a:buNone/>
            </a:pPr>
            <a:r>
              <a:rPr lang="pt-BR" sz="2600" dirty="0">
                <a:solidFill>
                  <a:srgbClr val="FF0000"/>
                </a:solidFill>
              </a:rPr>
              <a:t>III - os acórdãos em incidente de assunção de competência ou de resolução de demandas repetitivas e em julgamento de recursos extraordinário e especial repetitivos;</a:t>
            </a:r>
          </a:p>
          <a:p>
            <a:pPr marL="0" indent="0">
              <a:buNone/>
            </a:pPr>
            <a:r>
              <a:rPr lang="pt-BR" sz="2600" dirty="0">
                <a:solidFill>
                  <a:srgbClr val="FF0000"/>
                </a:solidFill>
              </a:rPr>
              <a:t>IV - os enunciados das súmulas do Supremo Tribunal Federal em matéria constitucional e do Superior Tribunal de Justiça em matéria infraconstitucional;</a:t>
            </a:r>
          </a:p>
          <a:p>
            <a:pPr marL="0" indent="0">
              <a:buNone/>
            </a:pPr>
            <a:r>
              <a:rPr lang="pt-BR" sz="2600" dirty="0">
                <a:solidFill>
                  <a:srgbClr val="FF0000"/>
                </a:solidFill>
              </a:rPr>
              <a:t>V - a orientação do plenário ou do órgão especial aos quais estiverem vinculados.</a:t>
            </a:r>
          </a:p>
          <a:p>
            <a:pPr marL="0" indent="0">
              <a:buNone/>
            </a:pPr>
            <a:r>
              <a:rPr lang="pt-BR" dirty="0"/>
              <a:t> </a:t>
            </a:r>
          </a:p>
          <a:p>
            <a:pPr marL="0" indent="0">
              <a:buNone/>
            </a:pPr>
            <a:endParaRPr lang="pt-BR" dirty="0"/>
          </a:p>
        </p:txBody>
      </p:sp>
    </p:spTree>
    <p:extLst>
      <p:ext uri="{BB962C8B-B14F-4D97-AF65-F5344CB8AC3E}">
        <p14:creationId xmlns:p14="http://schemas.microsoft.com/office/powerpoint/2010/main" val="38470247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251DA5D-B35D-4CBA-9DB3-ABFB9F6E9ADE}"/>
              </a:ext>
            </a:extLst>
          </p:cNvPr>
          <p:cNvSpPr>
            <a:spLocks noGrp="1"/>
          </p:cNvSpPr>
          <p:nvPr>
            <p:ph type="title"/>
          </p:nvPr>
        </p:nvSpPr>
        <p:spPr>
          <a:xfrm>
            <a:off x="0" y="182880"/>
            <a:ext cx="9144000" cy="1111664"/>
          </a:xfrm>
        </p:spPr>
        <p:txBody>
          <a:bodyPr>
            <a:normAutofit/>
          </a:bodyPr>
          <a:lstStyle/>
          <a:p>
            <a:r>
              <a:rPr lang="pt-BR" sz="3000" dirty="0"/>
              <a:t>Inconstitucionalidade pela via difusa – necessidade de incidente nos Tribunais</a:t>
            </a:r>
          </a:p>
        </p:txBody>
      </p:sp>
      <p:sp>
        <p:nvSpPr>
          <p:cNvPr id="3" name="Espaço Reservado para Conteúdo 2">
            <a:extLst>
              <a:ext uri="{FF2B5EF4-FFF2-40B4-BE49-F238E27FC236}">
                <a16:creationId xmlns="" xmlns:a16="http://schemas.microsoft.com/office/drawing/2014/main" id="{7E8344DC-97DA-46A7-B62C-E8E1F6ED7112}"/>
              </a:ext>
            </a:extLst>
          </p:cNvPr>
          <p:cNvSpPr>
            <a:spLocks noGrp="1"/>
          </p:cNvSpPr>
          <p:nvPr>
            <p:ph idx="1"/>
          </p:nvPr>
        </p:nvSpPr>
        <p:spPr>
          <a:xfrm>
            <a:off x="107504" y="1600200"/>
            <a:ext cx="9036496" cy="5257800"/>
          </a:xfrm>
        </p:spPr>
        <p:txBody>
          <a:bodyPr/>
          <a:lstStyle/>
          <a:p>
            <a:r>
              <a:rPr lang="pt-BR" sz="4000" dirty="0">
                <a:solidFill>
                  <a:schemeClr val="tx1"/>
                </a:solidFill>
              </a:rPr>
              <a:t>Art. 97 da CF88</a:t>
            </a:r>
          </a:p>
          <a:p>
            <a:endParaRPr lang="pt-BR" sz="4000" dirty="0">
              <a:solidFill>
                <a:schemeClr val="tx1"/>
              </a:solidFill>
            </a:endParaRPr>
          </a:p>
          <a:p>
            <a:r>
              <a:rPr lang="pt-BR" sz="4000" dirty="0">
                <a:solidFill>
                  <a:schemeClr val="tx1"/>
                </a:solidFill>
              </a:rPr>
              <a:t>Súmula Vinculante 10 do STF.</a:t>
            </a:r>
          </a:p>
          <a:p>
            <a:pPr marL="0" indent="0">
              <a:buNone/>
            </a:pPr>
            <a:endParaRPr lang="pt-BR" sz="4000" dirty="0">
              <a:solidFill>
                <a:schemeClr val="tx1"/>
              </a:solidFill>
            </a:endParaRPr>
          </a:p>
          <a:p>
            <a:r>
              <a:rPr lang="pt-BR" sz="4000" dirty="0" err="1">
                <a:solidFill>
                  <a:schemeClr val="tx1"/>
                </a:solidFill>
              </a:rPr>
              <a:t>Arts</a:t>
            </a:r>
            <a:r>
              <a:rPr lang="pt-BR" sz="4000" dirty="0">
                <a:solidFill>
                  <a:schemeClr val="tx1"/>
                </a:solidFill>
              </a:rPr>
              <a:t>. 948 a 950 do CPC.</a:t>
            </a:r>
          </a:p>
          <a:p>
            <a:endParaRPr lang="pt-BR" dirty="0">
              <a:solidFill>
                <a:schemeClr val="tx1"/>
              </a:solidFill>
            </a:endParaRPr>
          </a:p>
        </p:txBody>
      </p:sp>
    </p:spTree>
    <p:extLst>
      <p:ext uri="{BB962C8B-B14F-4D97-AF65-F5344CB8AC3E}">
        <p14:creationId xmlns:p14="http://schemas.microsoft.com/office/powerpoint/2010/main" val="425820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E1E14C8-82DE-4EB3-B06A-F5CB3CE1031B}"/>
              </a:ext>
            </a:extLst>
          </p:cNvPr>
          <p:cNvSpPr>
            <a:spLocks noGrp="1"/>
          </p:cNvSpPr>
          <p:nvPr>
            <p:ph type="title"/>
          </p:nvPr>
        </p:nvSpPr>
        <p:spPr>
          <a:xfrm>
            <a:off x="0" y="182880"/>
            <a:ext cx="9144000" cy="1111664"/>
          </a:xfrm>
        </p:spPr>
        <p:txBody>
          <a:bodyPr>
            <a:normAutofit fontScale="90000"/>
          </a:bodyPr>
          <a:lstStyle/>
          <a:p>
            <a:r>
              <a:rPr lang="pt-BR" dirty="0"/>
              <a:t>Exemplo de Arguição de Inconstitucionalidade</a:t>
            </a:r>
          </a:p>
        </p:txBody>
      </p:sp>
      <p:sp>
        <p:nvSpPr>
          <p:cNvPr id="3" name="Espaço Reservado para Conteúdo 2">
            <a:extLst>
              <a:ext uri="{FF2B5EF4-FFF2-40B4-BE49-F238E27FC236}">
                <a16:creationId xmlns="" xmlns:a16="http://schemas.microsoft.com/office/drawing/2014/main" id="{F6775D38-034B-496D-AF61-7AD37EDB7D7F}"/>
              </a:ext>
            </a:extLst>
          </p:cNvPr>
          <p:cNvSpPr>
            <a:spLocks noGrp="1"/>
          </p:cNvSpPr>
          <p:nvPr>
            <p:ph idx="1"/>
          </p:nvPr>
        </p:nvSpPr>
        <p:spPr>
          <a:xfrm>
            <a:off x="0" y="1556792"/>
            <a:ext cx="9144000" cy="5301208"/>
          </a:xfrm>
        </p:spPr>
        <p:txBody>
          <a:bodyPr>
            <a:noAutofit/>
          </a:bodyPr>
          <a:lstStyle/>
          <a:p>
            <a:pPr algn="just"/>
            <a:r>
              <a:rPr lang="pt-BR" b="1" dirty="0">
                <a:solidFill>
                  <a:schemeClr val="tx1"/>
                </a:solidFill>
              </a:rPr>
              <a:t>TST deu provimento ao RR: Proc. 534-74.2014.5.23.0005 </a:t>
            </a:r>
          </a:p>
          <a:p>
            <a:pPr algn="just"/>
            <a:endParaRPr lang="pt-BR" b="1" dirty="0">
              <a:solidFill>
                <a:schemeClr val="tx1"/>
              </a:solidFill>
            </a:endParaRPr>
          </a:p>
          <a:p>
            <a:pPr marL="0" indent="0" algn="just">
              <a:buNone/>
            </a:pPr>
            <a:r>
              <a:rPr lang="pt-BR" b="1" dirty="0">
                <a:solidFill>
                  <a:schemeClr val="tx1"/>
                </a:solidFill>
              </a:rPr>
              <a:t>Decisão: </a:t>
            </a:r>
            <a:r>
              <a:rPr lang="pt-BR" dirty="0">
                <a:solidFill>
                  <a:schemeClr val="tx1"/>
                </a:solidFill>
              </a:rPr>
              <a:t>por unanimidade, conhecer do Recurso de Revista quanto ao tema "empresa de energia elétrica - terceirização ilícita - atividade-fim - reconhecimento de vínculo empregatício diretamente com a empresa tomadora dos serviços", por contrariedade à Súmula n.º 331, I e III, do TST, e, no mérito, dar-lhe provimento para, declarando a ilicitude da terceirização, reconhecer o vínculo de emprego diretamente com a segunda Reclamada, tomadora dos serviços, e determinar o retorno dos autos ao Tribunal de origem, para que analise os pedidos correlatos ao reconhecimento do vínculo de emprego (enquadramento sindical e diferenças salariais decorrentes). </a:t>
            </a:r>
          </a:p>
        </p:txBody>
      </p:sp>
    </p:spTree>
    <p:extLst>
      <p:ext uri="{BB962C8B-B14F-4D97-AF65-F5344CB8AC3E}">
        <p14:creationId xmlns:p14="http://schemas.microsoft.com/office/powerpoint/2010/main" val="161489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dirty="0" smtClean="0"/>
              <a:t>Controle difuso de constitucionalidade</a:t>
            </a:r>
            <a:endParaRPr lang="pt-BR" sz="3000" dirty="0"/>
          </a:p>
        </p:txBody>
      </p:sp>
      <p:sp>
        <p:nvSpPr>
          <p:cNvPr id="3" name="Espaço Reservado para Conteúdo 2"/>
          <p:cNvSpPr>
            <a:spLocks noGrp="1"/>
          </p:cNvSpPr>
          <p:nvPr>
            <p:ph idx="1"/>
          </p:nvPr>
        </p:nvSpPr>
        <p:spPr/>
        <p:txBody>
          <a:bodyPr>
            <a:normAutofit fontScale="77500" lnSpcReduction="20000"/>
          </a:bodyPr>
          <a:lstStyle/>
          <a:p>
            <a:pPr marL="0" indent="0">
              <a:buNone/>
            </a:pPr>
            <a:r>
              <a:rPr lang="pt-BR" dirty="0"/>
              <a:t>DECLARAÇÃO INCIDENTAL DE INCONSTITUCIONALIDADE. CONFRONTO DO ART. 791-A DA CLT COM REDAÇÃO DA LEI 13.467/2017 COM PRECEITOS CONSTITUCIONAIS QUE GARANTEM A ASSISTÊNCIA JUDICIÁRIA GRATUITA INTEGRAL E O ACESSO À JUSTIÇA. </a:t>
            </a:r>
            <a:endParaRPr lang="pt-BR" dirty="0" smtClean="0"/>
          </a:p>
          <a:p>
            <a:pPr marL="0" indent="0">
              <a:buNone/>
            </a:pPr>
            <a:endParaRPr lang="pt-BR" dirty="0" smtClean="0"/>
          </a:p>
          <a:p>
            <a:pPr marL="0" indent="0">
              <a:buNone/>
            </a:pPr>
            <a:r>
              <a:rPr lang="pt-BR" dirty="0" smtClean="0"/>
              <a:t>É </a:t>
            </a:r>
            <a:r>
              <a:rPr lang="pt-BR" dirty="0"/>
              <a:t>inconstitucional parte da norma inserida no § 4º art. 791-A da CLT, por força da Lei 13.467 de 13.07.2017, na medida em que impõe ao trabalhador beneficiário do instituto da assistência judiciária gratuita limitação ao exercício do amplo direito de ação e aos efeitos da concessão da justiça gratuita de forma integral, como garantem os preceitos constitucionais expressos nos incisos XXXV e LXXIV do </a:t>
            </a:r>
            <a:r>
              <a:rPr lang="pt-BR" dirty="0" err="1"/>
              <a:t>art</a:t>
            </a:r>
            <a:r>
              <a:rPr lang="pt-BR" dirty="0"/>
              <a:t> 5º da CF/88, in </a:t>
            </a:r>
            <a:r>
              <a:rPr lang="pt-BR" dirty="0" err="1"/>
              <a:t>verbis</a:t>
            </a:r>
            <a:r>
              <a:rPr lang="pt-BR" dirty="0"/>
              <a:t>: "o Estado prestará assistência jurídica integral e gratuita aos que comprovarem insuficiência de recursos." e " a lei não excluirá da apreciação do Poder Judiciário lesão ou ameaça a direito." </a:t>
            </a:r>
            <a:endParaRPr lang="pt-BR" dirty="0" smtClean="0"/>
          </a:p>
          <a:p>
            <a:pPr marL="0" indent="0">
              <a:buNone/>
            </a:pPr>
            <a:endParaRPr lang="pt-BR" dirty="0"/>
          </a:p>
          <a:p>
            <a:pPr marL="0" indent="0">
              <a:buNone/>
            </a:pPr>
            <a:r>
              <a:rPr lang="pt-BR" dirty="0" smtClean="0"/>
              <a:t>(</a:t>
            </a:r>
            <a:r>
              <a:rPr lang="pt-BR" dirty="0"/>
              <a:t>TRT da 4ª Região, Tribunal Pleno, 0020024-05.2018.5.04.0124 PET, em 13/12/2018, Desembargadora Beatriz </a:t>
            </a:r>
            <a:r>
              <a:rPr lang="pt-BR" dirty="0" err="1"/>
              <a:t>Renck</a:t>
            </a:r>
            <a:r>
              <a:rPr lang="pt-BR" dirty="0" smtClean="0"/>
              <a:t>).</a:t>
            </a:r>
            <a:r>
              <a:rPr lang="pt-BR" i="1" dirty="0"/>
              <a:t> </a:t>
            </a:r>
            <a:endParaRPr lang="pt-BR" dirty="0"/>
          </a:p>
          <a:p>
            <a:endParaRPr lang="pt-BR" dirty="0"/>
          </a:p>
        </p:txBody>
      </p:sp>
    </p:spTree>
    <p:extLst>
      <p:ext uri="{BB962C8B-B14F-4D97-AF65-F5344CB8AC3E}">
        <p14:creationId xmlns:p14="http://schemas.microsoft.com/office/powerpoint/2010/main" val="248571214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0432336-B1DC-425B-8C3B-0C2174A2DB07}"/>
              </a:ext>
            </a:extLst>
          </p:cNvPr>
          <p:cNvSpPr>
            <a:spLocks noGrp="1"/>
          </p:cNvSpPr>
          <p:nvPr>
            <p:ph type="title"/>
          </p:nvPr>
        </p:nvSpPr>
        <p:spPr>
          <a:xfrm>
            <a:off x="0" y="182880"/>
            <a:ext cx="9144000" cy="1111664"/>
          </a:xfrm>
        </p:spPr>
        <p:txBody>
          <a:bodyPr/>
          <a:lstStyle/>
          <a:p>
            <a:r>
              <a:rPr lang="pt-BR" dirty="0"/>
              <a:t>STF </a:t>
            </a:r>
            <a:r>
              <a:rPr lang="pt-BR" dirty="0" smtClean="0"/>
              <a:t>- Reclamação</a:t>
            </a:r>
            <a:r>
              <a:rPr lang="pt-BR" dirty="0"/>
              <a:t>:</a:t>
            </a:r>
          </a:p>
        </p:txBody>
      </p:sp>
      <p:sp>
        <p:nvSpPr>
          <p:cNvPr id="3" name="Espaço Reservado para Conteúdo 2">
            <a:extLst>
              <a:ext uri="{FF2B5EF4-FFF2-40B4-BE49-F238E27FC236}">
                <a16:creationId xmlns="" xmlns:a16="http://schemas.microsoft.com/office/drawing/2014/main" id="{6562A6B0-7C5D-445D-93DB-FC2082E6EBEB}"/>
              </a:ext>
            </a:extLst>
          </p:cNvPr>
          <p:cNvSpPr>
            <a:spLocks noGrp="1"/>
          </p:cNvSpPr>
          <p:nvPr>
            <p:ph idx="1"/>
          </p:nvPr>
        </p:nvSpPr>
        <p:spPr>
          <a:xfrm>
            <a:off x="0" y="1484784"/>
            <a:ext cx="9144000" cy="5373216"/>
          </a:xfrm>
        </p:spPr>
        <p:txBody>
          <a:bodyPr>
            <a:noAutofit/>
          </a:bodyPr>
          <a:lstStyle/>
          <a:p>
            <a:pPr algn="just"/>
            <a:r>
              <a:rPr lang="pt-BR" sz="2800" dirty="0">
                <a:solidFill>
                  <a:schemeClr val="tx1"/>
                </a:solidFill>
              </a:rPr>
              <a:t>Reclamação n.  25.508/MT</a:t>
            </a:r>
          </a:p>
          <a:p>
            <a:pPr marL="0" indent="0" algn="just">
              <a:buNone/>
            </a:pPr>
            <a:endParaRPr lang="pt-BR" sz="2800" dirty="0">
              <a:solidFill>
                <a:schemeClr val="tx1"/>
              </a:solidFill>
            </a:endParaRPr>
          </a:p>
          <a:p>
            <a:pPr algn="just"/>
            <a:r>
              <a:rPr lang="pt-BR" sz="2800" dirty="0">
                <a:solidFill>
                  <a:schemeClr val="tx1"/>
                </a:solidFill>
              </a:rPr>
              <a:t>"...JULGO PROCEDENTE o pedido para ANULAR a decisão proferida; bem como, DETERMINO que a autoridade reclamada submeta a análise da questão constitucional incidental ao órgão competente, em conformidade com o art. 97 da Constituição Federal e a Súmula Vinculante 10, uma vez que o órgão fracionário já se posicionou pela declaração de inconstitucionalidade. Publique-se."</a:t>
            </a:r>
          </a:p>
        </p:txBody>
      </p:sp>
    </p:spTree>
    <p:extLst>
      <p:ext uri="{BB962C8B-B14F-4D97-AF65-F5344CB8AC3E}">
        <p14:creationId xmlns:p14="http://schemas.microsoft.com/office/powerpoint/2010/main" val="339028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Marli\Desktop\ponto noturno.jpg"/>
          <p:cNvPicPr>
            <a:picLocks noChangeAspect="1" noChangeArrowheads="1"/>
          </p:cNvPicPr>
          <p:nvPr/>
        </p:nvPicPr>
        <p:blipFill rotWithShape="1">
          <a:blip r:embed="rId3">
            <a:extLst>
              <a:ext uri="{28A0092B-C50C-407E-A947-70E740481C1C}">
                <a14:useLocalDpi xmlns:a14="http://schemas.microsoft.com/office/drawing/2010/main" val="0"/>
              </a:ext>
            </a:extLst>
          </a:blip>
          <a:srcRect l="13172" t="1" b="152"/>
          <a:stretch/>
        </p:blipFill>
        <p:spPr bwMode="auto">
          <a:xfrm>
            <a:off x="0" y="-21446"/>
            <a:ext cx="9144000" cy="687944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idx="4294967295"/>
          </p:nvPr>
        </p:nvSpPr>
        <p:spPr>
          <a:xfrm>
            <a:off x="0" y="1628800"/>
            <a:ext cx="9144000" cy="2160240"/>
          </a:xfrm>
        </p:spPr>
        <p:txBody>
          <a:bodyPr>
            <a:normAutofit/>
          </a:bodyPr>
          <a:lstStyle/>
          <a:p>
            <a:r>
              <a:rPr lang="pt-BR" sz="9600" dirty="0">
                <a:latin typeface="Franklin Gothic Demi" pitchFamily="34" charset="0"/>
              </a:rPr>
              <a:t>Muito Obrigado.</a:t>
            </a:r>
          </a:p>
        </p:txBody>
      </p:sp>
      <p:sp>
        <p:nvSpPr>
          <p:cNvPr id="3" name="Espaço Reservado para Conteúdo 2"/>
          <p:cNvSpPr>
            <a:spLocks noGrp="1"/>
          </p:cNvSpPr>
          <p:nvPr>
            <p:ph idx="4294967295"/>
          </p:nvPr>
        </p:nvSpPr>
        <p:spPr>
          <a:xfrm>
            <a:off x="0" y="4536505"/>
            <a:ext cx="9144000" cy="2348879"/>
          </a:xfrm>
        </p:spPr>
        <p:txBody>
          <a:bodyPr>
            <a:noAutofit/>
          </a:bodyPr>
          <a:lstStyle/>
          <a:p>
            <a:pPr marL="0" indent="0" algn="r">
              <a:buNone/>
            </a:pPr>
            <a:r>
              <a:rPr lang="pt-BR" sz="2500" dirty="0">
                <a:solidFill>
                  <a:schemeClr val="bg1"/>
                </a:solidFill>
              </a:rPr>
              <a:t>Ariel Stopassola – OAB/RS 65.982</a:t>
            </a:r>
          </a:p>
          <a:p>
            <a:pPr marL="0" indent="0" algn="r">
              <a:buNone/>
            </a:pPr>
            <a:r>
              <a:rPr lang="pt-BR" sz="2500" dirty="0">
                <a:solidFill>
                  <a:schemeClr val="bg1"/>
                </a:solidFill>
              </a:rPr>
              <a:t>Stopassola Advocacia – OAB/RS 3.705</a:t>
            </a:r>
          </a:p>
          <a:p>
            <a:pPr marL="0" indent="0" algn="r">
              <a:buNone/>
            </a:pPr>
            <a:r>
              <a:rPr lang="pt-BR" sz="2500" dirty="0">
                <a:solidFill>
                  <a:schemeClr val="bg1"/>
                </a:solidFill>
              </a:rPr>
              <a:t>Fone: (54) 3282.1826</a:t>
            </a:r>
          </a:p>
          <a:p>
            <a:pPr marL="0" indent="0" algn="r">
              <a:buNone/>
            </a:pPr>
            <a:r>
              <a:rPr lang="pt-BR" sz="2500" dirty="0">
                <a:solidFill>
                  <a:schemeClr val="bg1"/>
                </a:solidFill>
              </a:rPr>
              <a:t>ariel@stopassola.com.br</a:t>
            </a:r>
          </a:p>
          <a:p>
            <a:pPr marL="0" indent="0" algn="r">
              <a:buNone/>
            </a:pPr>
            <a:r>
              <a:rPr lang="pt-BR" sz="2500" dirty="0">
                <a:solidFill>
                  <a:schemeClr val="bg1"/>
                </a:solidFill>
              </a:rPr>
              <a:t>www.stopassola.com.br</a:t>
            </a:r>
          </a:p>
        </p:txBody>
      </p:sp>
    </p:spTree>
    <p:extLst>
      <p:ext uri="{BB962C8B-B14F-4D97-AF65-F5344CB8AC3E}">
        <p14:creationId xmlns:p14="http://schemas.microsoft.com/office/powerpoint/2010/main" val="548972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normAutofit fontScale="90000"/>
          </a:bodyPr>
          <a:lstStyle/>
          <a:p>
            <a:r>
              <a:rPr lang="pt-BR" dirty="0"/>
              <a:t>Pressupostos genéricos dos recursos</a:t>
            </a:r>
          </a:p>
        </p:txBody>
      </p:sp>
      <p:sp>
        <p:nvSpPr>
          <p:cNvPr id="3" name="Espaço Reservado para Conteúdo 2"/>
          <p:cNvSpPr>
            <a:spLocks noGrp="1"/>
          </p:cNvSpPr>
          <p:nvPr>
            <p:ph idx="1"/>
          </p:nvPr>
        </p:nvSpPr>
        <p:spPr>
          <a:xfrm>
            <a:off x="0" y="1484784"/>
            <a:ext cx="9144000" cy="5373216"/>
          </a:xfrm>
        </p:spPr>
        <p:txBody>
          <a:bodyPr>
            <a:normAutofit lnSpcReduction="10000"/>
          </a:bodyPr>
          <a:lstStyle/>
          <a:p>
            <a:pPr algn="just"/>
            <a:r>
              <a:rPr lang="pt-BR" sz="3300" dirty="0">
                <a:solidFill>
                  <a:schemeClr val="tx1"/>
                </a:solidFill>
              </a:rPr>
              <a:t>Requisitos </a:t>
            </a:r>
            <a:r>
              <a:rPr lang="pt-BR" sz="3300" b="1" u="sng" dirty="0">
                <a:solidFill>
                  <a:schemeClr val="tx1"/>
                </a:solidFill>
              </a:rPr>
              <a:t>intrínsecos</a:t>
            </a:r>
            <a:r>
              <a:rPr lang="pt-BR" sz="3300" dirty="0">
                <a:solidFill>
                  <a:schemeClr val="tx1"/>
                </a:solidFill>
              </a:rPr>
              <a:t> (subjetivos) – dizem respeito à pessoa do recorrente.</a:t>
            </a:r>
          </a:p>
          <a:p>
            <a:pPr algn="just"/>
            <a:endParaRPr lang="pt-BR" sz="3300" dirty="0">
              <a:solidFill>
                <a:schemeClr val="tx1"/>
              </a:solidFill>
            </a:endParaRPr>
          </a:p>
          <a:p>
            <a:pPr algn="just"/>
            <a:r>
              <a:rPr lang="pt-BR" sz="3300" dirty="0">
                <a:solidFill>
                  <a:schemeClr val="tx1"/>
                </a:solidFill>
              </a:rPr>
              <a:t>Capacidade: diz respeito à capacidade civil.</a:t>
            </a:r>
          </a:p>
          <a:p>
            <a:pPr algn="just"/>
            <a:endParaRPr lang="pt-BR" sz="3300" dirty="0">
              <a:solidFill>
                <a:schemeClr val="tx1"/>
              </a:solidFill>
            </a:endParaRPr>
          </a:p>
          <a:p>
            <a:pPr algn="just"/>
            <a:r>
              <a:rPr lang="pt-BR" sz="3300" dirty="0">
                <a:solidFill>
                  <a:schemeClr val="tx1"/>
                </a:solidFill>
              </a:rPr>
              <a:t>Legitimidade: da parte e/ou terceiro juridicamente interessado (art. 996 do CPC – ex. MPT).</a:t>
            </a:r>
          </a:p>
          <a:p>
            <a:pPr algn="just"/>
            <a:r>
              <a:rPr lang="pt-BR" sz="3300" dirty="0">
                <a:solidFill>
                  <a:schemeClr val="tx1"/>
                </a:solidFill>
              </a:rPr>
              <a:t>Interesse: quando a decisão lhe é desfavorável. Sucumbência. </a:t>
            </a:r>
          </a:p>
          <a:p>
            <a:pPr lvl="1" algn="just">
              <a:buFont typeface="Wingdings" pitchFamily="2" charset="2"/>
              <a:buChar char="ü"/>
            </a:pPr>
            <a:endParaRPr lang="pt-BR" dirty="0">
              <a:solidFill>
                <a:schemeClr val="tx1"/>
              </a:solidFill>
            </a:endParaRPr>
          </a:p>
          <a:p>
            <a:pPr lvl="1" algn="just"/>
            <a:endParaRPr lang="pt-BR" dirty="0">
              <a:solidFill>
                <a:schemeClr val="tx1"/>
              </a:solidFill>
            </a:endParaRPr>
          </a:p>
          <a:p>
            <a:pPr marL="457200" lvl="1" indent="0" algn="just">
              <a:buNone/>
            </a:pPr>
            <a:endParaRPr lang="pt-BR" dirty="0">
              <a:solidFill>
                <a:schemeClr val="tx1"/>
              </a:solidFill>
            </a:endParaRPr>
          </a:p>
        </p:txBody>
      </p:sp>
    </p:spTree>
    <p:extLst>
      <p:ext uri="{BB962C8B-B14F-4D97-AF65-F5344CB8AC3E}">
        <p14:creationId xmlns:p14="http://schemas.microsoft.com/office/powerpoint/2010/main" val="41543010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normAutofit fontScale="90000"/>
          </a:bodyPr>
          <a:lstStyle/>
          <a:p>
            <a:r>
              <a:rPr lang="pt-BR" dirty="0"/>
              <a:t>Pressupostos genéricos dos recursos</a:t>
            </a:r>
          </a:p>
        </p:txBody>
      </p:sp>
      <p:sp>
        <p:nvSpPr>
          <p:cNvPr id="3" name="Espaço Reservado para Conteúdo 2"/>
          <p:cNvSpPr>
            <a:spLocks noGrp="1"/>
          </p:cNvSpPr>
          <p:nvPr>
            <p:ph idx="1"/>
          </p:nvPr>
        </p:nvSpPr>
        <p:spPr>
          <a:xfrm>
            <a:off x="0" y="1484784"/>
            <a:ext cx="9144000" cy="5373216"/>
          </a:xfrm>
        </p:spPr>
        <p:txBody>
          <a:bodyPr>
            <a:normAutofit fontScale="92500"/>
          </a:bodyPr>
          <a:lstStyle/>
          <a:p>
            <a:pPr algn="just"/>
            <a:r>
              <a:rPr lang="pt-BR" sz="3100" dirty="0">
                <a:solidFill>
                  <a:schemeClr val="tx1"/>
                </a:solidFill>
              </a:rPr>
              <a:t>Requisitos </a:t>
            </a:r>
            <a:r>
              <a:rPr lang="pt-BR" sz="3100" b="1" u="sng" dirty="0">
                <a:solidFill>
                  <a:schemeClr val="tx1"/>
                </a:solidFill>
              </a:rPr>
              <a:t>extrínsecos</a:t>
            </a:r>
            <a:r>
              <a:rPr lang="pt-BR" sz="3100" dirty="0">
                <a:solidFill>
                  <a:schemeClr val="tx1"/>
                </a:solidFill>
              </a:rPr>
              <a:t> (objetivos) – dizem respeito ao recurso em si.</a:t>
            </a:r>
          </a:p>
          <a:p>
            <a:pPr algn="just"/>
            <a:endParaRPr lang="pt-BR" sz="3100" dirty="0">
              <a:solidFill>
                <a:schemeClr val="tx1"/>
              </a:solidFill>
            </a:endParaRPr>
          </a:p>
          <a:p>
            <a:pPr marL="857250" lvl="1" indent="-457200" algn="just">
              <a:buFont typeface="Wingdings" pitchFamily="2" charset="2"/>
              <a:buChar char="ü"/>
            </a:pPr>
            <a:r>
              <a:rPr lang="pt-BR" sz="3100" dirty="0">
                <a:solidFill>
                  <a:schemeClr val="tx1"/>
                </a:solidFill>
              </a:rPr>
              <a:t>Recorribilidade do ato.	</a:t>
            </a:r>
          </a:p>
          <a:p>
            <a:pPr marL="857250" lvl="1" indent="-457200" algn="just">
              <a:buFont typeface="Wingdings" pitchFamily="2" charset="2"/>
              <a:buChar char="ü"/>
            </a:pPr>
            <a:r>
              <a:rPr lang="pt-BR" sz="3100" dirty="0">
                <a:solidFill>
                  <a:schemeClr val="tx1"/>
                </a:solidFill>
              </a:rPr>
              <a:t>Adequação: o recurso a ser interposto deve ser adequado, próprio para impugnar o ato atacado. </a:t>
            </a:r>
          </a:p>
          <a:p>
            <a:pPr marL="857250" lvl="1" indent="-457200" algn="just">
              <a:buFont typeface="Wingdings" pitchFamily="2" charset="2"/>
              <a:buChar char="ü"/>
            </a:pPr>
            <a:r>
              <a:rPr lang="pt-BR" sz="3100" dirty="0">
                <a:solidFill>
                  <a:schemeClr val="tx1"/>
                </a:solidFill>
              </a:rPr>
              <a:t>Tempestividade</a:t>
            </a:r>
          </a:p>
          <a:p>
            <a:pPr marL="857250" lvl="1" indent="-457200" algn="just">
              <a:buFont typeface="Wingdings" pitchFamily="2" charset="2"/>
              <a:buChar char="ü"/>
            </a:pPr>
            <a:r>
              <a:rPr lang="pt-BR" sz="3100" dirty="0">
                <a:solidFill>
                  <a:schemeClr val="tx1"/>
                </a:solidFill>
              </a:rPr>
              <a:t>Representação processual </a:t>
            </a:r>
          </a:p>
          <a:p>
            <a:pPr marL="857250" lvl="1" indent="-457200" algn="just">
              <a:buFont typeface="Wingdings" pitchFamily="2" charset="2"/>
              <a:buChar char="ü"/>
            </a:pPr>
            <a:r>
              <a:rPr lang="pt-BR" sz="3100" dirty="0">
                <a:solidFill>
                  <a:schemeClr val="tx1"/>
                </a:solidFill>
              </a:rPr>
              <a:t>Preparo </a:t>
            </a:r>
            <a:endParaRPr lang="pt-BR" sz="3100" dirty="0" smtClean="0">
              <a:solidFill>
                <a:schemeClr val="tx1"/>
              </a:solidFill>
            </a:endParaRPr>
          </a:p>
          <a:p>
            <a:pPr marL="857250" lvl="1" indent="-457200" algn="just">
              <a:buFont typeface="Wingdings" pitchFamily="2" charset="2"/>
              <a:buChar char="ü"/>
            </a:pPr>
            <a:r>
              <a:rPr lang="pt-BR" sz="3100" dirty="0" smtClean="0">
                <a:solidFill>
                  <a:schemeClr val="tx1"/>
                </a:solidFill>
              </a:rPr>
              <a:t>Transcendência (reforma trabalhista)</a:t>
            </a:r>
            <a:endParaRPr lang="pt-BR" sz="3100" dirty="0">
              <a:solidFill>
                <a:schemeClr val="tx1"/>
              </a:solidFill>
            </a:endParaRPr>
          </a:p>
          <a:p>
            <a:pPr algn="just"/>
            <a:endParaRPr lang="pt-BR" dirty="0">
              <a:solidFill>
                <a:schemeClr val="tx1"/>
              </a:solidFill>
            </a:endParaRPr>
          </a:p>
        </p:txBody>
      </p:sp>
    </p:spTree>
    <p:extLst>
      <p:ext uri="{BB962C8B-B14F-4D97-AF65-F5344CB8AC3E}">
        <p14:creationId xmlns:p14="http://schemas.microsoft.com/office/powerpoint/2010/main" val="22272184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Representação</a:t>
            </a:r>
          </a:p>
        </p:txBody>
      </p:sp>
      <p:sp>
        <p:nvSpPr>
          <p:cNvPr id="3" name="Espaço Reservado para Conteúdo 2"/>
          <p:cNvSpPr>
            <a:spLocks noGrp="1"/>
          </p:cNvSpPr>
          <p:nvPr>
            <p:ph idx="1"/>
          </p:nvPr>
        </p:nvSpPr>
        <p:spPr>
          <a:xfrm>
            <a:off x="0" y="1600200"/>
            <a:ext cx="9144000" cy="5257800"/>
          </a:xfrm>
        </p:spPr>
        <p:txBody>
          <a:bodyPr>
            <a:noAutofit/>
          </a:bodyPr>
          <a:lstStyle/>
          <a:p>
            <a:pPr marL="0" indent="0" algn="just">
              <a:buNone/>
            </a:pPr>
            <a:r>
              <a:rPr lang="pt-BR" sz="2800" b="1" dirty="0">
                <a:solidFill>
                  <a:schemeClr val="tx1"/>
                </a:solidFill>
              </a:rPr>
              <a:t>Qual o alcance do </a:t>
            </a:r>
            <a:r>
              <a:rPr lang="pt-BR" sz="2800" b="1" i="1" dirty="0">
                <a:solidFill>
                  <a:schemeClr val="tx1"/>
                </a:solidFill>
              </a:rPr>
              <a:t>jus </a:t>
            </a:r>
            <a:r>
              <a:rPr lang="pt-BR" sz="2800" b="1" i="1" dirty="0" err="1">
                <a:solidFill>
                  <a:schemeClr val="tx1"/>
                </a:solidFill>
              </a:rPr>
              <a:t>postulandi</a:t>
            </a:r>
            <a:r>
              <a:rPr lang="pt-BR" sz="2800" b="1" i="1" dirty="0">
                <a:solidFill>
                  <a:schemeClr val="tx1"/>
                </a:solidFill>
              </a:rPr>
              <a:t> </a:t>
            </a:r>
            <a:r>
              <a:rPr lang="pt-BR" sz="2800" b="1" dirty="0">
                <a:solidFill>
                  <a:schemeClr val="tx1"/>
                </a:solidFill>
              </a:rPr>
              <a:t>na Justiça do Trabalho?</a:t>
            </a:r>
          </a:p>
          <a:p>
            <a:pPr marL="0" indent="0" algn="just">
              <a:buNone/>
            </a:pPr>
            <a:endParaRPr lang="pt-BR" sz="2800" b="1" dirty="0">
              <a:solidFill>
                <a:schemeClr val="tx1"/>
              </a:solidFill>
            </a:endParaRPr>
          </a:p>
          <a:p>
            <a:pPr marL="0" indent="0" algn="just">
              <a:buNone/>
            </a:pPr>
            <a:r>
              <a:rPr lang="pt-BR" sz="2800" b="1" dirty="0">
                <a:solidFill>
                  <a:schemeClr val="tx1"/>
                </a:solidFill>
              </a:rPr>
              <a:t>Súmula 425 do TST.</a:t>
            </a:r>
          </a:p>
          <a:p>
            <a:pPr marL="0" indent="0" algn="just">
              <a:buNone/>
            </a:pPr>
            <a:r>
              <a:rPr lang="pt-BR" sz="2800" dirty="0">
                <a:solidFill>
                  <a:schemeClr val="tx1"/>
                </a:solidFill>
              </a:rPr>
              <a:t>O </a:t>
            </a:r>
            <a:r>
              <a:rPr lang="pt-BR" sz="2800" i="1" dirty="0">
                <a:solidFill>
                  <a:schemeClr val="tx1"/>
                </a:solidFill>
              </a:rPr>
              <a:t>jus </a:t>
            </a:r>
            <a:r>
              <a:rPr lang="pt-BR" sz="2800" i="1" dirty="0" err="1">
                <a:solidFill>
                  <a:schemeClr val="tx1"/>
                </a:solidFill>
              </a:rPr>
              <a:t>postulandi</a:t>
            </a:r>
            <a:r>
              <a:rPr lang="pt-BR" sz="2800" dirty="0">
                <a:solidFill>
                  <a:schemeClr val="tx1"/>
                </a:solidFill>
              </a:rPr>
              <a:t> das partes, estabelecido no art. 791 da CLT, limita-se às Varas do Trabalho e aos Tribunais Regionais do Trabalho, não alcançando a ação rescisória, a ação cautelar, o mandado de segurança e os recursos de competência do Tribunal Superior do Trabalho</a:t>
            </a:r>
            <a:r>
              <a:rPr lang="pt-BR" sz="2800" dirty="0" smtClean="0">
                <a:solidFill>
                  <a:schemeClr val="tx1"/>
                </a:solidFill>
              </a:rPr>
              <a:t>.</a:t>
            </a:r>
          </a:p>
          <a:p>
            <a:pPr marL="0" indent="0" algn="just">
              <a:buNone/>
            </a:pPr>
            <a:endParaRPr lang="pt-BR" sz="1800" dirty="0" smtClean="0">
              <a:solidFill>
                <a:schemeClr val="tx1"/>
              </a:solidFill>
            </a:endParaRPr>
          </a:p>
          <a:p>
            <a:pPr marL="0" indent="0" algn="just">
              <a:buNone/>
            </a:pPr>
            <a:r>
              <a:rPr lang="pt-BR" sz="1800" dirty="0" err="1" smtClean="0">
                <a:solidFill>
                  <a:schemeClr val="tx1"/>
                </a:solidFill>
              </a:rPr>
              <a:t>Obs</a:t>
            </a:r>
            <a:r>
              <a:rPr lang="pt-BR" sz="1800" dirty="0">
                <a:solidFill>
                  <a:schemeClr val="tx1"/>
                </a:solidFill>
              </a:rPr>
              <a:t>: não alcança também o RE para STF.</a:t>
            </a:r>
          </a:p>
        </p:txBody>
      </p:sp>
    </p:spTree>
    <p:extLst>
      <p:ext uri="{BB962C8B-B14F-4D97-AF65-F5344CB8AC3E}">
        <p14:creationId xmlns:p14="http://schemas.microsoft.com/office/powerpoint/2010/main" val="16101227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normAutofit fontScale="90000"/>
          </a:bodyPr>
          <a:lstStyle/>
          <a:p>
            <a:r>
              <a:rPr lang="pt-BR" dirty="0"/>
              <a:t>Tempestividade - prazo recursal</a:t>
            </a:r>
          </a:p>
        </p:txBody>
      </p:sp>
      <p:sp>
        <p:nvSpPr>
          <p:cNvPr id="3" name="Espaço Reservado para Conteúdo 2"/>
          <p:cNvSpPr>
            <a:spLocks noGrp="1"/>
          </p:cNvSpPr>
          <p:nvPr>
            <p:ph idx="1"/>
          </p:nvPr>
        </p:nvSpPr>
        <p:spPr>
          <a:xfrm>
            <a:off x="0" y="1600200"/>
            <a:ext cx="9144000" cy="5257800"/>
          </a:xfrm>
        </p:spPr>
        <p:txBody>
          <a:bodyPr>
            <a:normAutofit fontScale="92500"/>
          </a:bodyPr>
          <a:lstStyle/>
          <a:p>
            <a:pPr algn="just"/>
            <a:r>
              <a:rPr lang="pt-BR" sz="3600" dirty="0">
                <a:solidFill>
                  <a:schemeClr val="tx1"/>
                </a:solidFill>
              </a:rPr>
              <a:t>Regra geral: 8 dias</a:t>
            </a:r>
          </a:p>
          <a:p>
            <a:pPr algn="just"/>
            <a:endParaRPr lang="pt-BR" sz="3600" dirty="0">
              <a:solidFill>
                <a:schemeClr val="tx1"/>
              </a:solidFill>
            </a:endParaRPr>
          </a:p>
          <a:p>
            <a:pPr algn="just"/>
            <a:r>
              <a:rPr lang="pt-BR" sz="3600" dirty="0">
                <a:solidFill>
                  <a:schemeClr val="tx1"/>
                </a:solidFill>
              </a:rPr>
              <a:t>Exceções: </a:t>
            </a:r>
          </a:p>
          <a:p>
            <a:pPr lvl="1" algn="just"/>
            <a:r>
              <a:rPr lang="pt-BR" sz="3600" dirty="0">
                <a:solidFill>
                  <a:schemeClr val="tx1"/>
                </a:solidFill>
              </a:rPr>
              <a:t>Recurso extraordinário: ____ dias</a:t>
            </a:r>
          </a:p>
          <a:p>
            <a:pPr lvl="1" algn="just"/>
            <a:r>
              <a:rPr lang="pt-BR" sz="3600" dirty="0">
                <a:solidFill>
                  <a:schemeClr val="tx1"/>
                </a:solidFill>
              </a:rPr>
              <a:t>Embargos de declaração: ___ dias</a:t>
            </a:r>
          </a:p>
          <a:p>
            <a:pPr lvl="1" algn="just"/>
            <a:r>
              <a:rPr lang="pt-BR" sz="3600" dirty="0">
                <a:solidFill>
                  <a:schemeClr val="tx1"/>
                </a:solidFill>
              </a:rPr>
              <a:t>Agravo regimental: depende de cada regimento interno (TRT4 e TST = 8 dias).</a:t>
            </a:r>
          </a:p>
          <a:p>
            <a:pPr lvl="1" algn="just"/>
            <a:r>
              <a:rPr lang="pt-BR" sz="3600" dirty="0">
                <a:solidFill>
                  <a:schemeClr val="tx1"/>
                </a:solidFill>
              </a:rPr>
              <a:t>IN 39/TST – Art. 1º, § 2º: 08 dias para todos recursos.</a:t>
            </a:r>
          </a:p>
          <a:p>
            <a:pPr lvl="1" algn="just"/>
            <a:endParaRPr lang="pt-BR" sz="3600" dirty="0">
              <a:solidFill>
                <a:schemeClr val="tx1"/>
              </a:solidFill>
            </a:endParaRPr>
          </a:p>
          <a:p>
            <a:pPr marL="0" indent="0" algn="just">
              <a:buNone/>
            </a:pPr>
            <a:endParaRPr lang="pt-BR" sz="3600" dirty="0">
              <a:solidFill>
                <a:schemeClr val="tx1"/>
              </a:solidFill>
            </a:endParaRPr>
          </a:p>
        </p:txBody>
      </p:sp>
    </p:spTree>
    <p:extLst>
      <p:ext uri="{BB962C8B-B14F-4D97-AF65-F5344CB8AC3E}">
        <p14:creationId xmlns:p14="http://schemas.microsoft.com/office/powerpoint/2010/main" val="38593451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182880"/>
            <a:ext cx="9144000" cy="1111664"/>
          </a:xfrm>
        </p:spPr>
        <p:txBody>
          <a:bodyPr>
            <a:normAutofit fontScale="90000"/>
          </a:bodyPr>
          <a:lstStyle/>
          <a:p>
            <a:r>
              <a:rPr lang="pt-BR" dirty="0"/>
              <a:t>Tempestividade - prazo recursal</a:t>
            </a:r>
          </a:p>
        </p:txBody>
      </p:sp>
      <p:sp>
        <p:nvSpPr>
          <p:cNvPr id="6" name="Espaço Reservado para Conteúdo 2"/>
          <p:cNvSpPr>
            <a:spLocks noGrp="1"/>
          </p:cNvSpPr>
          <p:nvPr>
            <p:ph idx="1"/>
          </p:nvPr>
        </p:nvSpPr>
        <p:spPr>
          <a:xfrm>
            <a:off x="0" y="1600200"/>
            <a:ext cx="9144000" cy="5257800"/>
          </a:xfrm>
        </p:spPr>
        <p:txBody>
          <a:bodyPr>
            <a:normAutofit/>
          </a:bodyPr>
          <a:lstStyle/>
          <a:p>
            <a:pPr algn="just"/>
            <a:r>
              <a:rPr lang="pt-BR" sz="3200" dirty="0">
                <a:solidFill>
                  <a:schemeClr val="tx1"/>
                </a:solidFill>
              </a:rPr>
              <a:t>Qual o prazo das contrarrazões?</a:t>
            </a:r>
          </a:p>
          <a:p>
            <a:pPr algn="just"/>
            <a:endParaRPr lang="pt-BR" sz="3200" dirty="0">
              <a:solidFill>
                <a:schemeClr val="tx1"/>
              </a:solidFill>
            </a:endParaRPr>
          </a:p>
          <a:p>
            <a:pPr algn="just"/>
            <a:r>
              <a:rPr lang="pt-BR" sz="3200" dirty="0">
                <a:solidFill>
                  <a:schemeClr val="tx1"/>
                </a:solidFill>
              </a:rPr>
              <a:t> Prazo em dobro para União, Estados, DF, Municípios, Autarquias e Fundações de Direito Público Interno que não explorem atividade econômica. (DL 779/1969).</a:t>
            </a:r>
          </a:p>
          <a:p>
            <a:pPr algn="just"/>
            <a:endParaRPr lang="pt-BR" sz="3200" dirty="0">
              <a:solidFill>
                <a:schemeClr val="tx1"/>
              </a:solidFill>
            </a:endParaRPr>
          </a:p>
          <a:p>
            <a:pPr algn="just"/>
            <a:r>
              <a:rPr lang="pt-BR" sz="3200" dirty="0">
                <a:solidFill>
                  <a:schemeClr val="tx1"/>
                </a:solidFill>
              </a:rPr>
              <a:t>Prazo recursal é peremptório, não dilatório.</a:t>
            </a:r>
          </a:p>
          <a:p>
            <a:pPr lvl="1" algn="just"/>
            <a:r>
              <a:rPr lang="pt-BR" sz="2800" dirty="0">
                <a:solidFill>
                  <a:schemeClr val="tx1"/>
                </a:solidFill>
              </a:rPr>
              <a:t>Negócio processual. Aplica-se?</a:t>
            </a:r>
          </a:p>
          <a:p>
            <a:pPr marL="0" indent="0" algn="just">
              <a:buNone/>
            </a:pPr>
            <a:endParaRPr lang="pt-BR" sz="3200" dirty="0">
              <a:solidFill>
                <a:schemeClr val="tx1"/>
              </a:solidFill>
            </a:endParaRPr>
          </a:p>
        </p:txBody>
      </p:sp>
    </p:spTree>
    <p:extLst>
      <p:ext uri="{BB962C8B-B14F-4D97-AF65-F5344CB8AC3E}">
        <p14:creationId xmlns:p14="http://schemas.microsoft.com/office/powerpoint/2010/main" val="352292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1000"/>
                                        <p:tgtEl>
                                          <p:spTgt spid="6">
                                            <p:txEl>
                                              <p:pRg st="5" end="5"/>
                                            </p:txEl>
                                          </p:spTgt>
                                        </p:tgtEl>
                                      </p:cBhvr>
                                    </p:animEffect>
                                    <p:anim calcmode="lin" valueType="num">
                                      <p:cBhvr>
                                        <p:cTn id="2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normAutofit fontScale="90000"/>
          </a:bodyPr>
          <a:lstStyle/>
          <a:p>
            <a:r>
              <a:rPr lang="pt-BR" dirty="0"/>
              <a:t>Interrupção e suspensão do prazo	</a:t>
            </a:r>
          </a:p>
        </p:txBody>
      </p:sp>
      <p:sp>
        <p:nvSpPr>
          <p:cNvPr id="3" name="Espaço Reservado para Conteúdo 2"/>
          <p:cNvSpPr>
            <a:spLocks noGrp="1"/>
          </p:cNvSpPr>
          <p:nvPr>
            <p:ph idx="1"/>
          </p:nvPr>
        </p:nvSpPr>
        <p:spPr>
          <a:xfrm>
            <a:off x="0" y="1600200"/>
            <a:ext cx="9144000" cy="5257800"/>
          </a:xfrm>
        </p:spPr>
        <p:txBody>
          <a:bodyPr>
            <a:normAutofit/>
          </a:bodyPr>
          <a:lstStyle/>
          <a:p>
            <a:pPr marL="0" indent="0">
              <a:buNone/>
            </a:pPr>
            <a:endParaRPr lang="pt-BR" sz="2800" dirty="0">
              <a:solidFill>
                <a:schemeClr val="tx1"/>
              </a:solidFill>
            </a:endParaRPr>
          </a:p>
          <a:p>
            <a:r>
              <a:rPr lang="pt-BR" sz="3600" dirty="0">
                <a:solidFill>
                  <a:schemeClr val="tx1"/>
                </a:solidFill>
              </a:rPr>
              <a:t>Interrupção. </a:t>
            </a:r>
          </a:p>
          <a:p>
            <a:pPr marL="0" indent="0">
              <a:buNone/>
            </a:pPr>
            <a:endParaRPr lang="pt-BR" sz="3600" dirty="0">
              <a:solidFill>
                <a:schemeClr val="tx1"/>
              </a:solidFill>
            </a:endParaRPr>
          </a:p>
          <a:p>
            <a:pPr marL="0" indent="0">
              <a:buNone/>
            </a:pPr>
            <a:r>
              <a:rPr lang="pt-BR" sz="3600" dirty="0">
                <a:solidFill>
                  <a:schemeClr val="tx1"/>
                </a:solidFill>
              </a:rPr>
              <a:t>Prazo recomeça a contar. </a:t>
            </a:r>
          </a:p>
          <a:p>
            <a:pPr marL="0" indent="0">
              <a:buNone/>
            </a:pPr>
            <a:r>
              <a:rPr lang="pt-BR" sz="3600" dirty="0" err="1">
                <a:solidFill>
                  <a:schemeClr val="tx1"/>
                </a:solidFill>
              </a:rPr>
              <a:t>Ex</a:t>
            </a:r>
            <a:r>
              <a:rPr lang="pt-BR" sz="3600" dirty="0">
                <a:solidFill>
                  <a:schemeClr val="tx1"/>
                </a:solidFill>
              </a:rPr>
              <a:t>: ED.</a:t>
            </a:r>
          </a:p>
          <a:p>
            <a:pPr marL="0" indent="0">
              <a:buNone/>
            </a:pPr>
            <a:endParaRPr lang="pt-BR" sz="2800" dirty="0">
              <a:solidFill>
                <a:schemeClr val="tx1"/>
              </a:solidFill>
            </a:endParaRPr>
          </a:p>
          <a:p>
            <a:endParaRPr lang="pt-BR" sz="2800" dirty="0">
              <a:solidFill>
                <a:schemeClr val="tx1"/>
              </a:solidFill>
            </a:endParaRPr>
          </a:p>
          <a:p>
            <a:endParaRPr lang="pt-BR" sz="2800" dirty="0">
              <a:solidFill>
                <a:schemeClr val="tx1"/>
              </a:solidFill>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4269812"/>
            <a:ext cx="4128769" cy="2255531"/>
          </a:xfrm>
          <a:prstGeom prst="rect">
            <a:avLst/>
          </a:prstGeom>
        </p:spPr>
      </p:pic>
    </p:spTree>
    <p:extLst>
      <p:ext uri="{BB962C8B-B14F-4D97-AF65-F5344CB8AC3E}">
        <p14:creationId xmlns:p14="http://schemas.microsoft.com/office/powerpoint/2010/main" val="399342137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Plano de exposição:</a:t>
            </a:r>
          </a:p>
        </p:txBody>
      </p:sp>
      <p:sp>
        <p:nvSpPr>
          <p:cNvPr id="3" name="Espaço Reservado para Conteúdo 2"/>
          <p:cNvSpPr>
            <a:spLocks noGrp="1"/>
          </p:cNvSpPr>
          <p:nvPr>
            <p:ph idx="1"/>
          </p:nvPr>
        </p:nvSpPr>
        <p:spPr>
          <a:xfrm>
            <a:off x="-1669" y="1484784"/>
            <a:ext cx="9144000" cy="5257800"/>
          </a:xfrm>
        </p:spPr>
        <p:txBody>
          <a:bodyPr>
            <a:normAutofit/>
          </a:bodyPr>
          <a:lstStyle/>
          <a:p>
            <a:endParaRPr lang="pt-BR" sz="3200" dirty="0" smtClean="0">
              <a:solidFill>
                <a:schemeClr val="tx1"/>
              </a:solidFill>
            </a:endParaRPr>
          </a:p>
          <a:p>
            <a:r>
              <a:rPr lang="pt-BR" sz="3200" dirty="0" smtClean="0">
                <a:solidFill>
                  <a:schemeClr val="tx1"/>
                </a:solidFill>
              </a:rPr>
              <a:t>Aspectos </a:t>
            </a:r>
            <a:r>
              <a:rPr lang="pt-BR" sz="3200" dirty="0">
                <a:solidFill>
                  <a:schemeClr val="tx1"/>
                </a:solidFill>
              </a:rPr>
              <a:t>teóricos (conceitos). </a:t>
            </a:r>
          </a:p>
          <a:p>
            <a:pPr marL="0" indent="0">
              <a:buNone/>
            </a:pPr>
            <a:r>
              <a:rPr lang="pt-BR" sz="3200" dirty="0">
                <a:solidFill>
                  <a:schemeClr val="tx1"/>
                </a:solidFill>
              </a:rPr>
              <a:t> </a:t>
            </a:r>
          </a:p>
          <a:p>
            <a:r>
              <a:rPr lang="pt-BR" sz="3200" dirty="0">
                <a:solidFill>
                  <a:schemeClr val="tx1"/>
                </a:solidFill>
              </a:rPr>
              <a:t>Sentença - liquidação</a:t>
            </a:r>
          </a:p>
          <a:p>
            <a:endParaRPr lang="pt-BR" sz="3200" dirty="0">
              <a:solidFill>
                <a:schemeClr val="tx1"/>
              </a:solidFill>
            </a:endParaRPr>
          </a:p>
          <a:p>
            <a:r>
              <a:rPr lang="pt-BR" sz="3200" dirty="0">
                <a:solidFill>
                  <a:schemeClr val="tx1"/>
                </a:solidFill>
              </a:rPr>
              <a:t>Recursos em espécie.</a:t>
            </a:r>
          </a:p>
          <a:p>
            <a:endParaRPr lang="pt-BR" sz="3200" dirty="0">
              <a:solidFill>
                <a:schemeClr val="tx1"/>
              </a:solidFill>
            </a:endParaRPr>
          </a:p>
          <a:p>
            <a:r>
              <a:rPr lang="pt-BR" sz="3200" dirty="0">
                <a:solidFill>
                  <a:schemeClr val="tx1"/>
                </a:solidFill>
              </a:rPr>
              <a:t>Súmulas/OJ do TST.</a:t>
            </a:r>
          </a:p>
          <a:p>
            <a:endParaRPr lang="pt-BR" sz="3200" dirty="0">
              <a:solidFill>
                <a:schemeClr val="tx1"/>
              </a:solidFill>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1600200"/>
            <a:ext cx="3333750" cy="4629150"/>
          </a:xfrm>
          <a:prstGeom prst="rect">
            <a:avLst/>
          </a:prstGeom>
        </p:spPr>
      </p:pic>
    </p:spTree>
    <p:extLst>
      <p:ext uri="{BB962C8B-B14F-4D97-AF65-F5344CB8AC3E}">
        <p14:creationId xmlns:p14="http://schemas.microsoft.com/office/powerpoint/2010/main" val="35150264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0" y="182880"/>
            <a:ext cx="9144000" cy="1111664"/>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pt-BR" dirty="0"/>
              <a:t>Interrupção e suspensão do prazo	</a:t>
            </a:r>
          </a:p>
        </p:txBody>
      </p:sp>
      <p:sp>
        <p:nvSpPr>
          <p:cNvPr id="5" name="Espaço Reservado para Conteúdo 2"/>
          <p:cNvSpPr txBox="1">
            <a:spLocks/>
          </p:cNvSpPr>
          <p:nvPr/>
        </p:nvSpPr>
        <p:spPr>
          <a:xfrm>
            <a:off x="0" y="1600200"/>
            <a:ext cx="9144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buNone/>
            </a:pPr>
            <a:endParaRPr lang="pt-BR" sz="2800" dirty="0">
              <a:solidFill>
                <a:schemeClr val="tx1"/>
              </a:solidFill>
            </a:endParaRPr>
          </a:p>
          <a:p>
            <a:r>
              <a:rPr lang="pt-BR" sz="4400" dirty="0">
                <a:solidFill>
                  <a:schemeClr val="tx1"/>
                </a:solidFill>
              </a:rPr>
              <a:t>Suspensão: prazo estanca</a:t>
            </a:r>
          </a:p>
          <a:p>
            <a:pPr marL="0" indent="0">
              <a:buNone/>
            </a:pPr>
            <a:r>
              <a:rPr lang="pt-BR" sz="4400" dirty="0">
                <a:solidFill>
                  <a:schemeClr val="tx1"/>
                </a:solidFill>
              </a:rPr>
              <a:t>e reinicia a contagem. </a:t>
            </a:r>
          </a:p>
          <a:p>
            <a:pPr marL="0" indent="0">
              <a:buNone/>
            </a:pPr>
            <a:endParaRPr lang="pt-BR" sz="4400" dirty="0">
              <a:solidFill>
                <a:schemeClr val="tx1"/>
              </a:solidFill>
            </a:endParaRPr>
          </a:p>
          <a:p>
            <a:pPr marL="0" indent="0">
              <a:buFont typeface="Wingdings" pitchFamily="2" charset="2"/>
              <a:buNone/>
            </a:pPr>
            <a:r>
              <a:rPr lang="pt-BR" sz="4400" dirty="0" err="1">
                <a:solidFill>
                  <a:schemeClr val="tx1"/>
                </a:solidFill>
              </a:rPr>
              <a:t>Ex</a:t>
            </a:r>
            <a:r>
              <a:rPr lang="pt-BR" sz="4400" dirty="0">
                <a:solidFill>
                  <a:schemeClr val="tx1"/>
                </a:solidFill>
              </a:rPr>
              <a:t>: recesso forense.</a:t>
            </a:r>
          </a:p>
          <a:p>
            <a:endParaRPr lang="pt-BR" sz="2800" dirty="0">
              <a:solidFill>
                <a:schemeClr val="tx1"/>
              </a:solidFill>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2879" y="1412776"/>
            <a:ext cx="2891121" cy="5256584"/>
          </a:xfrm>
          <a:prstGeom prst="rect">
            <a:avLst/>
          </a:prstGeom>
        </p:spPr>
      </p:pic>
    </p:spTree>
    <p:extLst>
      <p:ext uri="{BB962C8B-B14F-4D97-AF65-F5344CB8AC3E}">
        <p14:creationId xmlns:p14="http://schemas.microsoft.com/office/powerpoint/2010/main" val="181541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normAutofit fontScale="90000"/>
          </a:bodyPr>
          <a:lstStyle/>
          <a:p>
            <a:r>
              <a:rPr lang="pt-BR" dirty="0"/>
              <a:t>Atenção: Súmula 385 do TST</a:t>
            </a:r>
          </a:p>
        </p:txBody>
      </p:sp>
      <p:sp>
        <p:nvSpPr>
          <p:cNvPr id="3" name="Espaço Reservado para Conteúdo 2"/>
          <p:cNvSpPr>
            <a:spLocks noGrp="1"/>
          </p:cNvSpPr>
          <p:nvPr>
            <p:ph idx="1"/>
          </p:nvPr>
        </p:nvSpPr>
        <p:spPr>
          <a:xfrm>
            <a:off x="0" y="1600200"/>
            <a:ext cx="9144000" cy="5257800"/>
          </a:xfrm>
        </p:spPr>
        <p:txBody>
          <a:bodyPr>
            <a:noAutofit/>
          </a:bodyPr>
          <a:lstStyle/>
          <a:p>
            <a:pPr marL="0" indent="0" algn="just">
              <a:buNone/>
            </a:pPr>
            <a:r>
              <a:rPr lang="pt-BR" dirty="0">
                <a:solidFill>
                  <a:schemeClr val="tx1"/>
                </a:solidFill>
              </a:rPr>
              <a:t>FERIADO LOCAL OU FORENSE. AUSÊNCIA DE EXPEDIENTE. PRAZO RECURSAL. PRORROGAÇÃO. COMPROVAÇÃO. NECESSIDADE. (alterada em decorrência do CPC de 2015)</a:t>
            </a:r>
          </a:p>
          <a:p>
            <a:pPr marL="0" indent="0" algn="just">
              <a:buNone/>
            </a:pPr>
            <a:endParaRPr lang="pt-BR" dirty="0">
              <a:solidFill>
                <a:schemeClr val="tx1"/>
              </a:solidFill>
            </a:endParaRPr>
          </a:p>
          <a:p>
            <a:pPr marL="0" indent="0" algn="just">
              <a:buNone/>
            </a:pPr>
            <a:r>
              <a:rPr lang="pt-BR" dirty="0">
                <a:solidFill>
                  <a:schemeClr val="tx1"/>
                </a:solidFill>
              </a:rPr>
              <a:t>I – Incumbe à parte o ônus de provar, quando da interposição do recurso, a existência de feriado local que autorize a prorrogação do prazo recursal (art. 1.003, § 6º, do CPC de 2015). No caso de o recorrente alegar a existência de feriado local e não o comprovar no momento da interposição do recurso, cumpre ao relator conceder o prazo de 5 (cinco) dias para que seja sanado o vício (art. 932, parágrafo único, do CPC de 2015), sob pena de não conhecimento se da comprovação depender a tempestividade recursal;</a:t>
            </a:r>
          </a:p>
          <a:p>
            <a:pPr marL="0" indent="0" algn="just">
              <a:buNone/>
            </a:pPr>
            <a:endParaRPr lang="pt-BR" dirty="0">
              <a:solidFill>
                <a:schemeClr val="tx1"/>
              </a:solidFill>
            </a:endParaRPr>
          </a:p>
        </p:txBody>
      </p:sp>
    </p:spTree>
    <p:extLst>
      <p:ext uri="{BB962C8B-B14F-4D97-AF65-F5344CB8AC3E}">
        <p14:creationId xmlns:p14="http://schemas.microsoft.com/office/powerpoint/2010/main" val="254645442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normAutofit fontScale="90000"/>
          </a:bodyPr>
          <a:lstStyle/>
          <a:p>
            <a:r>
              <a:rPr lang="pt-BR" dirty="0"/>
              <a:t>Atenção: Súmula 385 do TST</a:t>
            </a:r>
          </a:p>
        </p:txBody>
      </p:sp>
      <p:sp>
        <p:nvSpPr>
          <p:cNvPr id="3" name="Espaço Reservado para Conteúdo 2"/>
          <p:cNvSpPr>
            <a:spLocks noGrp="1"/>
          </p:cNvSpPr>
          <p:nvPr>
            <p:ph idx="1"/>
          </p:nvPr>
        </p:nvSpPr>
        <p:spPr>
          <a:xfrm>
            <a:off x="0" y="1600200"/>
            <a:ext cx="9144000" cy="5257800"/>
          </a:xfrm>
        </p:spPr>
        <p:txBody>
          <a:bodyPr>
            <a:normAutofit/>
          </a:bodyPr>
          <a:lstStyle/>
          <a:p>
            <a:pPr marL="0" indent="0" algn="just">
              <a:buNone/>
            </a:pPr>
            <a:r>
              <a:rPr lang="pt-BR" sz="2800" dirty="0">
                <a:solidFill>
                  <a:schemeClr val="tx1"/>
                </a:solidFill>
              </a:rPr>
              <a:t>II – Na hipótese de feriado forense, incumbirá à autoridade que proferir a decisão de admissibilidade certificar o expediente nos autos;</a:t>
            </a:r>
          </a:p>
          <a:p>
            <a:pPr marL="0" indent="0" algn="just">
              <a:buNone/>
            </a:pPr>
            <a:endParaRPr lang="pt-BR" sz="2800" dirty="0">
              <a:solidFill>
                <a:schemeClr val="tx1"/>
              </a:solidFill>
            </a:endParaRPr>
          </a:p>
          <a:p>
            <a:pPr marL="0" indent="0" algn="just">
              <a:buNone/>
            </a:pPr>
            <a:r>
              <a:rPr lang="pt-BR" sz="2800" dirty="0">
                <a:solidFill>
                  <a:schemeClr val="tx1"/>
                </a:solidFill>
              </a:rPr>
              <a:t>III – Admite-se a reconsideração da análise da tempestividade do recurso, mediante prova documental superveniente, em agravo de instrumento, agravo interno, agravo regimental, ou embargos de declaração, desde que, em momento anterior, não tenha havido a concessão de prazo para a comprovação da ausência de expediente forense.</a:t>
            </a:r>
          </a:p>
          <a:p>
            <a:pPr marL="0" indent="0" algn="just">
              <a:buNone/>
            </a:pPr>
            <a:endParaRPr lang="pt-BR" sz="2800" dirty="0">
              <a:solidFill>
                <a:schemeClr val="tx1"/>
              </a:solidFill>
            </a:endParaRPr>
          </a:p>
        </p:txBody>
      </p:sp>
    </p:spTree>
    <p:extLst>
      <p:ext uri="{BB962C8B-B14F-4D97-AF65-F5344CB8AC3E}">
        <p14:creationId xmlns:p14="http://schemas.microsoft.com/office/powerpoint/2010/main" val="179205079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Prazo</a:t>
            </a:r>
          </a:p>
        </p:txBody>
      </p:sp>
      <p:sp>
        <p:nvSpPr>
          <p:cNvPr id="3" name="Espaço Reservado para Conteúdo 2"/>
          <p:cNvSpPr>
            <a:spLocks noGrp="1"/>
          </p:cNvSpPr>
          <p:nvPr>
            <p:ph idx="1"/>
          </p:nvPr>
        </p:nvSpPr>
        <p:spPr>
          <a:xfrm>
            <a:off x="0" y="1573852"/>
            <a:ext cx="9144000" cy="5257800"/>
          </a:xfrm>
        </p:spPr>
        <p:txBody>
          <a:bodyPr>
            <a:normAutofit fontScale="92500" lnSpcReduction="10000"/>
          </a:bodyPr>
          <a:lstStyle/>
          <a:p>
            <a:pPr marL="0" indent="0" algn="just">
              <a:buNone/>
            </a:pPr>
            <a:r>
              <a:rPr lang="pt-BR" dirty="0">
                <a:solidFill>
                  <a:schemeClr val="tx1"/>
                </a:solidFill>
              </a:rPr>
              <a:t>É extemporâneo o recurso interposto antes de publicada a sentença ou o acórdão?</a:t>
            </a:r>
          </a:p>
          <a:p>
            <a:pPr marL="0" indent="0" algn="just">
              <a:buNone/>
            </a:pPr>
            <a:endParaRPr lang="pt-BR" dirty="0">
              <a:solidFill>
                <a:schemeClr val="tx1"/>
              </a:solidFill>
            </a:endParaRPr>
          </a:p>
          <a:p>
            <a:pPr marL="0" indent="0" algn="just">
              <a:buNone/>
            </a:pPr>
            <a:r>
              <a:rPr lang="pt-BR" dirty="0">
                <a:solidFill>
                  <a:schemeClr val="tx1"/>
                </a:solidFill>
              </a:rPr>
              <a:t>Novo CPC:</a:t>
            </a:r>
          </a:p>
          <a:p>
            <a:pPr marL="0" indent="0" algn="just">
              <a:buNone/>
            </a:pPr>
            <a:r>
              <a:rPr lang="pt-BR" dirty="0">
                <a:solidFill>
                  <a:schemeClr val="tx1"/>
                </a:solidFill>
              </a:rPr>
              <a:t>Art. 218, § 4</a:t>
            </a:r>
            <a:r>
              <a:rPr lang="pt-BR" u="sng" baseline="30000" dirty="0">
                <a:solidFill>
                  <a:schemeClr val="tx1"/>
                </a:solidFill>
              </a:rPr>
              <a:t>o</a:t>
            </a:r>
            <a:r>
              <a:rPr lang="pt-BR" dirty="0">
                <a:solidFill>
                  <a:schemeClr val="tx1"/>
                </a:solidFill>
              </a:rPr>
              <a:t> Será considerado tempestivo o ato praticado antes do termo inicial do prazo.</a:t>
            </a:r>
          </a:p>
          <a:p>
            <a:pPr marL="0" indent="0" algn="just">
              <a:buNone/>
            </a:pPr>
            <a:endParaRPr lang="pt-BR" dirty="0">
              <a:solidFill>
                <a:schemeClr val="tx1"/>
              </a:solidFill>
            </a:endParaRPr>
          </a:p>
          <a:p>
            <a:pPr marL="0" indent="0" algn="just">
              <a:buNone/>
            </a:pPr>
            <a:r>
              <a:rPr lang="pt-BR" dirty="0">
                <a:solidFill>
                  <a:schemeClr val="tx1"/>
                </a:solidFill>
              </a:rPr>
              <a:t>Súmula 434 do TST (</a:t>
            </a:r>
            <a:r>
              <a:rPr lang="pt-BR" b="1" u="sng" dirty="0">
                <a:solidFill>
                  <a:schemeClr val="tx1"/>
                </a:solidFill>
              </a:rPr>
              <a:t>REVOGADA EM JUNHO/2015</a:t>
            </a:r>
            <a:r>
              <a:rPr lang="pt-BR" dirty="0">
                <a:solidFill>
                  <a:schemeClr val="tx1"/>
                </a:solidFill>
              </a:rPr>
              <a:t>). </a:t>
            </a:r>
          </a:p>
          <a:p>
            <a:pPr marL="0" indent="0" algn="just">
              <a:buNone/>
            </a:pPr>
            <a:r>
              <a:rPr lang="pt-BR" b="1" strike="sngStrike" dirty="0">
                <a:solidFill>
                  <a:schemeClr val="tx1"/>
                </a:solidFill>
              </a:rPr>
              <a:t>RECURSO. INTERPOSIÇÃO ANTES DA PUBLICAÇÃO DO ACÓRDÃO IMPUGNADO. EXTEMPORANEIDADE.</a:t>
            </a:r>
            <a:r>
              <a:rPr lang="pt-BR" strike="sngStrike" dirty="0">
                <a:solidFill>
                  <a:schemeClr val="tx1"/>
                </a:solidFill>
              </a:rPr>
              <a:t> </a:t>
            </a:r>
          </a:p>
          <a:p>
            <a:pPr marL="0" indent="0" algn="just">
              <a:buNone/>
            </a:pPr>
            <a:r>
              <a:rPr lang="pt-BR" strike="sngStrike" dirty="0">
                <a:solidFill>
                  <a:schemeClr val="tx1"/>
                </a:solidFill>
              </a:rPr>
              <a:t>I) É extemporâneo recurso interposto antes de publicado o acórdão impugnado. </a:t>
            </a:r>
            <a:br>
              <a:rPr lang="pt-BR" strike="sngStrike" dirty="0">
                <a:solidFill>
                  <a:schemeClr val="tx1"/>
                </a:solidFill>
              </a:rPr>
            </a:br>
            <a:r>
              <a:rPr lang="pt-BR" strike="sngStrike" dirty="0">
                <a:solidFill>
                  <a:schemeClr val="tx1"/>
                </a:solidFill>
              </a:rPr>
              <a:t>II)  A interrupção do prazo recursal em razão da interposição de embargos de declaração pela parte adversa não acarreta qualquer prejuízo àquele que apresentou seu recurso tempestivamente</a:t>
            </a:r>
            <a:r>
              <a:rPr lang="pt-BR" dirty="0">
                <a:solidFill>
                  <a:schemeClr val="tx1"/>
                </a:solidFill>
              </a:rPr>
              <a:t>.</a:t>
            </a:r>
          </a:p>
        </p:txBody>
      </p:sp>
    </p:spTree>
    <p:extLst>
      <p:ext uri="{BB962C8B-B14F-4D97-AF65-F5344CB8AC3E}">
        <p14:creationId xmlns:p14="http://schemas.microsoft.com/office/powerpoint/2010/main" val="408125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solidFill>
                  <a:srgbClr val="FFFF00"/>
                </a:solidFill>
              </a:rPr>
              <a:t>Cuidado:</a:t>
            </a:r>
          </a:p>
        </p:txBody>
      </p:sp>
      <p:sp>
        <p:nvSpPr>
          <p:cNvPr id="3" name="Espaço Reservado para Conteúdo 2"/>
          <p:cNvSpPr>
            <a:spLocks noGrp="1"/>
          </p:cNvSpPr>
          <p:nvPr>
            <p:ph idx="1"/>
          </p:nvPr>
        </p:nvSpPr>
        <p:spPr>
          <a:xfrm>
            <a:off x="0" y="1507206"/>
            <a:ext cx="9144000" cy="5350794"/>
          </a:xfrm>
        </p:spPr>
        <p:txBody>
          <a:bodyPr>
            <a:normAutofit lnSpcReduction="10000"/>
          </a:bodyPr>
          <a:lstStyle/>
          <a:p>
            <a:pPr marL="0" indent="0" algn="just">
              <a:buNone/>
            </a:pPr>
            <a:endParaRPr lang="pt-BR" dirty="0">
              <a:solidFill>
                <a:schemeClr val="tx1"/>
              </a:solidFill>
            </a:endParaRPr>
          </a:p>
          <a:p>
            <a:pPr algn="just"/>
            <a:r>
              <a:rPr lang="pt-BR" b="1" dirty="0">
                <a:solidFill>
                  <a:schemeClr val="tx1"/>
                </a:solidFill>
              </a:rPr>
              <a:t>OJ 310 da SDI-1 do TST.</a:t>
            </a:r>
          </a:p>
          <a:p>
            <a:pPr algn="just"/>
            <a:endParaRPr lang="pt-BR" b="1" dirty="0">
              <a:solidFill>
                <a:schemeClr val="tx1"/>
              </a:solidFill>
            </a:endParaRPr>
          </a:p>
          <a:p>
            <a:pPr marL="0" indent="0" algn="just">
              <a:buNone/>
            </a:pPr>
            <a:endParaRPr lang="pt-BR" b="1" dirty="0">
              <a:solidFill>
                <a:schemeClr val="tx1"/>
              </a:solidFill>
            </a:endParaRPr>
          </a:p>
          <a:p>
            <a:pPr algn="just"/>
            <a:r>
              <a:rPr lang="pt-BR" b="1" cap="all" dirty="0">
                <a:solidFill>
                  <a:schemeClr val="tx1"/>
                </a:solidFill>
              </a:rPr>
              <a:t>LITISCONSORTES. PROCURADORES DISTINTOS. PRAZO EM DOBRO. art. 229, </a:t>
            </a:r>
            <a:r>
              <a:rPr lang="pt-BR" b="1" i="1" cap="all" dirty="0">
                <a:solidFill>
                  <a:schemeClr val="tx1"/>
                </a:solidFill>
              </a:rPr>
              <a:t>caput</a:t>
            </a:r>
            <a:r>
              <a:rPr lang="pt-BR" b="1" cap="all" dirty="0">
                <a:solidFill>
                  <a:schemeClr val="tx1"/>
                </a:solidFill>
              </a:rPr>
              <a:t> e §§ 1º e 2º, do CPC de 2015. ART. 191 DO CPC de 1973. INAPLICÁVEL AO PROCESSO DO TRABALHO </a:t>
            </a:r>
            <a:r>
              <a:rPr lang="pt-BR" b="1" dirty="0">
                <a:solidFill>
                  <a:schemeClr val="tx1"/>
                </a:solidFill>
              </a:rPr>
              <a:t> (atualizada em decorrência do CPC de 2015) – Res. 208/2016, DEJT divulgado em 22, 25 e 26.04.2016</a:t>
            </a:r>
            <a:r>
              <a:rPr lang="pt-BR" dirty="0">
                <a:solidFill>
                  <a:schemeClr val="tx1"/>
                </a:solidFill>
              </a:rPr>
              <a:t/>
            </a:r>
            <a:br>
              <a:rPr lang="pt-BR" dirty="0">
                <a:solidFill>
                  <a:schemeClr val="tx1"/>
                </a:solidFill>
              </a:rPr>
            </a:br>
            <a:r>
              <a:rPr lang="pt-BR" dirty="0">
                <a:solidFill>
                  <a:schemeClr val="tx1"/>
                </a:solidFill>
              </a:rPr>
              <a:t>Inaplicável ao processo do trabalho a norma contida no art. 229, </a:t>
            </a:r>
            <a:r>
              <a:rPr lang="pt-BR" i="1" dirty="0">
                <a:solidFill>
                  <a:schemeClr val="tx1"/>
                </a:solidFill>
              </a:rPr>
              <a:t>caput</a:t>
            </a:r>
            <a:r>
              <a:rPr lang="pt-BR" dirty="0">
                <a:solidFill>
                  <a:schemeClr val="tx1"/>
                </a:solidFill>
              </a:rPr>
              <a:t> e §§ 1º e 2º, do CPC de 2015 (art. 191 do CPC de 1973), em razão de incompatibilidade com a celeridade que lhe é inerente.</a:t>
            </a:r>
          </a:p>
        </p:txBody>
      </p:sp>
      <p:pic>
        <p:nvPicPr>
          <p:cNvPr id="9" name="Picture 2" descr="C:\Users\Marli\AppData\Local\Microsoft\Windows\Temporary Internet Files\Content.IE5\30JKXUFH\MC90041132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3274" y="0"/>
            <a:ext cx="2130725" cy="170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1303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   Representação	</a:t>
            </a:r>
          </a:p>
        </p:txBody>
      </p:sp>
      <p:sp>
        <p:nvSpPr>
          <p:cNvPr id="3" name="Espaço Reservado para Conteúdo 2"/>
          <p:cNvSpPr>
            <a:spLocks noGrp="1"/>
          </p:cNvSpPr>
          <p:nvPr>
            <p:ph idx="1"/>
          </p:nvPr>
        </p:nvSpPr>
        <p:spPr>
          <a:xfrm>
            <a:off x="0" y="1600200"/>
            <a:ext cx="9144000" cy="5257800"/>
          </a:xfrm>
        </p:spPr>
        <p:txBody>
          <a:bodyPr>
            <a:normAutofit fontScale="77500" lnSpcReduction="20000"/>
          </a:bodyPr>
          <a:lstStyle/>
          <a:p>
            <a:pPr marL="0" indent="0" algn="just">
              <a:buNone/>
            </a:pPr>
            <a:r>
              <a:rPr lang="pt-BR" sz="3600" dirty="0">
                <a:solidFill>
                  <a:schemeClr val="tx1"/>
                </a:solidFill>
              </a:rPr>
              <a:t>OJ 120 do TST: </a:t>
            </a:r>
            <a:r>
              <a:rPr lang="pt-BR" sz="3600" b="1" dirty="0">
                <a:solidFill>
                  <a:schemeClr val="tx1"/>
                </a:solidFill>
              </a:rPr>
              <a:t>RECURSO. ASSINATURA DA PETIÇÃO OU DAS RAZÕES RECURSAIS. ART. 932, PARÁGRAFO ÚNICO, DO CPC DE 2015. (alterada em decorrência do CPC de 2015) Res. 212/2016, DEJT divulgado em 20, 21 e 22.09.2016</a:t>
            </a:r>
          </a:p>
          <a:p>
            <a:pPr marL="0" indent="0" algn="just">
              <a:buNone/>
            </a:pPr>
            <a:r>
              <a:rPr lang="pt-BR" sz="3600" dirty="0">
                <a:solidFill>
                  <a:schemeClr val="tx1"/>
                </a:solidFill>
              </a:rPr>
              <a:t/>
            </a:r>
            <a:br>
              <a:rPr lang="pt-BR" sz="3600" dirty="0">
                <a:solidFill>
                  <a:schemeClr val="tx1"/>
                </a:solidFill>
              </a:rPr>
            </a:br>
            <a:r>
              <a:rPr lang="pt-BR" sz="3600" dirty="0">
                <a:solidFill>
                  <a:schemeClr val="tx1"/>
                </a:solidFill>
              </a:rPr>
              <a:t>I - Verificada a total ausência de assinatura no recurso, o juiz ou o relator concederá prazo de 5 (cinco) dias para que seja sanado o vício. Descumprida a determinação, o recurso será reputado inadmissível (art. 932, parágrafo único, do CPC de 2015).</a:t>
            </a:r>
          </a:p>
          <a:p>
            <a:pPr marL="0" indent="0" algn="just">
              <a:buNone/>
            </a:pPr>
            <a:r>
              <a:rPr lang="pt-BR" sz="3600" dirty="0">
                <a:solidFill>
                  <a:schemeClr val="tx1"/>
                </a:solidFill>
              </a:rPr>
              <a:t/>
            </a:r>
            <a:br>
              <a:rPr lang="pt-BR" sz="3600" dirty="0">
                <a:solidFill>
                  <a:schemeClr val="tx1"/>
                </a:solidFill>
              </a:rPr>
            </a:br>
            <a:r>
              <a:rPr lang="pt-BR" sz="3600" dirty="0">
                <a:solidFill>
                  <a:schemeClr val="tx1"/>
                </a:solidFill>
              </a:rPr>
              <a:t>II - É válido o recurso assinado, ao menos, na petição de apresentação ou nas razões recursais.</a:t>
            </a:r>
          </a:p>
        </p:txBody>
      </p:sp>
    </p:spTree>
    <p:extLst>
      <p:ext uri="{BB962C8B-B14F-4D97-AF65-F5344CB8AC3E}">
        <p14:creationId xmlns:p14="http://schemas.microsoft.com/office/powerpoint/2010/main" val="1093050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p:tgtEl>
                                          <p:spTgt spid="3">
                                            <p:txEl>
                                              <p:pRg st="1" end="1"/>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2" end="2"/>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Representação</a:t>
            </a:r>
          </a:p>
        </p:txBody>
      </p:sp>
      <p:sp>
        <p:nvSpPr>
          <p:cNvPr id="3" name="Espaço Reservado para Conteúdo 2"/>
          <p:cNvSpPr>
            <a:spLocks noGrp="1"/>
          </p:cNvSpPr>
          <p:nvPr>
            <p:ph idx="1"/>
          </p:nvPr>
        </p:nvSpPr>
        <p:spPr>
          <a:xfrm>
            <a:off x="0" y="1600200"/>
            <a:ext cx="9144000" cy="5257800"/>
          </a:xfrm>
        </p:spPr>
        <p:txBody>
          <a:bodyPr>
            <a:normAutofit fontScale="55000" lnSpcReduction="20000"/>
          </a:bodyPr>
          <a:lstStyle/>
          <a:p>
            <a:pPr marL="0" indent="0" algn="just">
              <a:buNone/>
            </a:pPr>
            <a:r>
              <a:rPr lang="pt-BR" sz="3600" b="1" dirty="0">
                <a:solidFill>
                  <a:schemeClr val="tx1"/>
                </a:solidFill>
              </a:rPr>
              <a:t>Súmula nº 383 do TST</a:t>
            </a:r>
          </a:p>
          <a:p>
            <a:pPr marL="0" indent="0" algn="just">
              <a:buNone/>
            </a:pPr>
            <a:r>
              <a:rPr lang="pt-BR" sz="3600" b="1" dirty="0">
                <a:solidFill>
                  <a:schemeClr val="tx1"/>
                </a:solidFill>
              </a:rPr>
              <a:t>RECURSO. MANDATO. IRREGULARIDADE DE REPRESENTAÇÃO. CPC DE 2015, ARTS. 104 E 76, § 2º (nova redação em decorrência do CPC de 2015) - Res. 210/2016, DEJT divulgado em 30.06.2016 e 01 e 04.07.2016</a:t>
            </a:r>
          </a:p>
          <a:p>
            <a:pPr algn="just"/>
            <a:endParaRPr lang="pt-BR" sz="3600" dirty="0">
              <a:solidFill>
                <a:schemeClr val="tx1"/>
              </a:solidFill>
            </a:endParaRPr>
          </a:p>
          <a:p>
            <a:pPr marL="0" indent="0" algn="just">
              <a:buNone/>
            </a:pPr>
            <a:r>
              <a:rPr lang="pt-BR" sz="3600" dirty="0">
                <a:solidFill>
                  <a:schemeClr val="tx1"/>
                </a:solidFill>
              </a:rPr>
              <a:t>I – É inadmissível recurso firmado por advogado sem procuração juntada aos autos até o momento da sua interposição, salvo </a:t>
            </a:r>
            <a:r>
              <a:rPr lang="pt-BR" sz="3600" b="1" u="sng" dirty="0">
                <a:solidFill>
                  <a:schemeClr val="tx1"/>
                </a:solidFill>
              </a:rPr>
              <a:t>mandato tácito</a:t>
            </a:r>
            <a:r>
              <a:rPr lang="pt-BR" sz="3600" dirty="0">
                <a:solidFill>
                  <a:schemeClr val="tx1"/>
                </a:solidFill>
              </a:rPr>
              <a:t>. Em caráter excepcional (art. 104 do CPC de 2015), admite-se que o advogado, independentemente de intimação, exiba a procuração no prazo de 5 (cinco) dias após a interposição do recurso, prorrogável por igual período mediante despacho do juiz. Caso não a exiba, considera-se ineficaz o ato praticado e não se conhece do recurso.</a:t>
            </a:r>
          </a:p>
          <a:p>
            <a:pPr marL="0" indent="0" algn="just">
              <a:buNone/>
            </a:pPr>
            <a:r>
              <a:rPr lang="pt-BR" sz="3600" dirty="0">
                <a:solidFill>
                  <a:schemeClr val="tx1"/>
                </a:solidFill>
              </a:rPr>
              <a:t/>
            </a:r>
            <a:br>
              <a:rPr lang="pt-BR" sz="3600" dirty="0">
                <a:solidFill>
                  <a:schemeClr val="tx1"/>
                </a:solidFill>
              </a:rPr>
            </a:br>
            <a:r>
              <a:rPr lang="pt-BR" sz="3600" dirty="0">
                <a:solidFill>
                  <a:schemeClr val="tx1"/>
                </a:solidFill>
              </a:rPr>
              <a:t>II – Verificada a irregularidade de representação da parte em fase recursal, em procuração ou substabelecimento já constante dos autos, o relator ou o órgão competente para julgamento do recurso designará prazo de 5 (cinco) dias para que seja sanado o vício. Descumprida a determinação, o relator não conhecerá do recurso, se a providência couber ao recorrente, ou determinará o desentranhamento das contrarrazões, se a providência couber ao recorrido (art. 76, § 2º, do CPC de 2015).</a:t>
            </a:r>
          </a:p>
          <a:p>
            <a:pPr algn="just"/>
            <a:endParaRPr lang="pt-BR" dirty="0">
              <a:solidFill>
                <a:schemeClr val="tx1"/>
              </a:solidFill>
            </a:endParaRPr>
          </a:p>
        </p:txBody>
      </p:sp>
    </p:spTree>
    <p:extLst>
      <p:ext uri="{BB962C8B-B14F-4D97-AF65-F5344CB8AC3E}">
        <p14:creationId xmlns:p14="http://schemas.microsoft.com/office/powerpoint/2010/main" val="9128630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24" y="182880"/>
            <a:ext cx="9137176" cy="1111664"/>
          </a:xfrm>
        </p:spPr>
        <p:txBody>
          <a:bodyPr/>
          <a:lstStyle/>
          <a:p>
            <a:r>
              <a:rPr lang="pt-BR" dirty="0"/>
              <a:t>Representação</a:t>
            </a: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3068960"/>
            <a:ext cx="2744076" cy="3573016"/>
          </a:xfrm>
          <a:prstGeom prst="ellipse">
            <a:avLst/>
          </a:prstGeom>
          <a:ln>
            <a:noFill/>
          </a:ln>
          <a:effectLst>
            <a:softEdge rad="112500"/>
          </a:effectLst>
        </p:spPr>
      </p:pic>
      <p:sp>
        <p:nvSpPr>
          <p:cNvPr id="7" name="Rectangle 3"/>
          <p:cNvSpPr>
            <a:spLocks noGrp="1" noChangeArrowheads="1"/>
          </p:cNvSpPr>
          <p:nvPr>
            <p:ph idx="1"/>
          </p:nvPr>
        </p:nvSpPr>
        <p:spPr bwMode="auto">
          <a:xfrm>
            <a:off x="6824" y="2598004"/>
            <a:ext cx="6509392"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5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500" b="0" i="0" u="none" strike="noStrike" cap="none" normalizeH="0" baseline="0" dirty="0">
                <a:ln>
                  <a:noFill/>
                </a:ln>
                <a:solidFill>
                  <a:schemeClr val="tx1"/>
                </a:solidFill>
                <a:effectLst/>
                <a:cs typeface="Times New Roman" panose="02020603050405020304" pitchFamily="18" charset="0"/>
              </a:rPr>
              <a:t>I - É inválido o instrumento de mandato firmado em nome de pessoa jurídica que não contenha, pelo menos, o nome do outorgante e do signatário da procuração, pois estes dados constituem elementos que os individualizam.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5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500" b="0" i="0" u="none" strike="noStrike" cap="none" normalizeH="0" baseline="0" dirty="0">
                <a:ln>
                  <a:noFill/>
                </a:ln>
                <a:solidFill>
                  <a:schemeClr val="tx1"/>
                </a:solidFill>
                <a:effectLst/>
                <a:cs typeface="Times New Roman" panose="02020603050405020304" pitchFamily="18" charset="0"/>
              </a:rPr>
              <a:t>II – Verificada a irregularidade de representação da parte na instância originária, o juiz designará prazo de 5 (cinco) dias para que seja sanado o vício. Descumprida a determinação, extinguirá o processo, sem resolução de mérito, se a providência couber ao reclamante, ou considerará revel o reclamado, se a providência lhe couber (art. 76, § 1º, do CPC de 2015).</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500" b="0" i="0" u="none" strike="noStrike" cap="none" normalizeH="0" baseline="0" dirty="0">
                <a:ln>
                  <a:noFill/>
                </a:ln>
                <a:solidFill>
                  <a:schemeClr val="tx1"/>
                </a:solidFill>
                <a:effectLst/>
                <a:cs typeface="Times New Roman" panose="02020603050405020304" pitchFamily="18" charset="0"/>
              </a:rPr>
              <a:t/>
            </a:r>
            <a:br>
              <a:rPr kumimoji="0" lang="pt-BR" altLang="pt-BR" sz="1500" b="0" i="0" u="none" strike="noStrike" cap="none" normalizeH="0" baseline="0" dirty="0">
                <a:ln>
                  <a:noFill/>
                </a:ln>
                <a:solidFill>
                  <a:schemeClr val="tx1"/>
                </a:solidFill>
                <a:effectLst/>
                <a:cs typeface="Times New Roman" panose="02020603050405020304" pitchFamily="18" charset="0"/>
              </a:rPr>
            </a:br>
            <a:r>
              <a:rPr kumimoji="0" lang="pt-BR" altLang="pt-BR" sz="1500" b="0" i="0" u="none" strike="noStrike" cap="none" normalizeH="0" baseline="0" dirty="0">
                <a:ln>
                  <a:noFill/>
                </a:ln>
                <a:solidFill>
                  <a:schemeClr val="tx1"/>
                </a:solidFill>
                <a:effectLst/>
                <a:cs typeface="Times New Roman" panose="02020603050405020304" pitchFamily="18" charset="0"/>
              </a:rPr>
              <a:t>III – Caso a irregularidade de representação da parte seja constatada em fase recursal, o relator designará prazo de 5 (cinco) dias para que seja sanado o vício. Descumprida a determinação, o relator não conhecerá do recurso, se a providência couber ao recorrente, ou determinará o desentranhamento das contrarrazões, se a providência couber ao recorrido (art. 76, § 2º, do CPC </a:t>
            </a:r>
            <a:r>
              <a:rPr kumimoji="0" lang="pt-BR" altLang="pt-BR" sz="1500" b="0" i="0" u="none" strike="noStrike" cap="none" normalizeH="0" baseline="0" dirty="0" smtClean="0">
                <a:ln>
                  <a:noFill/>
                </a:ln>
                <a:solidFill>
                  <a:schemeClr val="tx1"/>
                </a:solidFill>
                <a:effectLst/>
                <a:cs typeface="Times New Roman" panose="02020603050405020304" pitchFamily="18" charset="0"/>
              </a:rPr>
              <a:t>de 2015</a:t>
            </a:r>
            <a:r>
              <a:rPr kumimoji="0" lang="pt-BR" altLang="pt-BR" sz="1500" b="0" i="0" u="none" strike="noStrike" cap="none" normalizeH="0" baseline="0" dirty="0">
                <a:ln>
                  <a:noFill/>
                </a:ln>
                <a:solidFill>
                  <a:schemeClr val="tx1"/>
                </a:solidFill>
                <a:effectLst/>
                <a:cs typeface="Times New Roman" panose="02020603050405020304" pitchFamily="18" charset="0"/>
              </a:rPr>
              <a:t>).</a:t>
            </a:r>
            <a:endParaRPr kumimoji="0" lang="pt-BR" altLang="pt-BR" sz="1500" b="0" i="0" u="none" strike="noStrike" cap="none" normalizeH="0" baseline="0" dirty="0">
              <a:ln>
                <a:noFill/>
              </a:ln>
              <a:solidFill>
                <a:schemeClr val="tx1"/>
              </a:solidFill>
              <a:effectLst/>
            </a:endParaRPr>
          </a:p>
        </p:txBody>
      </p:sp>
      <p:sp>
        <p:nvSpPr>
          <p:cNvPr id="3" name="Retângulo 2"/>
          <p:cNvSpPr/>
          <p:nvPr/>
        </p:nvSpPr>
        <p:spPr>
          <a:xfrm>
            <a:off x="0" y="1556792"/>
            <a:ext cx="9144000" cy="1323439"/>
          </a:xfrm>
          <a:prstGeom prst="rect">
            <a:avLst/>
          </a:prstGeom>
        </p:spPr>
        <p:txBody>
          <a:bodyPr wrap="square">
            <a:spAutoFit/>
          </a:bodyPr>
          <a:lstStyle/>
          <a:p>
            <a:pPr lvl="0" algn="just" eaLnBrk="0" fontAlgn="base" hangingPunct="0">
              <a:spcBef>
                <a:spcPct val="0"/>
              </a:spcBef>
              <a:spcAft>
                <a:spcPct val="0"/>
              </a:spcAft>
            </a:pPr>
            <a:r>
              <a:rPr lang="pt-BR" altLang="pt-BR" sz="1600" b="1" dirty="0"/>
              <a:t>Súmula nº 456 do TST</a:t>
            </a:r>
          </a:p>
          <a:p>
            <a:pPr lvl="0" algn="just" eaLnBrk="0" fontAlgn="base" hangingPunct="0">
              <a:spcBef>
                <a:spcPct val="0"/>
              </a:spcBef>
              <a:spcAft>
                <a:spcPct val="0"/>
              </a:spcAft>
            </a:pPr>
            <a:endParaRPr lang="pt-BR" altLang="pt-BR" sz="1600" b="1" dirty="0"/>
          </a:p>
          <a:p>
            <a:pPr lvl="0" algn="just" eaLnBrk="0" fontAlgn="base" hangingPunct="0">
              <a:spcBef>
                <a:spcPct val="0"/>
              </a:spcBef>
              <a:spcAft>
                <a:spcPct val="0"/>
              </a:spcAft>
            </a:pPr>
            <a:r>
              <a:rPr lang="pt-BR" altLang="pt-BR" sz="1600" b="1" dirty="0">
                <a:cs typeface="Times New Roman" panose="02020603050405020304" pitchFamily="18" charset="0"/>
              </a:rPr>
              <a:t>REPRESENTAÇÃO. PESSOA JURÍDICA. PROCURAÇÃO. INVALIDADE. IDENTIFICAÇÃO DO OUTORGANTE E DE SEU REPRESENTANTE.  (inseridos os itens II e III em decorrência do CPC de 2015) - Res. 211/2016, DEJT divulgado em 24, 25 e 26.08.2016</a:t>
            </a:r>
          </a:p>
        </p:txBody>
      </p:sp>
    </p:spTree>
    <p:extLst>
      <p:ext uri="{BB962C8B-B14F-4D97-AF65-F5344CB8AC3E}">
        <p14:creationId xmlns:p14="http://schemas.microsoft.com/office/powerpoint/2010/main" val="15814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 calcmode="lin" valueType="num">
                                      <p:cBhvr>
                                        <p:cTn id="14"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p:cTn id="21"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2">
            <a:extLst>
              <a:ext uri="{28A0092B-C50C-407E-A947-70E740481C1C}">
                <a14:useLocalDpi xmlns:a14="http://schemas.microsoft.com/office/drawing/2010/main" val="0"/>
              </a:ext>
            </a:extLst>
          </a:blip>
          <a:srcRect l="14085"/>
          <a:stretch/>
        </p:blipFill>
        <p:spPr>
          <a:xfrm>
            <a:off x="5878463" y="3827713"/>
            <a:ext cx="3265537" cy="3030287"/>
          </a:xfrm>
          <a:prstGeom prst="ellipse">
            <a:avLst/>
          </a:prstGeom>
          <a:ln>
            <a:noFill/>
          </a:ln>
          <a:effectLst>
            <a:softEdge rad="112500"/>
          </a:effectLst>
        </p:spPr>
      </p:pic>
      <p:sp>
        <p:nvSpPr>
          <p:cNvPr id="2" name="Título 1"/>
          <p:cNvSpPr>
            <a:spLocks noGrp="1"/>
          </p:cNvSpPr>
          <p:nvPr>
            <p:ph type="title"/>
          </p:nvPr>
        </p:nvSpPr>
        <p:spPr>
          <a:xfrm>
            <a:off x="0" y="182880"/>
            <a:ext cx="9144000" cy="1111664"/>
          </a:xfrm>
        </p:spPr>
        <p:txBody>
          <a:bodyPr>
            <a:normAutofit fontScale="90000"/>
          </a:bodyPr>
          <a:lstStyle/>
          <a:p>
            <a:r>
              <a:rPr lang="pt-BR" sz="4000" dirty="0"/>
              <a:t>Preparo – custas e depósito recursal</a:t>
            </a:r>
            <a:r>
              <a:rPr lang="pt-BR" dirty="0"/>
              <a:t>	</a:t>
            </a:r>
          </a:p>
        </p:txBody>
      </p:sp>
      <p:sp>
        <p:nvSpPr>
          <p:cNvPr id="3" name="Espaço Reservado para Conteúdo 2"/>
          <p:cNvSpPr>
            <a:spLocks noGrp="1"/>
          </p:cNvSpPr>
          <p:nvPr>
            <p:ph idx="1"/>
          </p:nvPr>
        </p:nvSpPr>
        <p:spPr>
          <a:xfrm>
            <a:off x="0" y="1556792"/>
            <a:ext cx="6158626" cy="5170091"/>
          </a:xfrm>
        </p:spPr>
        <p:txBody>
          <a:bodyPr>
            <a:noAutofit/>
          </a:bodyPr>
          <a:lstStyle/>
          <a:p>
            <a:pPr algn="just"/>
            <a:r>
              <a:rPr lang="pt-BR" sz="2500" b="1" u="sng" dirty="0">
                <a:solidFill>
                  <a:schemeClr val="tx1"/>
                </a:solidFill>
              </a:rPr>
              <a:t>Custas</a:t>
            </a:r>
            <a:r>
              <a:rPr lang="pt-BR" sz="2500" dirty="0">
                <a:solidFill>
                  <a:schemeClr val="tx1"/>
                </a:solidFill>
              </a:rPr>
              <a:t>:  2% sobre o valor da condenação.</a:t>
            </a:r>
          </a:p>
          <a:p>
            <a:pPr lvl="1" algn="just"/>
            <a:r>
              <a:rPr lang="pt-BR" sz="2100" dirty="0">
                <a:solidFill>
                  <a:schemeClr val="tx1"/>
                </a:solidFill>
              </a:rPr>
              <a:t>Valor mínimo de R$ 10,64. </a:t>
            </a:r>
          </a:p>
          <a:p>
            <a:pPr lvl="1" algn="just"/>
            <a:r>
              <a:rPr lang="pt-BR" sz="2100" dirty="0">
                <a:solidFill>
                  <a:schemeClr val="tx1"/>
                </a:solidFill>
              </a:rPr>
              <a:t>Valor máximo: 4 x teto do </a:t>
            </a:r>
            <a:r>
              <a:rPr lang="pt-BR" sz="2100" dirty="0" smtClean="0">
                <a:solidFill>
                  <a:schemeClr val="tx1"/>
                </a:solidFill>
              </a:rPr>
              <a:t>RGPS </a:t>
            </a:r>
            <a:r>
              <a:rPr lang="pt-BR" sz="1200" dirty="0" smtClean="0">
                <a:solidFill>
                  <a:schemeClr val="tx1"/>
                </a:solidFill>
              </a:rPr>
              <a:t>(R$ 5.839,45 x 4).</a:t>
            </a:r>
            <a:endParaRPr lang="pt-BR" sz="1200" dirty="0">
              <a:solidFill>
                <a:schemeClr val="tx1"/>
              </a:solidFill>
            </a:endParaRPr>
          </a:p>
          <a:p>
            <a:pPr marL="0" indent="0" algn="just">
              <a:buNone/>
            </a:pPr>
            <a:endParaRPr lang="pt-BR" sz="2500" dirty="0">
              <a:solidFill>
                <a:schemeClr val="tx1"/>
              </a:solidFill>
            </a:endParaRPr>
          </a:p>
          <a:p>
            <a:pPr algn="just"/>
            <a:r>
              <a:rPr lang="pt-BR" sz="2500" dirty="0">
                <a:solidFill>
                  <a:schemeClr val="tx1"/>
                </a:solidFill>
              </a:rPr>
              <a:t>Pagamento pela parte vencida. </a:t>
            </a:r>
          </a:p>
          <a:p>
            <a:pPr marL="0" indent="0" algn="just">
              <a:buNone/>
            </a:pPr>
            <a:endParaRPr lang="pt-BR" sz="2500" dirty="0">
              <a:solidFill>
                <a:schemeClr val="tx1"/>
              </a:solidFill>
            </a:endParaRPr>
          </a:p>
          <a:p>
            <a:pPr algn="just"/>
            <a:r>
              <a:rPr lang="pt-BR" sz="2500" dirty="0">
                <a:solidFill>
                  <a:schemeClr val="tx1"/>
                </a:solidFill>
              </a:rPr>
              <a:t>Art. 789, §1º da CLT:</a:t>
            </a:r>
          </a:p>
          <a:p>
            <a:pPr algn="just"/>
            <a:r>
              <a:rPr lang="pt-BR" sz="2500" dirty="0">
                <a:solidFill>
                  <a:schemeClr val="tx1"/>
                </a:solidFill>
              </a:rPr>
              <a:t>§ 1</a:t>
            </a:r>
            <a:r>
              <a:rPr lang="pt-BR" sz="2500" u="sng" baseline="30000" dirty="0">
                <a:solidFill>
                  <a:schemeClr val="tx1"/>
                </a:solidFill>
              </a:rPr>
              <a:t>o</a:t>
            </a:r>
            <a:r>
              <a:rPr lang="pt-BR" sz="2500" dirty="0">
                <a:solidFill>
                  <a:schemeClr val="tx1"/>
                </a:solidFill>
              </a:rPr>
              <a:t> As custas serão pagas pelo vencido, após o trânsito em julgado da decisão. No caso de recurso, as custas </a:t>
            </a:r>
            <a:r>
              <a:rPr lang="pt-BR" sz="2500" b="1" u="sng" dirty="0">
                <a:solidFill>
                  <a:schemeClr val="tx1"/>
                </a:solidFill>
              </a:rPr>
              <a:t>serão pagas e comprovado o recolhimento dentro do prazo recursal</a:t>
            </a:r>
            <a:r>
              <a:rPr lang="pt-BR" sz="2500" dirty="0">
                <a:solidFill>
                  <a:schemeClr val="tx1"/>
                </a:solidFill>
              </a:rPr>
              <a:t>.</a:t>
            </a:r>
            <a:r>
              <a:rPr lang="pt-BR" sz="2500" b="1" dirty="0">
                <a:solidFill>
                  <a:schemeClr val="tx1"/>
                </a:solidFill>
              </a:rPr>
              <a:t> </a:t>
            </a:r>
            <a:r>
              <a:rPr lang="pt-BR" sz="1000" dirty="0">
                <a:solidFill>
                  <a:schemeClr val="tx1"/>
                </a:solidFill>
              </a:rPr>
              <a:t>(Redação dada pela Lei nº 10.537, de 27.8.2002).</a:t>
            </a:r>
          </a:p>
          <a:p>
            <a:pPr algn="just"/>
            <a:endParaRPr lang="pt-BR" sz="2500" dirty="0">
              <a:solidFill>
                <a:schemeClr val="tx1"/>
              </a:solidFill>
            </a:endParaRPr>
          </a:p>
        </p:txBody>
      </p:sp>
    </p:spTree>
    <p:extLst>
      <p:ext uri="{BB962C8B-B14F-4D97-AF65-F5344CB8AC3E}">
        <p14:creationId xmlns:p14="http://schemas.microsoft.com/office/powerpoint/2010/main" val="2469018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7650C90-31D6-4C39-97E7-F66E602323CD}"/>
              </a:ext>
            </a:extLst>
          </p:cNvPr>
          <p:cNvSpPr>
            <a:spLocks noGrp="1"/>
          </p:cNvSpPr>
          <p:nvPr>
            <p:ph type="title"/>
          </p:nvPr>
        </p:nvSpPr>
        <p:spPr>
          <a:xfrm>
            <a:off x="0" y="182880"/>
            <a:ext cx="9144000" cy="1111664"/>
          </a:xfrm>
        </p:spPr>
        <p:txBody>
          <a:bodyPr>
            <a:normAutofit/>
          </a:bodyPr>
          <a:lstStyle/>
          <a:p>
            <a:r>
              <a:rPr lang="pt-BR" sz="3600" dirty="0"/>
              <a:t>Gratuidade da Justiça – reforma trabalhista</a:t>
            </a:r>
          </a:p>
        </p:txBody>
      </p:sp>
      <p:sp>
        <p:nvSpPr>
          <p:cNvPr id="3" name="Espaço Reservado para Conteúdo 2">
            <a:extLst>
              <a:ext uri="{FF2B5EF4-FFF2-40B4-BE49-F238E27FC236}">
                <a16:creationId xmlns="" xmlns:a16="http://schemas.microsoft.com/office/drawing/2014/main" id="{0F5AC46A-878A-460D-9602-971DBA4F5A08}"/>
              </a:ext>
            </a:extLst>
          </p:cNvPr>
          <p:cNvSpPr>
            <a:spLocks noGrp="1"/>
          </p:cNvSpPr>
          <p:nvPr>
            <p:ph idx="1"/>
          </p:nvPr>
        </p:nvSpPr>
        <p:spPr>
          <a:xfrm>
            <a:off x="0" y="1556792"/>
            <a:ext cx="9144000" cy="5301208"/>
          </a:xfrm>
        </p:spPr>
        <p:txBody>
          <a:bodyPr>
            <a:normAutofit/>
          </a:bodyPr>
          <a:lstStyle/>
          <a:p>
            <a:pPr algn="just"/>
            <a:r>
              <a:rPr lang="pt-BR" sz="2800" dirty="0">
                <a:solidFill>
                  <a:schemeClr val="tx1"/>
                </a:solidFill>
              </a:rPr>
              <a:t>Art. 790, § 3</a:t>
            </a:r>
            <a:r>
              <a:rPr lang="pt-BR" sz="2800" u="sng" baseline="30000" dirty="0">
                <a:solidFill>
                  <a:schemeClr val="tx1"/>
                </a:solidFill>
              </a:rPr>
              <a:t>o</a:t>
            </a:r>
            <a:r>
              <a:rPr lang="pt-BR" sz="2800" dirty="0">
                <a:solidFill>
                  <a:schemeClr val="tx1"/>
                </a:solidFill>
              </a:rPr>
              <a:t>  É facultado aos juízes, órgãos julgadores e presidentes dos tribunais do trabalho de qualquer instância conceder, a requerimento ou de ofício, o benefício da justiça gratuita, inclusive quanto a traslados e instrumentos, àqueles que perceberem </a:t>
            </a:r>
            <a:r>
              <a:rPr lang="pt-BR" sz="2800" b="1" dirty="0">
                <a:solidFill>
                  <a:schemeClr val="tx1"/>
                </a:solidFill>
              </a:rPr>
              <a:t>salário igual ou inferior a 40% (quarenta por cento) do limite máximo dos benefícios do Regime Geral de Previdência Social</a:t>
            </a:r>
            <a:r>
              <a:rPr lang="pt-BR" sz="2800" dirty="0">
                <a:solidFill>
                  <a:schemeClr val="tx1"/>
                </a:solidFill>
              </a:rPr>
              <a:t>. </a:t>
            </a:r>
            <a:r>
              <a:rPr lang="pt-BR" sz="1000" dirty="0">
                <a:solidFill>
                  <a:schemeClr val="tx1"/>
                </a:solidFill>
                <a:hlinkClick r:id="rId2">
                  <a:extLst>
                    <a:ext uri="{A12FA001-AC4F-418D-AE19-62706E023703}">
                      <ahyp:hlinkClr xmlns="" xmlns:ahyp="http://schemas.microsoft.com/office/drawing/2018/hyperlinkcolor" val="tx"/>
                    </a:ext>
                  </a:extLst>
                </a:hlinkClick>
              </a:rPr>
              <a:t>(Redação dada pela Lei nº 13.467, de 2017)</a:t>
            </a:r>
            <a:endParaRPr lang="pt-BR" sz="1000" dirty="0">
              <a:solidFill>
                <a:schemeClr val="tx1"/>
              </a:solidFill>
            </a:endParaRPr>
          </a:p>
          <a:p>
            <a:pPr algn="just"/>
            <a:endParaRPr lang="pt-BR" sz="1000" dirty="0">
              <a:solidFill>
                <a:schemeClr val="tx1"/>
              </a:solidFill>
            </a:endParaRPr>
          </a:p>
          <a:p>
            <a:pPr algn="just"/>
            <a:r>
              <a:rPr lang="pt-BR" sz="2800" dirty="0">
                <a:solidFill>
                  <a:schemeClr val="tx1"/>
                </a:solidFill>
              </a:rPr>
              <a:t>§ 4</a:t>
            </a:r>
            <a:r>
              <a:rPr lang="pt-BR" sz="2800" u="sng" baseline="30000" dirty="0">
                <a:solidFill>
                  <a:schemeClr val="tx1"/>
                </a:solidFill>
              </a:rPr>
              <a:t>o</a:t>
            </a:r>
            <a:r>
              <a:rPr lang="pt-BR" sz="2800" dirty="0">
                <a:solidFill>
                  <a:schemeClr val="tx1"/>
                </a:solidFill>
              </a:rPr>
              <a:t>  O benefício da justiça gratuita será concedido </a:t>
            </a:r>
            <a:r>
              <a:rPr lang="pt-BR" sz="2800" b="1" u="sng" dirty="0">
                <a:solidFill>
                  <a:schemeClr val="tx1"/>
                </a:solidFill>
              </a:rPr>
              <a:t>à parte</a:t>
            </a:r>
            <a:r>
              <a:rPr lang="pt-BR" sz="2800" b="1" dirty="0">
                <a:solidFill>
                  <a:schemeClr val="tx1"/>
                </a:solidFill>
              </a:rPr>
              <a:t> </a:t>
            </a:r>
            <a:r>
              <a:rPr lang="pt-BR" sz="2800" dirty="0">
                <a:solidFill>
                  <a:schemeClr val="tx1"/>
                </a:solidFill>
              </a:rPr>
              <a:t>que comprovar insuficiência de recursos para o pagamento das custas do processo</a:t>
            </a:r>
            <a:r>
              <a:rPr lang="pt-BR" dirty="0">
                <a:solidFill>
                  <a:schemeClr val="tx1"/>
                </a:solidFill>
              </a:rPr>
              <a:t>. </a:t>
            </a:r>
            <a:r>
              <a:rPr lang="pt-BR" sz="1000" dirty="0">
                <a:solidFill>
                  <a:schemeClr val="tx1"/>
                </a:solidFill>
                <a:hlinkClick r:id="rId2">
                  <a:extLst>
                    <a:ext uri="{A12FA001-AC4F-418D-AE19-62706E023703}">
                      <ahyp:hlinkClr xmlns="" xmlns:ahyp="http://schemas.microsoft.com/office/drawing/2018/hyperlinkcolor" val="tx"/>
                    </a:ext>
                  </a:extLst>
                </a:hlinkClick>
              </a:rPr>
              <a:t>(Incluído pela Lei nº 13.467, de 2017)</a:t>
            </a:r>
            <a:endParaRPr lang="pt-BR" sz="1000" dirty="0">
              <a:solidFill>
                <a:schemeClr val="tx1"/>
              </a:solidFill>
            </a:endParaRPr>
          </a:p>
          <a:p>
            <a:pPr algn="just"/>
            <a:endParaRPr lang="pt-BR" dirty="0">
              <a:solidFill>
                <a:schemeClr val="tx1"/>
              </a:solidFill>
            </a:endParaRPr>
          </a:p>
        </p:txBody>
      </p:sp>
    </p:spTree>
    <p:extLst>
      <p:ext uri="{BB962C8B-B14F-4D97-AF65-F5344CB8AC3E}">
        <p14:creationId xmlns:p14="http://schemas.microsoft.com/office/powerpoint/2010/main" val="1838895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normAutofit fontScale="90000"/>
          </a:bodyPr>
          <a:lstStyle/>
          <a:p>
            <a:r>
              <a:rPr lang="pt-BR" sz="3900" dirty="0"/>
              <a:t>Conceitos de sentença e decisão interlocutória</a:t>
            </a:r>
            <a:r>
              <a:rPr lang="pt-BR" dirty="0"/>
              <a:t>	</a:t>
            </a:r>
          </a:p>
        </p:txBody>
      </p:sp>
      <p:sp>
        <p:nvSpPr>
          <p:cNvPr id="3" name="Espaço Reservado para Conteúdo 2"/>
          <p:cNvSpPr>
            <a:spLocks noGrp="1"/>
          </p:cNvSpPr>
          <p:nvPr>
            <p:ph idx="1"/>
          </p:nvPr>
        </p:nvSpPr>
        <p:spPr>
          <a:xfrm>
            <a:off x="0" y="1600200"/>
            <a:ext cx="9144000" cy="5257800"/>
          </a:xfrm>
        </p:spPr>
        <p:txBody>
          <a:bodyPr>
            <a:normAutofit/>
          </a:bodyPr>
          <a:lstStyle/>
          <a:p>
            <a:pPr algn="just"/>
            <a:r>
              <a:rPr lang="pt-BR" sz="2800" dirty="0">
                <a:solidFill>
                  <a:schemeClr val="tx1"/>
                </a:solidFill>
              </a:rPr>
              <a:t>Sentença – ato pelo qual se extingue o processo, com ou sem resolução do mérito.</a:t>
            </a:r>
          </a:p>
          <a:p>
            <a:pPr algn="just"/>
            <a:endParaRPr lang="pt-BR" sz="2800" dirty="0">
              <a:solidFill>
                <a:schemeClr val="tx1"/>
              </a:solidFill>
            </a:endParaRPr>
          </a:p>
          <a:p>
            <a:pPr lvl="1" algn="just"/>
            <a:r>
              <a:rPr lang="pt-BR" sz="2800" dirty="0">
                <a:solidFill>
                  <a:schemeClr val="tx1"/>
                </a:solidFill>
              </a:rPr>
              <a:t>Com resolução do mérito: sentença definitiva</a:t>
            </a:r>
          </a:p>
          <a:p>
            <a:pPr lvl="1" algn="just"/>
            <a:endParaRPr lang="pt-BR" sz="2800" dirty="0">
              <a:solidFill>
                <a:schemeClr val="tx1"/>
              </a:solidFill>
            </a:endParaRPr>
          </a:p>
          <a:p>
            <a:pPr lvl="1" algn="just"/>
            <a:r>
              <a:rPr lang="pt-BR" sz="2800" dirty="0">
                <a:solidFill>
                  <a:schemeClr val="tx1"/>
                </a:solidFill>
              </a:rPr>
              <a:t>Sem resolução do mérito: sentença terminativa</a:t>
            </a:r>
          </a:p>
          <a:p>
            <a:pPr marL="457200" lvl="1" indent="0" algn="just">
              <a:buNone/>
            </a:pPr>
            <a:endParaRPr lang="pt-BR" sz="2800" dirty="0">
              <a:solidFill>
                <a:schemeClr val="tx1"/>
              </a:solidFill>
            </a:endParaRPr>
          </a:p>
          <a:p>
            <a:pPr algn="just"/>
            <a:r>
              <a:rPr lang="pt-BR" sz="2800" dirty="0">
                <a:solidFill>
                  <a:schemeClr val="tx1"/>
                </a:solidFill>
              </a:rPr>
              <a:t>Decisão interlocutória – ato pelo qual se decide questão incidente.  	</a:t>
            </a:r>
          </a:p>
          <a:p>
            <a:pPr algn="just"/>
            <a:endParaRPr lang="pt-BR" sz="2800" dirty="0">
              <a:solidFill>
                <a:schemeClr val="tx1"/>
              </a:solidFill>
            </a:endParaRPr>
          </a:p>
        </p:txBody>
      </p:sp>
    </p:spTree>
    <p:extLst>
      <p:ext uri="{BB962C8B-B14F-4D97-AF65-F5344CB8AC3E}">
        <p14:creationId xmlns:p14="http://schemas.microsoft.com/office/powerpoint/2010/main" val="42061691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arn(inVertical)">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solidFill>
                  <a:srgbClr val="FFFF00"/>
                </a:solidFill>
              </a:rPr>
              <a:t>Atenção:</a:t>
            </a:r>
          </a:p>
        </p:txBody>
      </p:sp>
      <p:sp>
        <p:nvSpPr>
          <p:cNvPr id="3" name="Espaço Reservado para Conteúdo 2"/>
          <p:cNvSpPr>
            <a:spLocks noGrp="1"/>
          </p:cNvSpPr>
          <p:nvPr>
            <p:ph idx="1"/>
          </p:nvPr>
        </p:nvSpPr>
        <p:spPr>
          <a:xfrm>
            <a:off x="-4218" y="1700808"/>
            <a:ext cx="9144000" cy="5375342"/>
          </a:xfrm>
        </p:spPr>
        <p:txBody>
          <a:bodyPr>
            <a:noAutofit/>
          </a:bodyPr>
          <a:lstStyle/>
          <a:p>
            <a:pPr marL="0" indent="0" algn="just">
              <a:buNone/>
            </a:pPr>
            <a:r>
              <a:rPr lang="pt-BR" sz="3000" dirty="0">
                <a:solidFill>
                  <a:schemeClr val="tx1"/>
                </a:solidFill>
              </a:rPr>
              <a:t>Exceção: Art. 790-A. São isentos do pagamento de custas, além dos beneficiários de justiça gratuita:</a:t>
            </a:r>
          </a:p>
          <a:p>
            <a:pPr marL="0" indent="0" algn="just">
              <a:buNone/>
            </a:pPr>
            <a:endParaRPr lang="pt-BR" sz="3000" dirty="0">
              <a:solidFill>
                <a:schemeClr val="tx1"/>
              </a:solidFill>
            </a:endParaRPr>
          </a:p>
          <a:p>
            <a:pPr marL="0" indent="0" algn="just">
              <a:buNone/>
            </a:pPr>
            <a:r>
              <a:rPr lang="pt-BR" sz="3000" dirty="0">
                <a:solidFill>
                  <a:schemeClr val="tx1"/>
                </a:solidFill>
              </a:rPr>
              <a:t>I – a União, os Estados, o Distrito Federal, os Municípios e respectivas autarquias e fundações públicas federais, estaduais ou municipais que não explorem atividade econômica; </a:t>
            </a:r>
          </a:p>
          <a:p>
            <a:pPr marL="0" indent="0" algn="just">
              <a:buNone/>
            </a:pPr>
            <a:r>
              <a:rPr lang="pt-BR" sz="3000" dirty="0">
                <a:solidFill>
                  <a:schemeClr val="tx1"/>
                </a:solidFill>
              </a:rPr>
              <a:t>  </a:t>
            </a:r>
          </a:p>
          <a:p>
            <a:pPr marL="0" indent="0" algn="just">
              <a:buNone/>
            </a:pPr>
            <a:r>
              <a:rPr lang="pt-BR" sz="3000" dirty="0">
                <a:solidFill>
                  <a:schemeClr val="tx1"/>
                </a:solidFill>
              </a:rPr>
              <a:t>II – o Ministério Público do Trabalho.</a:t>
            </a:r>
          </a:p>
          <a:p>
            <a:pPr algn="just"/>
            <a:endParaRPr lang="pt-BR" sz="3200" dirty="0">
              <a:solidFill>
                <a:schemeClr val="tx1"/>
              </a:solidFill>
            </a:endParaRPr>
          </a:p>
        </p:txBody>
      </p:sp>
      <p:pic>
        <p:nvPicPr>
          <p:cNvPr id="5122" name="Picture 2" descr="C:\Users\Marli\AppData\Local\Microsoft\Windows\Temporary Internet Files\Content.IE5\30JKXUFH\MC90041132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3274" y="0"/>
            <a:ext cx="2130725" cy="170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4249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normAutofit/>
          </a:bodyPr>
          <a:lstStyle/>
          <a:p>
            <a:r>
              <a:rPr lang="pt-BR" dirty="0"/>
              <a:t>Preparo</a:t>
            </a:r>
          </a:p>
        </p:txBody>
      </p:sp>
      <p:sp>
        <p:nvSpPr>
          <p:cNvPr id="4" name="Rectangle 1"/>
          <p:cNvSpPr>
            <a:spLocks noGrp="1" noChangeArrowheads="1"/>
          </p:cNvSpPr>
          <p:nvPr>
            <p:ph idx="1"/>
          </p:nvPr>
        </p:nvSpPr>
        <p:spPr bwMode="auto">
          <a:xfrm>
            <a:off x="4038" y="1601734"/>
            <a:ext cx="91440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600" b="1" i="0" u="none" strike="noStrike" cap="none" normalizeH="0" baseline="0" dirty="0">
                <a:ln>
                  <a:noFill/>
                </a:ln>
                <a:solidFill>
                  <a:schemeClr val="tx1"/>
                </a:solidFill>
                <a:effectLst/>
              </a:rPr>
              <a:t>Súmula nº 25 do TST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600"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600" b="1" i="0" u="none" strike="noStrike" cap="none" normalizeH="0" baseline="0" dirty="0">
                <a:ln>
                  <a:noFill/>
                </a:ln>
                <a:solidFill>
                  <a:schemeClr val="tx1"/>
                </a:solidFill>
                <a:effectLst/>
              </a:rPr>
              <a:t>CUSTAS PROCESSUAIS.  INVERSÃO DO ÔNUS DA SUCUMBÊNCIA</a:t>
            </a:r>
            <a:r>
              <a:rPr kumimoji="0" lang="pt-BR" altLang="pt-BR" sz="1600" i="0" u="none" strike="noStrike" cap="none" normalizeH="0" baseline="0" dirty="0">
                <a:ln>
                  <a:noFill/>
                </a:ln>
                <a:solidFill>
                  <a:schemeClr val="tx1"/>
                </a:solidFill>
                <a:effectLst/>
              </a:rPr>
              <a:t>. (alterada a Súmula e incorporadas as Orientações Jurisprudenciais </a:t>
            </a:r>
            <a:r>
              <a:rPr kumimoji="0" lang="pt-BR" altLang="pt-BR" sz="1600" i="0" u="none" strike="noStrike" cap="none" normalizeH="0" baseline="0" dirty="0" err="1">
                <a:ln>
                  <a:noFill/>
                </a:ln>
                <a:solidFill>
                  <a:schemeClr val="tx1"/>
                </a:solidFill>
                <a:effectLst/>
              </a:rPr>
              <a:t>nºs</a:t>
            </a:r>
            <a:r>
              <a:rPr kumimoji="0" lang="pt-BR" altLang="pt-BR" sz="1600" i="0" u="none" strike="noStrike" cap="none" normalizeH="0" baseline="0" dirty="0">
                <a:ln>
                  <a:noFill/>
                </a:ln>
                <a:solidFill>
                  <a:schemeClr val="tx1"/>
                </a:solidFill>
                <a:effectLst/>
              </a:rPr>
              <a:t> 104 e 186 da SBDI-1) - Res. 197/2015 - DEJT divulgado em 14, 15 e 18.05.2015</a:t>
            </a:r>
          </a:p>
          <a:p>
            <a:pPr marL="0" marR="0" lvl="0" indent="0" algn="just" defTabSz="914400" rtl="0" eaLnBrk="0" fontAlgn="base" latinLnBrk="0" hangingPunct="0">
              <a:lnSpc>
                <a:spcPct val="100000"/>
              </a:lnSpc>
              <a:spcBef>
                <a:spcPct val="0"/>
              </a:spcBef>
              <a:spcAft>
                <a:spcPct val="0"/>
              </a:spcAft>
              <a:buClrTx/>
              <a:buSzTx/>
              <a:buFontTx/>
              <a:buNone/>
              <a:tabLst/>
            </a:pPr>
            <a:endParaRPr lang="pt-BR" altLang="pt-BR" sz="1600" dirty="0">
              <a:solidFill>
                <a:schemeClr val="tx1"/>
              </a:solidFill>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chemeClr val="tx1"/>
                </a:solidFill>
                <a:effectLst/>
                <a:cs typeface="Times New Roman" panose="02020603050405020304" pitchFamily="18" charset="0"/>
              </a:rPr>
              <a:t>I - A parte vencedora na primeira instância, se vencida na segunda, está obrigada, independentemente de intimação, a pagar as custas fixadas na sentença  originária, das quais ficara isenta a parte então vencida; </a:t>
            </a:r>
          </a:p>
          <a:p>
            <a:pPr marL="0" marR="0" lvl="0" indent="0" algn="just" defTabSz="914400" rtl="0" eaLnBrk="0" fontAlgn="base" latinLnBrk="0" hangingPunct="0">
              <a:lnSpc>
                <a:spcPct val="100000"/>
              </a:lnSpc>
              <a:spcBef>
                <a:spcPct val="0"/>
              </a:spcBef>
              <a:spcAft>
                <a:spcPct val="0"/>
              </a:spcAft>
              <a:buClrTx/>
              <a:buSzTx/>
              <a:buFontTx/>
              <a:buNone/>
              <a:tabLst/>
            </a:pPr>
            <a:endParaRPr lang="pt-BR" altLang="pt-BR" sz="1600" dirty="0">
              <a:solidFill>
                <a:schemeClr val="tx1"/>
              </a:solidFill>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chemeClr val="tx1"/>
                </a:solidFill>
                <a:effectLst/>
              </a:rPr>
              <a:t>II - No caso de inversão do ônus da sucumbência em segundo grau, sem acréscimo ou atualização do valor das custas e se estas já foram devidamente recolhidas, descabe um novo pagamento pela parte vencida, ao recorrer. Deverá ao final, se sucumbente, </a:t>
            </a:r>
            <a:r>
              <a:rPr kumimoji="0" lang="pt-BR" altLang="pt-BR" sz="1600" b="1" i="0" u="none" strike="noStrike" cap="none" normalizeH="0" baseline="0" dirty="0">
                <a:ln>
                  <a:noFill/>
                </a:ln>
                <a:solidFill>
                  <a:schemeClr val="tx1"/>
                </a:solidFill>
                <a:effectLst/>
              </a:rPr>
              <a:t>reembolsar</a:t>
            </a:r>
            <a:r>
              <a:rPr kumimoji="0" lang="pt-BR" altLang="pt-BR" sz="1600" b="0" i="0" u="none" strike="noStrike" cap="none" normalizeH="0" baseline="0" dirty="0">
                <a:ln>
                  <a:noFill/>
                </a:ln>
                <a:solidFill>
                  <a:schemeClr val="tx1"/>
                </a:solidFill>
                <a:effectLst/>
              </a:rPr>
              <a:t> a quantia; (</a:t>
            </a:r>
            <a:r>
              <a:rPr kumimoji="0" lang="pt-BR" altLang="pt-BR" sz="1600" b="0" i="0" u="none" strike="noStrike" cap="none" normalizeH="0" baseline="0" dirty="0" err="1">
                <a:ln>
                  <a:noFill/>
                </a:ln>
                <a:solidFill>
                  <a:schemeClr val="tx1"/>
                </a:solidFill>
                <a:effectLst/>
              </a:rPr>
              <a:t>ex-OJ</a:t>
            </a:r>
            <a:r>
              <a:rPr kumimoji="0" lang="pt-BR" altLang="pt-BR" sz="1600" b="0" i="0" u="none" strike="noStrike" cap="none" normalizeH="0" baseline="0" dirty="0">
                <a:ln>
                  <a:noFill/>
                </a:ln>
                <a:solidFill>
                  <a:schemeClr val="tx1"/>
                </a:solidFill>
                <a:effectLst/>
              </a:rPr>
              <a:t> nº 186 da SBDI-I)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chemeClr val="tx1"/>
                </a:solidFill>
                <a:effectLst/>
              </a:rPr>
              <a:t>III - Não caracteriza deserção a hipótese em que, acrescido o valor da condenação, não houve fixação ou cálculo do valor devido a título de custas e tampouco intimação da parte para o preparo do recurso, devendo ser as custas pagas ao final; (</a:t>
            </a:r>
            <a:r>
              <a:rPr kumimoji="0" lang="pt-BR" altLang="pt-BR" sz="1600" b="0" i="0" u="none" strike="noStrike" cap="none" normalizeH="0" baseline="0" dirty="0" err="1">
                <a:ln>
                  <a:noFill/>
                </a:ln>
                <a:solidFill>
                  <a:schemeClr val="tx1"/>
                </a:solidFill>
                <a:effectLst/>
              </a:rPr>
              <a:t>ex-OJ</a:t>
            </a:r>
            <a:r>
              <a:rPr kumimoji="0" lang="pt-BR" altLang="pt-BR" sz="1600" b="0" i="0" u="none" strike="noStrike" cap="none" normalizeH="0" baseline="0" dirty="0">
                <a:ln>
                  <a:noFill/>
                </a:ln>
                <a:solidFill>
                  <a:schemeClr val="tx1"/>
                </a:solidFill>
                <a:effectLst/>
              </a:rPr>
              <a:t> nº 104 da SBDI-I)</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chemeClr val="tx1"/>
                </a:solidFill>
                <a:effectLst/>
                <a:cs typeface="Times New Roman" panose="02020603050405020304" pitchFamily="18" charset="0"/>
              </a:rPr>
              <a:t>IV - O reembolso das custas à parte vencedora faz-se necessário mesmo na hipótese em que a parte vencida for pessoa isenta do seu pagamento, nos termos do art. 790-A, parágrafo único, da CLT.</a:t>
            </a:r>
            <a:r>
              <a:rPr kumimoji="0" lang="pt-BR" altLang="pt-BR" sz="1600" b="0"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260269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3998" cy="1111664"/>
          </a:xfrm>
        </p:spPr>
        <p:txBody>
          <a:bodyPr/>
          <a:lstStyle/>
          <a:p>
            <a:r>
              <a:rPr lang="pt-BR" dirty="0"/>
              <a:t>OJ 409 SDI-1 TST:</a:t>
            </a:r>
          </a:p>
        </p:txBody>
      </p:sp>
      <p:sp>
        <p:nvSpPr>
          <p:cNvPr id="5" name="Rectangle 2"/>
          <p:cNvSpPr>
            <a:spLocks noGrp="1" noChangeArrowheads="1"/>
          </p:cNvSpPr>
          <p:nvPr>
            <p:ph idx="1"/>
          </p:nvPr>
        </p:nvSpPr>
        <p:spPr bwMode="auto">
          <a:xfrm>
            <a:off x="0" y="1598534"/>
            <a:ext cx="9143999"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3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MULTA </a:t>
            </a:r>
            <a:r>
              <a:rPr kumimoji="0" lang="pt-BR" altLang="pt-BR" sz="3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POR LITIGÂNCIA DE MÁ-FÉ. RECOLHIMENTO. PRESSUPOSTO RECURSAL. INEXIGIBILIDADE. </a:t>
            </a:r>
            <a:r>
              <a:rPr kumimoji="0" lang="pt-BR" altLang="pt-BR" sz="3000" i="0" u="none" strike="noStrike" cap="none" normalizeH="0" baseline="0" dirty="0">
                <a:ln>
                  <a:noFill/>
                </a:ln>
                <a:solidFill>
                  <a:schemeClr val="tx1"/>
                </a:solidFill>
                <a:effectLst/>
                <a:latin typeface="Arial" panose="020B0604020202020204" pitchFamily="34" charset="0"/>
                <a:cs typeface="Arial" panose="020B0604020202020204" pitchFamily="34" charset="0"/>
              </a:rPr>
              <a:t> (nova redação em decorrência do CPC de 2015) - Res. 209/2016, DEJT divulgado em 01, 02 e 03.06.2016</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3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r>
            <a:br>
              <a:rPr kumimoji="0" lang="pt-BR" altLang="pt-BR" sz="3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pt-BR" altLang="pt-BR" sz="3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 recolhimento do valor da multa imposta como sanção por litigância de má-fé (art. 81 do CPC de 2015 – art. 18 do CPC de 1973) </a:t>
            </a:r>
            <a:r>
              <a:rPr kumimoji="0" lang="pt-BR" altLang="pt-BR" sz="3000" b="1" i="0" u="sng" strike="noStrike" cap="none" normalizeH="0" baseline="0" dirty="0">
                <a:ln>
                  <a:noFill/>
                </a:ln>
                <a:solidFill>
                  <a:schemeClr val="tx1"/>
                </a:solidFill>
                <a:effectLst/>
                <a:latin typeface="Arial" panose="020B0604020202020204" pitchFamily="34" charset="0"/>
                <a:cs typeface="Arial" panose="020B0604020202020204" pitchFamily="34" charset="0"/>
              </a:rPr>
              <a:t>não é pressuposto objetivo</a:t>
            </a:r>
            <a:r>
              <a:rPr kumimoji="0" lang="pt-BR" altLang="pt-BR" sz="3000" b="1" i="0"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pt-BR" altLang="pt-BR" sz="3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para interposição dos recursos de natureza trabalhista. </a:t>
            </a:r>
          </a:p>
        </p:txBody>
      </p:sp>
    </p:spTree>
    <p:extLst>
      <p:ext uri="{BB962C8B-B14F-4D97-AF65-F5344CB8AC3E}">
        <p14:creationId xmlns:p14="http://schemas.microsoft.com/office/powerpoint/2010/main" val="164940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solidFill>
                  <a:srgbClr val="FFFF00"/>
                </a:solidFill>
              </a:rPr>
              <a:t>CUIDADO</a:t>
            </a:r>
          </a:p>
        </p:txBody>
      </p:sp>
      <p:sp>
        <p:nvSpPr>
          <p:cNvPr id="3" name="Espaço Reservado para Conteúdo 2"/>
          <p:cNvSpPr>
            <a:spLocks noGrp="1"/>
          </p:cNvSpPr>
          <p:nvPr>
            <p:ph idx="1"/>
          </p:nvPr>
        </p:nvSpPr>
        <p:spPr>
          <a:xfrm>
            <a:off x="107504" y="1628800"/>
            <a:ext cx="9036496" cy="4536504"/>
          </a:xfrm>
        </p:spPr>
        <p:txBody>
          <a:bodyPr/>
          <a:lstStyle/>
          <a:p>
            <a:pPr marL="0" indent="0" algn="just">
              <a:buNone/>
            </a:pPr>
            <a:endParaRPr lang="pt-BR" sz="4000" dirty="0">
              <a:solidFill>
                <a:schemeClr val="tx1"/>
              </a:solidFill>
            </a:endParaRPr>
          </a:p>
          <a:p>
            <a:pPr marL="0" indent="0" algn="just">
              <a:buNone/>
            </a:pPr>
            <a:r>
              <a:rPr lang="pt-BR" sz="4000" dirty="0">
                <a:solidFill>
                  <a:schemeClr val="tx1"/>
                </a:solidFill>
              </a:rPr>
              <a:t>PORÉM, a multa por ED protelatórios sim em caso de </a:t>
            </a:r>
            <a:r>
              <a:rPr lang="pt-BR" sz="4000" b="1" dirty="0">
                <a:solidFill>
                  <a:schemeClr val="tx1"/>
                </a:solidFill>
              </a:rPr>
              <a:t>reiteração</a:t>
            </a:r>
            <a:r>
              <a:rPr lang="pt-BR" sz="4000" dirty="0">
                <a:solidFill>
                  <a:schemeClr val="tx1"/>
                </a:solidFill>
              </a:rPr>
              <a:t>.</a:t>
            </a:r>
          </a:p>
          <a:p>
            <a:pPr marL="0" indent="0" algn="just">
              <a:buNone/>
            </a:pPr>
            <a:r>
              <a:rPr lang="pt-BR" sz="4000" dirty="0">
                <a:solidFill>
                  <a:schemeClr val="tx1"/>
                </a:solidFill>
              </a:rPr>
              <a:t>Fundamento: § 3º do art. 1.026 do CPC, aplicável por força da IN 39 (art. 9º, caput). </a:t>
            </a:r>
          </a:p>
          <a:p>
            <a:pPr marL="0" indent="0" algn="just">
              <a:buNone/>
            </a:pPr>
            <a:endParaRPr lang="pt-BR" dirty="0">
              <a:solidFill>
                <a:schemeClr val="tx1"/>
              </a:solidFill>
            </a:endParaRPr>
          </a:p>
        </p:txBody>
      </p:sp>
    </p:spTree>
    <p:extLst>
      <p:ext uri="{BB962C8B-B14F-4D97-AF65-F5344CB8AC3E}">
        <p14:creationId xmlns:p14="http://schemas.microsoft.com/office/powerpoint/2010/main" val="4286104881"/>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Depósito recursal</a:t>
            </a:r>
          </a:p>
        </p:txBody>
      </p:sp>
      <p:sp>
        <p:nvSpPr>
          <p:cNvPr id="3" name="Espaço Reservado para Conteúdo 2"/>
          <p:cNvSpPr>
            <a:spLocks noGrp="1"/>
          </p:cNvSpPr>
          <p:nvPr>
            <p:ph idx="1"/>
          </p:nvPr>
        </p:nvSpPr>
        <p:spPr>
          <a:xfrm>
            <a:off x="0" y="1556792"/>
            <a:ext cx="9144000" cy="5301208"/>
          </a:xfrm>
        </p:spPr>
        <p:txBody>
          <a:bodyPr>
            <a:normAutofit lnSpcReduction="10000"/>
          </a:bodyPr>
          <a:lstStyle/>
          <a:p>
            <a:pPr marL="0" indent="0" algn="just">
              <a:buNone/>
            </a:pPr>
            <a:r>
              <a:rPr lang="pt-BR" sz="2800" dirty="0">
                <a:solidFill>
                  <a:schemeClr val="tx1"/>
                </a:solidFill>
              </a:rPr>
              <a:t>Art. 899 da CLT. Valores atualizados pelo TST. A partir de  </a:t>
            </a:r>
            <a:r>
              <a:rPr lang="pt-BR" sz="2800" dirty="0" smtClean="0">
                <a:solidFill>
                  <a:schemeClr val="tx1"/>
                </a:solidFill>
              </a:rPr>
              <a:t>01.08.2019: </a:t>
            </a:r>
            <a:endParaRPr lang="pt-BR" sz="2800" dirty="0">
              <a:solidFill>
                <a:schemeClr val="tx1"/>
              </a:solidFill>
            </a:endParaRPr>
          </a:p>
          <a:p>
            <a:pPr marL="0" indent="0" algn="just">
              <a:buNone/>
            </a:pPr>
            <a:endParaRPr lang="pt-BR" sz="2800" dirty="0">
              <a:solidFill>
                <a:schemeClr val="tx1"/>
              </a:solidFill>
            </a:endParaRPr>
          </a:p>
          <a:p>
            <a:pPr algn="just"/>
            <a:r>
              <a:rPr lang="pt-BR" sz="2800" dirty="0">
                <a:solidFill>
                  <a:schemeClr val="tx1"/>
                </a:solidFill>
              </a:rPr>
              <a:t>R$ </a:t>
            </a:r>
            <a:r>
              <a:rPr lang="pt-BR" sz="2800" dirty="0" smtClean="0">
                <a:solidFill>
                  <a:schemeClr val="tx1"/>
                </a:solidFill>
              </a:rPr>
              <a:t>9.828,51 - Recurso </a:t>
            </a:r>
            <a:r>
              <a:rPr lang="pt-BR" sz="2800" dirty="0">
                <a:solidFill>
                  <a:schemeClr val="tx1"/>
                </a:solidFill>
              </a:rPr>
              <a:t>Ordinário;</a:t>
            </a:r>
          </a:p>
          <a:p>
            <a:pPr algn="just"/>
            <a:r>
              <a:rPr lang="pt-BR" sz="2800" dirty="0">
                <a:solidFill>
                  <a:schemeClr val="tx1"/>
                </a:solidFill>
              </a:rPr>
              <a:t>R$ </a:t>
            </a:r>
            <a:r>
              <a:rPr lang="pt-BR" sz="2800" dirty="0" smtClean="0">
                <a:solidFill>
                  <a:schemeClr val="tx1"/>
                </a:solidFill>
              </a:rPr>
              <a:t>19.657,02 </a:t>
            </a:r>
            <a:r>
              <a:rPr lang="pt-BR" sz="2800" dirty="0">
                <a:solidFill>
                  <a:schemeClr val="tx1"/>
                </a:solidFill>
              </a:rPr>
              <a:t>- Recurso de Revista,  Embargos e Recurso Extraordinário; </a:t>
            </a:r>
          </a:p>
          <a:p>
            <a:pPr algn="just"/>
            <a:r>
              <a:rPr lang="pt-BR" sz="2800" dirty="0">
                <a:solidFill>
                  <a:schemeClr val="tx1"/>
                </a:solidFill>
              </a:rPr>
              <a:t>R$ </a:t>
            </a:r>
            <a:r>
              <a:rPr lang="pt-BR" sz="2800" dirty="0" smtClean="0">
                <a:solidFill>
                  <a:schemeClr val="tx1"/>
                </a:solidFill>
              </a:rPr>
              <a:t>19.657,02 </a:t>
            </a:r>
            <a:r>
              <a:rPr lang="pt-BR" sz="2800" dirty="0">
                <a:solidFill>
                  <a:schemeClr val="tx1"/>
                </a:solidFill>
              </a:rPr>
              <a:t>- Recurso em Ação  Rescisória.</a:t>
            </a:r>
          </a:p>
          <a:p>
            <a:pPr algn="just"/>
            <a:endParaRPr lang="pt-BR" sz="2800" dirty="0">
              <a:solidFill>
                <a:schemeClr val="tx1"/>
              </a:solidFill>
            </a:endParaRPr>
          </a:p>
          <a:p>
            <a:pPr marL="0" indent="0" algn="just">
              <a:buNone/>
            </a:pPr>
            <a:r>
              <a:rPr lang="pt-BR" sz="2800" dirty="0">
                <a:solidFill>
                  <a:schemeClr val="tx1"/>
                </a:solidFill>
              </a:rPr>
              <a:t>Há dispensa: União, Estados, DF, Municípios e Autarquias.</a:t>
            </a:r>
          </a:p>
          <a:p>
            <a:pPr marL="0" indent="0" algn="just">
              <a:buNone/>
            </a:pPr>
            <a:r>
              <a:rPr lang="pt-BR" sz="2800" dirty="0">
                <a:solidFill>
                  <a:schemeClr val="tx1"/>
                </a:solidFill>
              </a:rPr>
              <a:t>Estão obrigadas: fundações e empresas públicas (atenção EBCT - Exceção - Súmula 45 do TRT4).</a:t>
            </a:r>
          </a:p>
          <a:p>
            <a:pPr algn="just"/>
            <a:endParaRPr lang="pt-BR" sz="2800" dirty="0">
              <a:solidFill>
                <a:schemeClr val="tx1"/>
              </a:solidFill>
            </a:endParaRPr>
          </a:p>
          <a:p>
            <a:pPr algn="just"/>
            <a:endParaRPr lang="pt-BR" sz="2800" dirty="0">
              <a:solidFill>
                <a:schemeClr val="tx1"/>
              </a:solidFill>
            </a:endParaRPr>
          </a:p>
        </p:txBody>
      </p:sp>
    </p:spTree>
    <p:extLst>
      <p:ext uri="{BB962C8B-B14F-4D97-AF65-F5344CB8AC3E}">
        <p14:creationId xmlns:p14="http://schemas.microsoft.com/office/powerpoint/2010/main" val="1870108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567DFDD-1958-4F14-BCD7-CDB85A082C1F}"/>
              </a:ext>
            </a:extLst>
          </p:cNvPr>
          <p:cNvSpPr>
            <a:spLocks noGrp="1"/>
          </p:cNvSpPr>
          <p:nvPr>
            <p:ph type="title"/>
          </p:nvPr>
        </p:nvSpPr>
        <p:spPr>
          <a:xfrm>
            <a:off x="0" y="182880"/>
            <a:ext cx="9144000" cy="1111664"/>
          </a:xfrm>
        </p:spPr>
        <p:txBody>
          <a:bodyPr/>
          <a:lstStyle/>
          <a:p>
            <a:r>
              <a:rPr lang="pt-BR" dirty="0"/>
              <a:t>REFORMA TRABALHISTA:</a:t>
            </a:r>
          </a:p>
        </p:txBody>
      </p:sp>
      <p:sp>
        <p:nvSpPr>
          <p:cNvPr id="3" name="Espaço Reservado para Conteúdo 2">
            <a:extLst>
              <a:ext uri="{FF2B5EF4-FFF2-40B4-BE49-F238E27FC236}">
                <a16:creationId xmlns="" xmlns:a16="http://schemas.microsoft.com/office/drawing/2014/main" id="{CF85F0F2-CAFD-4F65-A26B-FCBDB7576C2E}"/>
              </a:ext>
            </a:extLst>
          </p:cNvPr>
          <p:cNvSpPr>
            <a:spLocks noGrp="1"/>
          </p:cNvSpPr>
          <p:nvPr>
            <p:ph idx="1"/>
          </p:nvPr>
        </p:nvSpPr>
        <p:spPr>
          <a:xfrm>
            <a:off x="0" y="1556792"/>
            <a:ext cx="9144000" cy="5301208"/>
          </a:xfrm>
        </p:spPr>
        <p:txBody>
          <a:bodyPr>
            <a:normAutofit fontScale="85000" lnSpcReduction="20000"/>
          </a:bodyPr>
          <a:lstStyle/>
          <a:p>
            <a:pPr algn="just">
              <a:buFont typeface="Arial" panose="020B0604020202020204" pitchFamily="34" charset="0"/>
              <a:buChar char="•"/>
            </a:pPr>
            <a:r>
              <a:rPr lang="pt-BR" sz="2700" dirty="0">
                <a:solidFill>
                  <a:schemeClr val="tx1"/>
                </a:solidFill>
              </a:rPr>
              <a:t>O depósito recursal será feito em conta </a:t>
            </a:r>
            <a:r>
              <a:rPr lang="pt-BR" sz="2700" b="1" u="sng" dirty="0">
                <a:solidFill>
                  <a:schemeClr val="tx1"/>
                </a:solidFill>
              </a:rPr>
              <a:t>vinculada ao juízo</a:t>
            </a:r>
            <a:r>
              <a:rPr lang="pt-BR" sz="2700" dirty="0">
                <a:solidFill>
                  <a:schemeClr val="tx1"/>
                </a:solidFill>
              </a:rPr>
              <a:t> e corrigido com os mesmos índices da poupança. </a:t>
            </a:r>
          </a:p>
          <a:p>
            <a:pPr marL="0" indent="0" algn="just">
              <a:buNone/>
            </a:pPr>
            <a:endParaRPr lang="pt-BR" sz="2700" dirty="0">
              <a:solidFill>
                <a:schemeClr val="tx1"/>
              </a:solidFill>
            </a:endParaRPr>
          </a:p>
          <a:p>
            <a:pPr algn="just">
              <a:buFont typeface="Arial" panose="020B0604020202020204" pitchFamily="34" charset="0"/>
              <a:buChar char="•"/>
            </a:pPr>
            <a:r>
              <a:rPr lang="pt-BR" sz="2700" dirty="0">
                <a:solidFill>
                  <a:schemeClr val="tx1"/>
                </a:solidFill>
              </a:rPr>
              <a:t>O valor do depósito recursal </a:t>
            </a:r>
            <a:r>
              <a:rPr lang="pt-BR" sz="2700" b="1" u="sng" dirty="0">
                <a:solidFill>
                  <a:schemeClr val="tx1"/>
                </a:solidFill>
              </a:rPr>
              <a:t>será reduzido pela metade</a:t>
            </a:r>
            <a:r>
              <a:rPr lang="pt-BR" sz="2700" b="1" dirty="0">
                <a:solidFill>
                  <a:schemeClr val="tx1"/>
                </a:solidFill>
              </a:rPr>
              <a:t> </a:t>
            </a:r>
            <a:r>
              <a:rPr lang="pt-BR" sz="2700" dirty="0">
                <a:solidFill>
                  <a:schemeClr val="tx1"/>
                </a:solidFill>
              </a:rPr>
              <a:t>para entidades sem fins lucrativos, empregadores domésticos, microempreendedores individuais, microempresas e empresas de pequeno porte.  </a:t>
            </a:r>
          </a:p>
          <a:p>
            <a:pPr marL="0" indent="0" algn="just">
              <a:buNone/>
            </a:pPr>
            <a:endParaRPr lang="pt-BR" sz="2700" dirty="0">
              <a:solidFill>
                <a:schemeClr val="tx1"/>
              </a:solidFill>
            </a:endParaRPr>
          </a:p>
          <a:p>
            <a:pPr algn="just">
              <a:buFont typeface="Arial" panose="020B0604020202020204" pitchFamily="34" charset="0"/>
              <a:buChar char="•"/>
            </a:pPr>
            <a:r>
              <a:rPr lang="pt-BR" sz="2700" dirty="0">
                <a:solidFill>
                  <a:schemeClr val="tx1"/>
                </a:solidFill>
              </a:rPr>
              <a:t>São </a:t>
            </a:r>
            <a:r>
              <a:rPr lang="pt-BR" sz="2700" b="1" u="sng" dirty="0">
                <a:solidFill>
                  <a:schemeClr val="tx1"/>
                </a:solidFill>
              </a:rPr>
              <a:t>isentos </a:t>
            </a:r>
            <a:r>
              <a:rPr lang="pt-BR" sz="2700" dirty="0">
                <a:solidFill>
                  <a:schemeClr val="tx1"/>
                </a:solidFill>
              </a:rPr>
              <a:t>do depósito recursal os beneficiários da justiça gratuita, as entidades filantrópicas e as </a:t>
            </a:r>
            <a:r>
              <a:rPr lang="pt-BR" sz="2700" b="1" u="sng" dirty="0">
                <a:solidFill>
                  <a:schemeClr val="tx1"/>
                </a:solidFill>
              </a:rPr>
              <a:t>empresas em recuperação judicial.</a:t>
            </a:r>
            <a:r>
              <a:rPr lang="pt-BR" sz="2700" dirty="0">
                <a:solidFill>
                  <a:schemeClr val="tx1"/>
                </a:solidFill>
              </a:rPr>
              <a:t>      </a:t>
            </a:r>
          </a:p>
          <a:p>
            <a:pPr marL="0" indent="0" algn="just">
              <a:buNone/>
            </a:pPr>
            <a:endParaRPr lang="pt-BR" sz="2700" dirty="0">
              <a:solidFill>
                <a:schemeClr val="tx1"/>
              </a:solidFill>
            </a:endParaRPr>
          </a:p>
          <a:p>
            <a:pPr algn="just">
              <a:buFont typeface="Arial" panose="020B0604020202020204" pitchFamily="34" charset="0"/>
              <a:buChar char="•"/>
            </a:pPr>
            <a:r>
              <a:rPr lang="pt-BR" sz="2700" dirty="0">
                <a:solidFill>
                  <a:schemeClr val="tx1"/>
                </a:solidFill>
              </a:rPr>
              <a:t>O depósito recursal poderá ser </a:t>
            </a:r>
            <a:r>
              <a:rPr lang="pt-BR" sz="2700" b="1" u="sng" dirty="0">
                <a:solidFill>
                  <a:schemeClr val="tx1"/>
                </a:solidFill>
              </a:rPr>
              <a:t>substituído</a:t>
            </a:r>
            <a:r>
              <a:rPr lang="pt-BR" sz="2700" b="1" dirty="0">
                <a:solidFill>
                  <a:schemeClr val="tx1"/>
                </a:solidFill>
              </a:rPr>
              <a:t> </a:t>
            </a:r>
            <a:r>
              <a:rPr lang="pt-BR" sz="2700" dirty="0">
                <a:solidFill>
                  <a:schemeClr val="tx1"/>
                </a:solidFill>
              </a:rPr>
              <a:t>por fiança bancária ou seguro garantia judicial.</a:t>
            </a:r>
          </a:p>
          <a:p>
            <a:pPr algn="just">
              <a:buFont typeface="Arial" panose="020B0604020202020204" pitchFamily="34" charset="0"/>
              <a:buChar char="•"/>
            </a:pPr>
            <a:endParaRPr lang="pt-BR" dirty="0">
              <a:solidFill>
                <a:schemeClr val="tx1"/>
              </a:solidFill>
            </a:endParaRPr>
          </a:p>
          <a:p>
            <a:pPr marL="0" indent="0" algn="just">
              <a:buNone/>
            </a:pPr>
            <a:r>
              <a:rPr lang="pt-BR" sz="1100" i="1" dirty="0">
                <a:solidFill>
                  <a:schemeClr val="tx1"/>
                </a:solidFill>
              </a:rPr>
              <a:t>(§§ 4º, 9º, 10 e 11 do art. 899 da CLT)</a:t>
            </a:r>
          </a:p>
          <a:p>
            <a:pPr algn="just">
              <a:buFont typeface="Arial" panose="020B0604020202020204" pitchFamily="34" charset="0"/>
              <a:buChar char="•"/>
            </a:pPr>
            <a:endParaRPr lang="pt-BR" dirty="0">
              <a:solidFill>
                <a:schemeClr val="tx1"/>
              </a:solidFill>
            </a:endParaRPr>
          </a:p>
          <a:p>
            <a:pPr algn="just">
              <a:buFont typeface="Arial" panose="020B0604020202020204" pitchFamily="34" charset="0"/>
              <a:buChar char="•"/>
            </a:pPr>
            <a:endParaRPr lang="pt-BR" dirty="0">
              <a:solidFill>
                <a:schemeClr val="tx1"/>
              </a:solidFill>
            </a:endParaRPr>
          </a:p>
        </p:txBody>
      </p:sp>
    </p:spTree>
    <p:extLst>
      <p:ext uri="{BB962C8B-B14F-4D97-AF65-F5344CB8AC3E}">
        <p14:creationId xmlns:p14="http://schemas.microsoft.com/office/powerpoint/2010/main" val="1591919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Depósito recursal</a:t>
            </a:r>
          </a:p>
        </p:txBody>
      </p:sp>
      <p:sp>
        <p:nvSpPr>
          <p:cNvPr id="3" name="Espaço Reservado para Conteúdo 2"/>
          <p:cNvSpPr>
            <a:spLocks noGrp="1"/>
          </p:cNvSpPr>
          <p:nvPr>
            <p:ph idx="1"/>
          </p:nvPr>
        </p:nvSpPr>
        <p:spPr>
          <a:xfrm>
            <a:off x="0" y="1600200"/>
            <a:ext cx="9144000" cy="5257800"/>
          </a:xfrm>
        </p:spPr>
        <p:txBody>
          <a:bodyPr>
            <a:normAutofit fontScale="77500" lnSpcReduction="20000"/>
          </a:bodyPr>
          <a:lstStyle/>
          <a:p>
            <a:pPr marL="0" indent="0" algn="just">
              <a:buNone/>
            </a:pPr>
            <a:r>
              <a:rPr lang="pt-BR" sz="4300" dirty="0">
                <a:solidFill>
                  <a:schemeClr val="tx1"/>
                </a:solidFill>
              </a:rPr>
              <a:t>Massa Falida? Empresa em liquidação extrajudicial? Ver Súmula 86 do TST. </a:t>
            </a:r>
          </a:p>
          <a:p>
            <a:pPr algn="just"/>
            <a:endParaRPr lang="pt-BR" sz="4300" dirty="0">
              <a:solidFill>
                <a:schemeClr val="tx1"/>
              </a:solidFill>
            </a:endParaRPr>
          </a:p>
          <a:p>
            <a:pPr marL="0" indent="0" algn="just">
              <a:buNone/>
            </a:pPr>
            <a:r>
              <a:rPr lang="pt-BR" sz="4300" dirty="0">
                <a:solidFill>
                  <a:schemeClr val="tx1"/>
                </a:solidFill>
              </a:rPr>
              <a:t>E se houver litisconsórcio ativo? Dois reclamantes por exemplo? (divergência).</a:t>
            </a:r>
          </a:p>
          <a:p>
            <a:pPr algn="just"/>
            <a:endParaRPr lang="pt-BR" sz="4300" dirty="0">
              <a:solidFill>
                <a:schemeClr val="tx1"/>
              </a:solidFill>
            </a:endParaRPr>
          </a:p>
          <a:p>
            <a:pPr marL="0" indent="0" algn="just">
              <a:buNone/>
            </a:pPr>
            <a:r>
              <a:rPr lang="pt-BR" sz="4300" dirty="0">
                <a:solidFill>
                  <a:schemeClr val="tx1"/>
                </a:solidFill>
              </a:rPr>
              <a:t>E se não houver condenação em pecúnia?</a:t>
            </a:r>
          </a:p>
          <a:p>
            <a:pPr lvl="1" algn="just"/>
            <a:r>
              <a:rPr lang="pt-BR" sz="4300" dirty="0" err="1">
                <a:solidFill>
                  <a:schemeClr val="tx1"/>
                </a:solidFill>
              </a:rPr>
              <a:t>Ex</a:t>
            </a:r>
            <a:r>
              <a:rPr lang="pt-BR" sz="4300" dirty="0">
                <a:solidFill>
                  <a:schemeClr val="tx1"/>
                </a:solidFill>
              </a:rPr>
              <a:t>: sentença apenas determina anotação da CTPS;</a:t>
            </a:r>
          </a:p>
          <a:p>
            <a:pPr lvl="1" algn="just"/>
            <a:r>
              <a:rPr lang="pt-BR" sz="4300" dirty="0">
                <a:solidFill>
                  <a:schemeClr val="tx1"/>
                </a:solidFill>
              </a:rPr>
              <a:t>Súmula 161 do TST. </a:t>
            </a:r>
          </a:p>
          <a:p>
            <a:pPr algn="just"/>
            <a:endParaRPr lang="pt-BR" dirty="0">
              <a:solidFill>
                <a:schemeClr val="tx1"/>
              </a:solidFill>
            </a:endParaRPr>
          </a:p>
        </p:txBody>
      </p:sp>
    </p:spTree>
    <p:extLst>
      <p:ext uri="{BB962C8B-B14F-4D97-AF65-F5344CB8AC3E}">
        <p14:creationId xmlns:p14="http://schemas.microsoft.com/office/powerpoint/2010/main" val="35232097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normAutofit/>
          </a:bodyPr>
          <a:lstStyle/>
          <a:p>
            <a:r>
              <a:rPr lang="pt-BR" dirty="0"/>
              <a:t>Depósito recursal</a:t>
            </a:r>
          </a:p>
        </p:txBody>
      </p:sp>
      <p:sp>
        <p:nvSpPr>
          <p:cNvPr id="3" name="Espaço Reservado para Conteúdo 2"/>
          <p:cNvSpPr>
            <a:spLocks noGrp="1"/>
          </p:cNvSpPr>
          <p:nvPr>
            <p:ph idx="1"/>
          </p:nvPr>
        </p:nvSpPr>
        <p:spPr>
          <a:xfrm>
            <a:off x="0" y="1600200"/>
            <a:ext cx="9144000" cy="5257800"/>
          </a:xfrm>
        </p:spPr>
        <p:txBody>
          <a:bodyPr>
            <a:normAutofit fontScale="92500" lnSpcReduction="10000"/>
          </a:bodyPr>
          <a:lstStyle/>
          <a:p>
            <a:pPr marL="0" indent="0" algn="just">
              <a:buNone/>
            </a:pPr>
            <a:r>
              <a:rPr lang="pt-BR" dirty="0">
                <a:solidFill>
                  <a:schemeClr val="tx1"/>
                </a:solidFill>
              </a:rPr>
              <a:t>Súmula nº 128 do  TST</a:t>
            </a:r>
          </a:p>
          <a:p>
            <a:pPr marL="0" indent="0" algn="just">
              <a:buNone/>
            </a:pPr>
            <a:endParaRPr lang="pt-BR" b="1" dirty="0">
              <a:solidFill>
                <a:schemeClr val="tx1"/>
              </a:solidFill>
            </a:endParaRPr>
          </a:p>
          <a:p>
            <a:pPr marL="0" indent="0" algn="just">
              <a:buNone/>
            </a:pPr>
            <a:r>
              <a:rPr lang="pt-BR" b="1" dirty="0">
                <a:solidFill>
                  <a:schemeClr val="tx1"/>
                </a:solidFill>
              </a:rPr>
              <a:t>DEPÓSITO RECURSAL.</a:t>
            </a:r>
          </a:p>
          <a:p>
            <a:pPr marL="0" indent="0" algn="just">
              <a:buNone/>
            </a:pPr>
            <a:endParaRPr lang="pt-BR" dirty="0">
              <a:solidFill>
                <a:schemeClr val="tx1"/>
              </a:solidFill>
            </a:endParaRPr>
          </a:p>
          <a:p>
            <a:pPr marL="0" indent="0" algn="just">
              <a:buNone/>
            </a:pPr>
            <a:r>
              <a:rPr lang="pt-BR" dirty="0">
                <a:solidFill>
                  <a:schemeClr val="tx1"/>
                </a:solidFill>
              </a:rPr>
              <a:t>I - É ônus da parte recorrente efetuar o depósito legal, integralmente, em relação a cada novo recurso interposto, sob pena de deserção. Atingido o valor da condenação, nenhum depósito mais é exigido para qualquer recurso. </a:t>
            </a:r>
          </a:p>
          <a:p>
            <a:pPr marL="0" indent="0" algn="just">
              <a:buNone/>
            </a:pPr>
            <a:r>
              <a:rPr lang="pt-BR" dirty="0">
                <a:solidFill>
                  <a:schemeClr val="tx1"/>
                </a:solidFill>
              </a:rPr>
              <a:t>II - Garantido o juízo, na fase executória, a exigência de depósito para recorrer de qualquer decisão viola os incisos II e LV do art. 5º da CF/1988. Havendo, porém, elevação do valor do débito, exige-se a complementação da garantia do juízo. </a:t>
            </a:r>
          </a:p>
          <a:p>
            <a:pPr marL="0" indent="0" algn="just">
              <a:buNone/>
            </a:pPr>
            <a:r>
              <a:rPr lang="pt-BR" dirty="0">
                <a:solidFill>
                  <a:schemeClr val="tx1"/>
                </a:solidFill>
              </a:rPr>
              <a:t>III - Havendo condenação solidária de duas ou mais empresas, o depósito recursal efetuado por uma delas aproveita as demais, quando a empresa que efetuou o depósito não pleiteia sua exclusão da lide. </a:t>
            </a:r>
          </a:p>
          <a:p>
            <a:pPr marL="0" indent="0" algn="just">
              <a:buNone/>
            </a:pPr>
            <a:endParaRPr lang="pt-BR" dirty="0">
              <a:solidFill>
                <a:schemeClr val="tx1"/>
              </a:solidFill>
            </a:endParaRPr>
          </a:p>
        </p:txBody>
      </p:sp>
    </p:spTree>
    <p:extLst>
      <p:ext uri="{BB962C8B-B14F-4D97-AF65-F5344CB8AC3E}">
        <p14:creationId xmlns:p14="http://schemas.microsoft.com/office/powerpoint/2010/main" val="24080956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Em tempo:</a:t>
            </a:r>
          </a:p>
        </p:txBody>
      </p:sp>
      <p:sp>
        <p:nvSpPr>
          <p:cNvPr id="3" name="Espaço Reservado para Conteúdo 2"/>
          <p:cNvSpPr>
            <a:spLocks noGrp="1"/>
          </p:cNvSpPr>
          <p:nvPr>
            <p:ph idx="1"/>
          </p:nvPr>
        </p:nvSpPr>
        <p:spPr>
          <a:xfrm>
            <a:off x="0" y="1556792"/>
            <a:ext cx="9144000" cy="5301208"/>
          </a:xfrm>
        </p:spPr>
        <p:txBody>
          <a:bodyPr/>
          <a:lstStyle/>
          <a:p>
            <a:pPr marL="0" indent="0" algn="just">
              <a:buNone/>
            </a:pPr>
            <a:r>
              <a:rPr lang="pt-BR" sz="2600" dirty="0">
                <a:solidFill>
                  <a:schemeClr val="tx1"/>
                </a:solidFill>
              </a:rPr>
              <a:t>Súmula 102 do TRT4:</a:t>
            </a:r>
          </a:p>
          <a:p>
            <a:pPr marL="0" indent="0" algn="just">
              <a:buNone/>
            </a:pPr>
            <a:endParaRPr lang="pt-BR" sz="2600" dirty="0">
              <a:solidFill>
                <a:schemeClr val="tx1"/>
              </a:solidFill>
            </a:endParaRPr>
          </a:p>
          <a:p>
            <a:pPr marL="0" indent="0" algn="just">
              <a:buNone/>
            </a:pPr>
            <a:r>
              <a:rPr lang="pt-BR" sz="2600" dirty="0">
                <a:solidFill>
                  <a:schemeClr val="tx1"/>
                </a:solidFill>
              </a:rPr>
              <a:t>RECURSO ORDINÁRIO. CONDENAÇÃO SOLIDÁRIA OU SUBSIDIÁRIA. CUSTAS PROCESSUAIS. </a:t>
            </a:r>
          </a:p>
          <a:p>
            <a:pPr marL="0" indent="0" algn="just">
              <a:buNone/>
            </a:pPr>
            <a:r>
              <a:rPr lang="pt-BR" sz="2600" i="1" dirty="0">
                <a:solidFill>
                  <a:schemeClr val="tx1"/>
                </a:solidFill>
              </a:rPr>
              <a:t>Havendo condenação solidária ou subsidiária, o recolhimento das custas processuais por um dos recorrentes </a:t>
            </a:r>
            <a:r>
              <a:rPr lang="pt-BR" sz="2600" i="1" u="sng" dirty="0">
                <a:solidFill>
                  <a:schemeClr val="tx1"/>
                </a:solidFill>
              </a:rPr>
              <a:t>aproveita</a:t>
            </a:r>
            <a:r>
              <a:rPr lang="pt-BR" sz="2600" i="1" dirty="0">
                <a:solidFill>
                  <a:schemeClr val="tx1"/>
                </a:solidFill>
              </a:rPr>
              <a:t> aos demais, independentemente de aquele que efetuou o recolhimento pedir a exclusão da lide.</a:t>
            </a:r>
            <a:endParaRPr lang="pt-BR" sz="2600" dirty="0">
              <a:solidFill>
                <a:schemeClr val="tx1"/>
              </a:solidFill>
            </a:endParaRPr>
          </a:p>
          <a:p>
            <a:pPr algn="just"/>
            <a:endParaRPr lang="pt-BR" dirty="0">
              <a:solidFill>
                <a:schemeClr val="tx1"/>
              </a:solidFill>
            </a:endParaRPr>
          </a:p>
        </p:txBody>
      </p:sp>
    </p:spTree>
    <p:extLst>
      <p:ext uri="{BB962C8B-B14F-4D97-AF65-F5344CB8AC3E}">
        <p14:creationId xmlns:p14="http://schemas.microsoft.com/office/powerpoint/2010/main" val="4190439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normAutofit/>
          </a:bodyPr>
          <a:lstStyle/>
          <a:p>
            <a:r>
              <a:rPr lang="pt-BR" dirty="0"/>
              <a:t>Depósito recursal</a:t>
            </a:r>
          </a:p>
        </p:txBody>
      </p:sp>
      <p:sp>
        <p:nvSpPr>
          <p:cNvPr id="3" name="Espaço Reservado para Conteúdo 2"/>
          <p:cNvSpPr>
            <a:spLocks noGrp="1"/>
          </p:cNvSpPr>
          <p:nvPr>
            <p:ph idx="1"/>
          </p:nvPr>
        </p:nvSpPr>
        <p:spPr>
          <a:xfrm>
            <a:off x="0" y="1600200"/>
            <a:ext cx="9144000" cy="5257800"/>
          </a:xfrm>
        </p:spPr>
        <p:txBody>
          <a:bodyPr/>
          <a:lstStyle/>
          <a:p>
            <a:pPr marL="0" indent="0">
              <a:buNone/>
            </a:pPr>
            <a:r>
              <a:rPr lang="pt-BR" dirty="0">
                <a:solidFill>
                  <a:schemeClr val="tx1"/>
                </a:solidFill>
              </a:rPr>
              <a:t>Súmula 245 do TST.</a:t>
            </a:r>
          </a:p>
          <a:p>
            <a:pPr marL="0" indent="0">
              <a:buNone/>
            </a:pPr>
            <a:endParaRPr lang="pt-BR" b="1" dirty="0">
              <a:solidFill>
                <a:schemeClr val="tx1"/>
              </a:solidFill>
            </a:endParaRPr>
          </a:p>
          <a:p>
            <a:pPr marL="0" indent="0">
              <a:buNone/>
            </a:pPr>
            <a:r>
              <a:rPr lang="pt-BR" b="1" dirty="0">
                <a:solidFill>
                  <a:schemeClr val="tx1"/>
                </a:solidFill>
              </a:rPr>
              <a:t>DEPÓSITO RECURSAL. PRAZO.</a:t>
            </a:r>
            <a:endParaRPr lang="pt-BR" dirty="0">
              <a:solidFill>
                <a:schemeClr val="tx1"/>
              </a:solidFill>
            </a:endParaRPr>
          </a:p>
          <a:p>
            <a:pPr marL="0" indent="0">
              <a:buNone/>
            </a:pPr>
            <a:r>
              <a:rPr lang="pt-BR" dirty="0">
                <a:solidFill>
                  <a:schemeClr val="tx1"/>
                </a:solidFill>
              </a:rPr>
              <a:t>O depósito recursal deve ser </a:t>
            </a:r>
          </a:p>
          <a:p>
            <a:pPr marL="0" indent="0">
              <a:buNone/>
            </a:pPr>
            <a:r>
              <a:rPr lang="pt-BR" dirty="0">
                <a:solidFill>
                  <a:schemeClr val="tx1"/>
                </a:solidFill>
              </a:rPr>
              <a:t>feito e comprovado no prazo</a:t>
            </a:r>
          </a:p>
          <a:p>
            <a:pPr marL="0" indent="0">
              <a:buNone/>
            </a:pPr>
            <a:r>
              <a:rPr lang="pt-BR" dirty="0">
                <a:solidFill>
                  <a:schemeClr val="tx1"/>
                </a:solidFill>
              </a:rPr>
              <a:t> alusivo ao recurso. </a:t>
            </a:r>
          </a:p>
          <a:p>
            <a:pPr marL="0" indent="0">
              <a:buNone/>
            </a:pPr>
            <a:endParaRPr lang="pt-BR" dirty="0">
              <a:solidFill>
                <a:schemeClr val="tx1"/>
              </a:solidFill>
            </a:endParaRPr>
          </a:p>
          <a:p>
            <a:pPr marL="0" indent="0">
              <a:buNone/>
            </a:pPr>
            <a:r>
              <a:rPr lang="pt-BR" dirty="0">
                <a:solidFill>
                  <a:schemeClr val="tx1"/>
                </a:solidFill>
              </a:rPr>
              <a:t>A interposição antecipada </a:t>
            </a:r>
          </a:p>
          <a:p>
            <a:pPr marL="0" indent="0">
              <a:buNone/>
            </a:pPr>
            <a:r>
              <a:rPr lang="pt-BR" dirty="0">
                <a:solidFill>
                  <a:schemeClr val="tx1"/>
                </a:solidFill>
              </a:rPr>
              <a:t>deste não prejudica a dilação </a:t>
            </a:r>
          </a:p>
          <a:p>
            <a:pPr marL="0" indent="0">
              <a:buNone/>
            </a:pPr>
            <a:r>
              <a:rPr lang="pt-BR" dirty="0">
                <a:solidFill>
                  <a:schemeClr val="tx1"/>
                </a:solidFill>
              </a:rPr>
              <a:t>legal.</a:t>
            </a:r>
          </a:p>
          <a:p>
            <a:pPr marL="0" indent="0">
              <a:buNone/>
            </a:pPr>
            <a:endParaRPr lang="pt-BR" dirty="0">
              <a:solidFill>
                <a:schemeClr val="tx1"/>
              </a:solidFill>
            </a:endParaRPr>
          </a:p>
        </p:txBody>
      </p:sp>
      <p:pic>
        <p:nvPicPr>
          <p:cNvPr id="6146" name="Picture 2" descr="C:\Users\Marli\AppData\Local\Microsoft\Windows\Temporary Internet Files\Content.IE5\SNIFS7C1\MP900442379[1].jpg"/>
          <p:cNvPicPr>
            <a:picLocks noChangeAspect="1" noChangeArrowheads="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4355976" y="2420888"/>
            <a:ext cx="4639442" cy="30929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3288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0F15DA1-ABE7-4AE6-B6FA-C4B1CCF32ECD}"/>
              </a:ext>
            </a:extLst>
          </p:cNvPr>
          <p:cNvSpPr>
            <a:spLocks noGrp="1"/>
          </p:cNvSpPr>
          <p:nvPr>
            <p:ph type="title"/>
          </p:nvPr>
        </p:nvSpPr>
        <p:spPr>
          <a:xfrm>
            <a:off x="0" y="182880"/>
            <a:ext cx="9144000" cy="1111664"/>
          </a:xfrm>
        </p:spPr>
        <p:txBody>
          <a:bodyPr/>
          <a:lstStyle/>
          <a:p>
            <a:r>
              <a:rPr lang="pt-BR" dirty="0"/>
              <a:t>Liquidação de sentença</a:t>
            </a:r>
          </a:p>
        </p:txBody>
      </p:sp>
      <p:sp>
        <p:nvSpPr>
          <p:cNvPr id="3" name="Espaço Reservado para Conteúdo 2">
            <a:extLst>
              <a:ext uri="{FF2B5EF4-FFF2-40B4-BE49-F238E27FC236}">
                <a16:creationId xmlns="" xmlns:a16="http://schemas.microsoft.com/office/drawing/2014/main" id="{6280778B-77AF-41C3-884A-689EB9F2FA53}"/>
              </a:ext>
            </a:extLst>
          </p:cNvPr>
          <p:cNvSpPr>
            <a:spLocks noGrp="1"/>
          </p:cNvSpPr>
          <p:nvPr>
            <p:ph idx="1"/>
          </p:nvPr>
        </p:nvSpPr>
        <p:spPr>
          <a:xfrm>
            <a:off x="0" y="1556792"/>
            <a:ext cx="9144000" cy="5301208"/>
          </a:xfrm>
        </p:spPr>
        <p:txBody>
          <a:bodyPr>
            <a:normAutofit fontScale="92500" lnSpcReduction="20000"/>
          </a:bodyPr>
          <a:lstStyle/>
          <a:p>
            <a:pPr algn="just"/>
            <a:r>
              <a:rPr lang="pt-BR" i="1" dirty="0">
                <a:solidFill>
                  <a:schemeClr val="tx1"/>
                </a:solidFill>
              </a:rPr>
              <a:t>Art. 879 da CLT - Sendo ilíquida a sentença </a:t>
            </a:r>
            <a:r>
              <a:rPr lang="pt-BR" i="1" dirty="0" smtClean="0">
                <a:solidFill>
                  <a:schemeClr val="tx1"/>
                </a:solidFill>
              </a:rPr>
              <a:t>exequenda</a:t>
            </a:r>
            <a:r>
              <a:rPr lang="pt-BR" i="1" dirty="0">
                <a:solidFill>
                  <a:schemeClr val="tx1"/>
                </a:solidFill>
              </a:rPr>
              <a:t>, ordenar-se-á, previamente, a sua liquidação, que poderá ser feita por cálculo, por arbitramento ou por </a:t>
            </a:r>
            <a:r>
              <a:rPr lang="pt-BR" i="1" dirty="0" smtClean="0">
                <a:solidFill>
                  <a:schemeClr val="tx1"/>
                </a:solidFill>
              </a:rPr>
              <a:t>artigos.</a:t>
            </a:r>
            <a:endParaRPr lang="pt-BR" i="1" dirty="0">
              <a:solidFill>
                <a:schemeClr val="tx1"/>
              </a:solidFill>
            </a:endParaRPr>
          </a:p>
          <a:p>
            <a:pPr marL="0" indent="0" algn="just">
              <a:buNone/>
            </a:pPr>
            <a:endParaRPr lang="pt-BR" dirty="0">
              <a:solidFill>
                <a:schemeClr val="tx1"/>
              </a:solidFill>
            </a:endParaRPr>
          </a:p>
          <a:p>
            <a:pPr algn="just"/>
            <a:r>
              <a:rPr lang="pt-BR" dirty="0">
                <a:solidFill>
                  <a:schemeClr val="tx1"/>
                </a:solidFill>
              </a:rPr>
              <a:t>Por cálculo</a:t>
            </a:r>
          </a:p>
          <a:p>
            <a:pPr algn="just"/>
            <a:endParaRPr lang="pt-BR" dirty="0">
              <a:solidFill>
                <a:schemeClr val="tx1"/>
              </a:solidFill>
            </a:endParaRPr>
          </a:p>
          <a:p>
            <a:pPr algn="just"/>
            <a:r>
              <a:rPr lang="pt-BR" dirty="0">
                <a:solidFill>
                  <a:schemeClr val="tx1"/>
                </a:solidFill>
              </a:rPr>
              <a:t>Por arbitramento </a:t>
            </a:r>
          </a:p>
          <a:p>
            <a:pPr lvl="1" algn="just"/>
            <a:r>
              <a:rPr lang="pt-BR" sz="1800" dirty="0">
                <a:solidFill>
                  <a:schemeClr val="tx1"/>
                </a:solidFill>
              </a:rPr>
              <a:t>Aplicação de conhecimentos específicos (exame ou perícia)</a:t>
            </a:r>
          </a:p>
          <a:p>
            <a:pPr lvl="2" algn="just"/>
            <a:r>
              <a:rPr lang="pt-BR" sz="1600" dirty="0">
                <a:solidFill>
                  <a:schemeClr val="tx1"/>
                </a:solidFill>
              </a:rPr>
              <a:t>responsabilidade civil do empregador, cuja extensão do dano depende de laudo (</a:t>
            </a:r>
            <a:r>
              <a:rPr lang="pt-BR" sz="1600" dirty="0" err="1">
                <a:solidFill>
                  <a:schemeClr val="tx1"/>
                </a:solidFill>
              </a:rPr>
              <a:t>Ex</a:t>
            </a:r>
            <a:r>
              <a:rPr lang="pt-BR" sz="1600" dirty="0">
                <a:solidFill>
                  <a:schemeClr val="tx1"/>
                </a:solidFill>
              </a:rPr>
              <a:t>: próteses em AT).</a:t>
            </a:r>
          </a:p>
          <a:p>
            <a:pPr lvl="2" algn="just"/>
            <a:r>
              <a:rPr lang="pt-BR" sz="1600" dirty="0">
                <a:solidFill>
                  <a:schemeClr val="tx1"/>
                </a:solidFill>
              </a:rPr>
              <a:t>definição do salário </a:t>
            </a:r>
            <a:r>
              <a:rPr lang="pt-BR" sz="1600" i="1" dirty="0">
                <a:solidFill>
                  <a:schemeClr val="tx1"/>
                </a:solidFill>
              </a:rPr>
              <a:t>in natura </a:t>
            </a:r>
            <a:r>
              <a:rPr lang="pt-BR" sz="1600" dirty="0">
                <a:solidFill>
                  <a:schemeClr val="tx1"/>
                </a:solidFill>
              </a:rPr>
              <a:t>por arbitramento. (Prof. Enoque).</a:t>
            </a:r>
          </a:p>
          <a:p>
            <a:pPr algn="just"/>
            <a:endParaRPr lang="pt-BR" dirty="0">
              <a:solidFill>
                <a:schemeClr val="tx1"/>
              </a:solidFill>
            </a:endParaRPr>
          </a:p>
          <a:p>
            <a:pPr algn="just"/>
            <a:r>
              <a:rPr lang="pt-BR" dirty="0">
                <a:solidFill>
                  <a:schemeClr val="tx1"/>
                </a:solidFill>
              </a:rPr>
              <a:t>Por artigos</a:t>
            </a:r>
          </a:p>
          <a:p>
            <a:pPr lvl="1" algn="just"/>
            <a:r>
              <a:rPr lang="pt-BR" sz="1800" dirty="0">
                <a:solidFill>
                  <a:schemeClr val="tx1"/>
                </a:solidFill>
              </a:rPr>
              <a:t>CPC substituiu a expressão “por artigos” por “procedimento comum” (art. 509, II). </a:t>
            </a:r>
          </a:p>
          <a:p>
            <a:pPr lvl="1" algn="just"/>
            <a:r>
              <a:rPr lang="pt-BR" sz="1800" dirty="0">
                <a:solidFill>
                  <a:schemeClr val="tx1"/>
                </a:solidFill>
              </a:rPr>
              <a:t>Quando houver necessidade de alegar e provar fato novo. </a:t>
            </a:r>
          </a:p>
          <a:p>
            <a:pPr lvl="2" algn="just"/>
            <a:r>
              <a:rPr lang="pt-BR" sz="1600" dirty="0" err="1">
                <a:solidFill>
                  <a:schemeClr val="tx1"/>
                </a:solidFill>
              </a:rPr>
              <a:t>Ex</a:t>
            </a:r>
            <a:r>
              <a:rPr lang="pt-BR" sz="1600" dirty="0">
                <a:solidFill>
                  <a:schemeClr val="tx1"/>
                </a:solidFill>
              </a:rPr>
              <a:t>: ação civil coletiva. HE e insalubridade para grupo de trabalhadores. Na liquidação, comprovação de quais trabalhadores estariam submetidos ao regime de HE e/ou agentes insalubres. (Prof. Enoque).</a:t>
            </a:r>
          </a:p>
          <a:p>
            <a:pPr marL="914400" lvl="2" indent="0" algn="just">
              <a:buNone/>
            </a:pPr>
            <a:endParaRPr lang="pt-BR" sz="1600" dirty="0">
              <a:solidFill>
                <a:schemeClr val="tx1"/>
              </a:solidFill>
            </a:endParaRPr>
          </a:p>
          <a:p>
            <a:pPr lvl="1" algn="just"/>
            <a:endParaRPr lang="pt-BR" sz="1800" dirty="0">
              <a:solidFill>
                <a:schemeClr val="tx1"/>
              </a:solidFill>
            </a:endParaRPr>
          </a:p>
          <a:p>
            <a:pPr algn="just"/>
            <a:endParaRPr lang="pt-BR" dirty="0">
              <a:solidFill>
                <a:schemeClr val="tx1"/>
              </a:solidFill>
            </a:endParaRPr>
          </a:p>
          <a:p>
            <a:pPr algn="just"/>
            <a:endParaRPr lang="pt-BR" dirty="0">
              <a:solidFill>
                <a:schemeClr val="tx1"/>
              </a:solidFill>
            </a:endParaRPr>
          </a:p>
          <a:p>
            <a:pPr algn="just"/>
            <a:endParaRPr lang="pt-BR" dirty="0">
              <a:solidFill>
                <a:schemeClr val="tx1"/>
              </a:solidFill>
            </a:endParaRPr>
          </a:p>
          <a:p>
            <a:pPr algn="just"/>
            <a:endParaRPr lang="pt-BR" dirty="0">
              <a:solidFill>
                <a:schemeClr val="tx1"/>
              </a:solidFill>
            </a:endParaRPr>
          </a:p>
          <a:p>
            <a:pPr algn="just"/>
            <a:endParaRPr lang="pt-BR" dirty="0">
              <a:solidFill>
                <a:schemeClr val="tx1"/>
              </a:solidFill>
            </a:endParaRPr>
          </a:p>
        </p:txBody>
      </p:sp>
    </p:spTree>
    <p:extLst>
      <p:ext uri="{BB962C8B-B14F-4D97-AF65-F5344CB8AC3E}">
        <p14:creationId xmlns:p14="http://schemas.microsoft.com/office/powerpoint/2010/main" val="74632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1000"/>
                                        <p:tgtEl>
                                          <p:spTgt spid="3">
                                            <p:txEl>
                                              <p:pRg st="10" end="10"/>
                                            </p:txEl>
                                          </p:spTgt>
                                        </p:tgtEl>
                                      </p:cBhvr>
                                    </p:animEffect>
                                    <p:anim calcmode="lin" valueType="num">
                                      <p:cBhvr>
                                        <p:cTn id="4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1000"/>
                                        <p:tgtEl>
                                          <p:spTgt spid="3">
                                            <p:txEl>
                                              <p:pRg st="11" end="11"/>
                                            </p:txEl>
                                          </p:spTgt>
                                        </p:tgtEl>
                                      </p:cBhvr>
                                    </p:animEffect>
                                    <p:anim calcmode="lin" valueType="num">
                                      <p:cBhvr>
                                        <p:cTn id="5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Effect transition="in" filter="fade">
                                      <p:cBhvr>
                                        <p:cTn id="58" dur="1000"/>
                                        <p:tgtEl>
                                          <p:spTgt spid="3">
                                            <p:txEl>
                                              <p:pRg st="12" end="12"/>
                                            </p:txEl>
                                          </p:spTgt>
                                        </p:tgtEl>
                                      </p:cBhvr>
                                    </p:animEffect>
                                    <p:anim calcmode="lin" valueType="num">
                                      <p:cBhvr>
                                        <p:cTn id="5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Influência do NCPC</a:t>
            </a:r>
          </a:p>
        </p:txBody>
      </p:sp>
      <p:sp>
        <p:nvSpPr>
          <p:cNvPr id="3" name="Espaço Reservado para Conteúdo 2"/>
          <p:cNvSpPr>
            <a:spLocks noGrp="1"/>
          </p:cNvSpPr>
          <p:nvPr>
            <p:ph idx="1"/>
          </p:nvPr>
        </p:nvSpPr>
        <p:spPr>
          <a:xfrm>
            <a:off x="0" y="1556792"/>
            <a:ext cx="9036496" cy="5184576"/>
          </a:xfrm>
        </p:spPr>
        <p:txBody>
          <a:bodyPr/>
          <a:lstStyle/>
          <a:p>
            <a:pPr marL="0" indent="0" algn="just">
              <a:buNone/>
            </a:pPr>
            <a:r>
              <a:rPr lang="pt-BR" b="1" dirty="0">
                <a:solidFill>
                  <a:schemeClr val="tx1"/>
                </a:solidFill>
              </a:rPr>
              <a:t>OJ-SBDI1-140 – SDI-1/TST</a:t>
            </a:r>
          </a:p>
          <a:p>
            <a:pPr marL="0" indent="0" algn="just">
              <a:buNone/>
            </a:pPr>
            <a:endParaRPr lang="pt-BR" dirty="0">
              <a:solidFill>
                <a:schemeClr val="tx1"/>
              </a:solidFill>
            </a:endParaRPr>
          </a:p>
          <a:p>
            <a:pPr marL="0" indent="0" algn="just">
              <a:buNone/>
            </a:pPr>
            <a:r>
              <a:rPr lang="pt-BR" dirty="0">
                <a:solidFill>
                  <a:schemeClr val="tx1"/>
                </a:solidFill>
              </a:rPr>
              <a:t>DEPÓSITO RECURSAL E CUSTAS PROCESSUAIS. RECOLHIMENTO INSUFICIENTE. DESERÇÃO (nova redação em decorrência do CPC de 2015)</a:t>
            </a:r>
          </a:p>
          <a:p>
            <a:pPr marL="0" indent="0" algn="just">
              <a:buNone/>
            </a:pPr>
            <a:endParaRPr lang="pt-BR" dirty="0">
              <a:solidFill>
                <a:schemeClr val="tx1"/>
              </a:solidFill>
            </a:endParaRPr>
          </a:p>
          <a:p>
            <a:pPr marL="0" indent="0" algn="just">
              <a:buNone/>
            </a:pPr>
            <a:r>
              <a:rPr lang="pt-BR" dirty="0">
                <a:solidFill>
                  <a:schemeClr val="tx1"/>
                </a:solidFill>
              </a:rPr>
              <a:t>Em caso de </a:t>
            </a:r>
            <a:r>
              <a:rPr lang="pt-BR" b="1" dirty="0">
                <a:solidFill>
                  <a:schemeClr val="tx1"/>
                </a:solidFill>
              </a:rPr>
              <a:t>recolhimento insuficiente </a:t>
            </a:r>
            <a:r>
              <a:rPr lang="pt-BR" dirty="0">
                <a:solidFill>
                  <a:schemeClr val="tx1"/>
                </a:solidFill>
              </a:rPr>
              <a:t>das </a:t>
            </a:r>
            <a:r>
              <a:rPr lang="pt-BR" b="1" dirty="0">
                <a:solidFill>
                  <a:schemeClr val="tx1"/>
                </a:solidFill>
              </a:rPr>
              <a:t>custas </a:t>
            </a:r>
            <a:r>
              <a:rPr lang="pt-BR" dirty="0">
                <a:solidFill>
                  <a:schemeClr val="tx1"/>
                </a:solidFill>
              </a:rPr>
              <a:t>processuais ou do </a:t>
            </a:r>
            <a:r>
              <a:rPr lang="pt-BR" b="1" dirty="0">
                <a:solidFill>
                  <a:schemeClr val="tx1"/>
                </a:solidFill>
              </a:rPr>
              <a:t>depósito recursal</a:t>
            </a:r>
            <a:r>
              <a:rPr lang="pt-BR" dirty="0">
                <a:solidFill>
                  <a:schemeClr val="tx1"/>
                </a:solidFill>
              </a:rPr>
              <a:t>, somente haverá deserção do recurso se, concedido o prazo de 5 (cinco) dias previsto no § 2º do art. 1.007 do CPC de 2015, o recorrente não complementar e comprovar o valor devido.</a:t>
            </a:r>
          </a:p>
        </p:txBody>
      </p:sp>
    </p:spTree>
    <p:extLst>
      <p:ext uri="{BB962C8B-B14F-4D97-AF65-F5344CB8AC3E}">
        <p14:creationId xmlns:p14="http://schemas.microsoft.com/office/powerpoint/2010/main" val="315454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arli\AppData\Local\Microsoft\Windows\Temporary Internet Files\Content.IE5\AU531QTF\MP900431250[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33622"/>
          <a:stretch/>
        </p:blipFill>
        <p:spPr bwMode="auto">
          <a:xfrm flipH="1">
            <a:off x="0" y="1523868"/>
            <a:ext cx="9137502" cy="42813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0" y="182880"/>
            <a:ext cx="9144000" cy="1111664"/>
          </a:xfrm>
        </p:spPr>
        <p:txBody>
          <a:bodyPr>
            <a:normAutofit fontScale="90000"/>
          </a:bodyPr>
          <a:lstStyle/>
          <a:p>
            <a:r>
              <a:rPr lang="pt-BR" dirty="0"/>
              <a:t>Efeitos dos recursos trabalhistas</a:t>
            </a:r>
          </a:p>
        </p:txBody>
      </p:sp>
      <p:sp>
        <p:nvSpPr>
          <p:cNvPr id="3" name="Espaço Reservado para Conteúdo 2"/>
          <p:cNvSpPr>
            <a:spLocks noGrp="1"/>
          </p:cNvSpPr>
          <p:nvPr>
            <p:ph idx="1"/>
          </p:nvPr>
        </p:nvSpPr>
        <p:spPr>
          <a:xfrm>
            <a:off x="0" y="4149080"/>
            <a:ext cx="9144000" cy="2664296"/>
          </a:xfrm>
        </p:spPr>
        <p:txBody>
          <a:bodyPr>
            <a:normAutofit fontScale="92500" lnSpcReduction="10000"/>
          </a:bodyPr>
          <a:lstStyle/>
          <a:p>
            <a:pPr algn="just"/>
            <a:r>
              <a:rPr lang="pt-BR" dirty="0">
                <a:solidFill>
                  <a:schemeClr val="tx1"/>
                </a:solidFill>
              </a:rPr>
              <a:t>Regra geral: meramente DEVOLUTIVO.</a:t>
            </a:r>
          </a:p>
          <a:p>
            <a:pPr marL="0" indent="0" algn="just">
              <a:buNone/>
            </a:pPr>
            <a:endParaRPr lang="pt-BR" dirty="0">
              <a:solidFill>
                <a:schemeClr val="tx1"/>
              </a:solidFill>
            </a:endParaRPr>
          </a:p>
          <a:p>
            <a:pPr marL="0" indent="0" algn="just">
              <a:buNone/>
            </a:pPr>
            <a:r>
              <a:rPr lang="pt-BR" dirty="0">
                <a:solidFill>
                  <a:schemeClr val="tx1"/>
                </a:solidFill>
              </a:rPr>
              <a:t>Art. 899 - Os recursos serão interpostos por simples petição e terão efeito meramente devolutivo, salvo as exceções previstas neste Título, permitida a execução provisória até a penhora.</a:t>
            </a:r>
          </a:p>
          <a:p>
            <a:pPr marL="0" indent="0" algn="just">
              <a:buNone/>
            </a:pPr>
            <a:r>
              <a:rPr lang="pt-BR" sz="2200" i="1" dirty="0">
                <a:solidFill>
                  <a:schemeClr val="tx1"/>
                </a:solidFill>
              </a:rPr>
              <a:t>(Direito romano antigo. Jurisdição pertencia ao imperador. Magistrados inferiores tinham jurisdição meramente delegada. Quando a parte não se conformava, recorria ao imperador. Jurisdição era devolvida ao último).</a:t>
            </a:r>
          </a:p>
          <a:p>
            <a:pPr marL="0" indent="0" algn="just">
              <a:buNone/>
            </a:pPr>
            <a:endParaRPr lang="pt-BR" dirty="0">
              <a:solidFill>
                <a:schemeClr val="tx1"/>
              </a:solidFill>
            </a:endParaRPr>
          </a:p>
        </p:txBody>
      </p:sp>
    </p:spTree>
    <p:extLst>
      <p:ext uri="{BB962C8B-B14F-4D97-AF65-F5344CB8AC3E}">
        <p14:creationId xmlns:p14="http://schemas.microsoft.com/office/powerpoint/2010/main" val="1169709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3641" y="1556792"/>
            <a:ext cx="9070359" cy="5257800"/>
          </a:xfrm>
        </p:spPr>
        <p:txBody>
          <a:bodyPr>
            <a:normAutofit/>
          </a:bodyPr>
          <a:lstStyle/>
          <a:p>
            <a:endParaRPr lang="pt-BR" sz="3200" dirty="0">
              <a:solidFill>
                <a:schemeClr val="tx1"/>
              </a:solidFill>
            </a:endParaRPr>
          </a:p>
          <a:p>
            <a:r>
              <a:rPr lang="pt-BR" sz="3200" dirty="0">
                <a:solidFill>
                  <a:schemeClr val="tx1"/>
                </a:solidFill>
              </a:rPr>
              <a:t> Efeito translativo: </a:t>
            </a:r>
          </a:p>
          <a:p>
            <a:pPr marL="0" indent="0">
              <a:buNone/>
            </a:pPr>
            <a:r>
              <a:rPr lang="pt-BR" sz="3200" dirty="0">
                <a:solidFill>
                  <a:schemeClr val="tx1"/>
                </a:solidFill>
              </a:rPr>
              <a:t>Quando a matéria é de ordem pública, </a:t>
            </a:r>
          </a:p>
          <a:p>
            <a:pPr marL="0" indent="0">
              <a:buNone/>
            </a:pPr>
            <a:r>
              <a:rPr lang="pt-BR" sz="3200" dirty="0">
                <a:solidFill>
                  <a:schemeClr val="tx1"/>
                </a:solidFill>
              </a:rPr>
              <a:t>o Tribunal pode apreciá-la, mesmo que não invocada pela parte.</a:t>
            </a:r>
          </a:p>
          <a:p>
            <a:pPr marL="0" indent="0">
              <a:buNone/>
            </a:pPr>
            <a:endParaRPr lang="pt-BR" sz="3200" dirty="0">
              <a:solidFill>
                <a:schemeClr val="tx1"/>
              </a:solidFill>
            </a:endParaRPr>
          </a:p>
          <a:p>
            <a:r>
              <a:rPr lang="pt-BR" sz="3200" dirty="0" err="1">
                <a:solidFill>
                  <a:schemeClr val="tx1"/>
                </a:solidFill>
              </a:rPr>
              <a:t>Ex</a:t>
            </a:r>
            <a:r>
              <a:rPr lang="pt-BR" sz="3200" dirty="0">
                <a:solidFill>
                  <a:schemeClr val="tx1"/>
                </a:solidFill>
              </a:rPr>
              <a:t>: litispendência, coisa julgada, incompetência absoluta.</a:t>
            </a:r>
          </a:p>
        </p:txBody>
      </p:sp>
      <p:sp>
        <p:nvSpPr>
          <p:cNvPr id="2" name="Título 1"/>
          <p:cNvSpPr>
            <a:spLocks noGrp="1"/>
          </p:cNvSpPr>
          <p:nvPr>
            <p:ph type="title"/>
          </p:nvPr>
        </p:nvSpPr>
        <p:spPr>
          <a:xfrm>
            <a:off x="0" y="182880"/>
            <a:ext cx="9144000" cy="1111664"/>
          </a:xfrm>
        </p:spPr>
        <p:txBody>
          <a:bodyPr>
            <a:normAutofit/>
          </a:bodyPr>
          <a:lstStyle/>
          <a:p>
            <a:r>
              <a:rPr lang="pt-BR" sz="3500" dirty="0"/>
              <a:t>Efeitos dos recursos trabalhistas:</a:t>
            </a: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1556792"/>
            <a:ext cx="7776864" cy="4323765"/>
          </a:xfrm>
          <a:prstGeom prst="rect">
            <a:avLst/>
          </a:prstGeom>
        </p:spPr>
      </p:pic>
    </p:spTree>
    <p:extLst>
      <p:ext uri="{BB962C8B-B14F-4D97-AF65-F5344CB8AC3E}">
        <p14:creationId xmlns:p14="http://schemas.microsoft.com/office/powerpoint/2010/main" val="222200496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0" y="1913347"/>
            <a:ext cx="9144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32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3200" b="1" i="0" u="none" strike="noStrike" cap="none" normalizeH="0" baseline="0" dirty="0">
                <a:ln>
                  <a:noFill/>
                </a:ln>
                <a:solidFill>
                  <a:schemeClr val="tx1"/>
                </a:solidFill>
                <a:effectLst/>
                <a:latin typeface="Arial" panose="020B0604020202020204" pitchFamily="34" charset="0"/>
              </a:rPr>
              <a:t>Súmula nº 8 do TST</a:t>
            </a: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3200" b="1"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32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3200" b="1" i="0" u="none" strike="noStrike" cap="none" normalizeH="0" baseline="0" dirty="0">
                <a:ln>
                  <a:noFill/>
                </a:ln>
                <a:solidFill>
                  <a:schemeClr val="tx1"/>
                </a:solidFill>
                <a:effectLst/>
                <a:latin typeface="Arial" panose="020B0604020202020204" pitchFamily="34" charset="0"/>
              </a:rPr>
              <a:t>JUNTADA DE DOCUMENTO</a:t>
            </a:r>
            <a:endParaRPr kumimoji="0" lang="pt-BR" altLang="pt-BR" sz="3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3200" b="0" i="0" u="none" strike="noStrike" cap="none" normalizeH="0" baseline="0" dirty="0">
                <a:ln>
                  <a:noFill/>
                </a:ln>
                <a:solidFill>
                  <a:schemeClr val="tx1"/>
                </a:solidFill>
                <a:effectLst/>
                <a:latin typeface="Arial" panose="020B0604020202020204" pitchFamily="34" charset="0"/>
              </a:rPr>
              <a:t>A juntada de documentos na fase recursal só se justifica quando provado o justo impedimento para sua oportuna apresentação ou se referir a fato posterior à sentença.</a:t>
            </a:r>
          </a:p>
        </p:txBody>
      </p:sp>
      <p:sp>
        <p:nvSpPr>
          <p:cNvPr id="5" name="Título 1">
            <a:extLst>
              <a:ext uri="{FF2B5EF4-FFF2-40B4-BE49-F238E27FC236}">
                <a16:creationId xmlns="" xmlns:a16="http://schemas.microsoft.com/office/drawing/2014/main" id="{494F9000-DC62-4211-B62F-732096918324}"/>
              </a:ext>
            </a:extLst>
          </p:cNvPr>
          <p:cNvSpPr txBox="1">
            <a:spLocks/>
          </p:cNvSpPr>
          <p:nvPr/>
        </p:nvSpPr>
        <p:spPr>
          <a:xfrm>
            <a:off x="0" y="182880"/>
            <a:ext cx="9144000" cy="1111664"/>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pt-BR" dirty="0"/>
              <a:t>Posso Juntar documento na fase recursal?</a:t>
            </a:r>
          </a:p>
        </p:txBody>
      </p:sp>
    </p:spTree>
    <p:extLst>
      <p:ext uri="{BB962C8B-B14F-4D97-AF65-F5344CB8AC3E}">
        <p14:creationId xmlns:p14="http://schemas.microsoft.com/office/powerpoint/2010/main" val="181947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Recursos em espécie.	</a:t>
            </a:r>
          </a:p>
        </p:txBody>
      </p:sp>
      <p:sp>
        <p:nvSpPr>
          <p:cNvPr id="3" name="Espaço Reservado para Conteúdo 2"/>
          <p:cNvSpPr>
            <a:spLocks noGrp="1"/>
          </p:cNvSpPr>
          <p:nvPr>
            <p:ph idx="1"/>
          </p:nvPr>
        </p:nvSpPr>
        <p:spPr>
          <a:xfrm>
            <a:off x="0" y="1556792"/>
            <a:ext cx="9144000" cy="5256584"/>
          </a:xfrm>
        </p:spPr>
        <p:txBody>
          <a:bodyPr>
            <a:normAutofit fontScale="92500"/>
          </a:bodyPr>
          <a:lstStyle/>
          <a:p>
            <a:pPr marL="514350" indent="-514350">
              <a:buFont typeface="+mj-lt"/>
              <a:buAutoNum type="arabicPeriod"/>
            </a:pPr>
            <a:r>
              <a:rPr lang="pt-BR" dirty="0">
                <a:solidFill>
                  <a:schemeClr val="tx1"/>
                </a:solidFill>
              </a:rPr>
              <a:t>Recurso ordinário</a:t>
            </a:r>
          </a:p>
          <a:p>
            <a:pPr marL="514350" indent="-514350">
              <a:buFont typeface="+mj-lt"/>
              <a:buAutoNum type="arabicPeriod"/>
            </a:pPr>
            <a:r>
              <a:rPr lang="pt-BR" dirty="0">
                <a:solidFill>
                  <a:schemeClr val="tx1"/>
                </a:solidFill>
              </a:rPr>
              <a:t>Embargos de declaração</a:t>
            </a:r>
          </a:p>
          <a:p>
            <a:pPr marL="514350" indent="-514350">
              <a:buFont typeface="+mj-lt"/>
              <a:buAutoNum type="arabicPeriod"/>
            </a:pPr>
            <a:r>
              <a:rPr lang="pt-BR" dirty="0">
                <a:solidFill>
                  <a:schemeClr val="tx1"/>
                </a:solidFill>
              </a:rPr>
              <a:t>Recurso de revista</a:t>
            </a:r>
          </a:p>
          <a:p>
            <a:pPr marL="514350" indent="-514350">
              <a:buFont typeface="+mj-lt"/>
              <a:buAutoNum type="arabicPeriod"/>
            </a:pPr>
            <a:r>
              <a:rPr lang="pt-BR" dirty="0">
                <a:solidFill>
                  <a:schemeClr val="tx1"/>
                </a:solidFill>
              </a:rPr>
              <a:t>Recurso de embargos</a:t>
            </a:r>
          </a:p>
          <a:p>
            <a:pPr marL="514350" indent="-514350">
              <a:buFont typeface="+mj-lt"/>
              <a:buAutoNum type="arabicPeriod"/>
            </a:pPr>
            <a:r>
              <a:rPr lang="pt-BR" dirty="0">
                <a:solidFill>
                  <a:schemeClr val="tx1"/>
                </a:solidFill>
              </a:rPr>
              <a:t>Embargos infringentes</a:t>
            </a:r>
          </a:p>
          <a:p>
            <a:pPr marL="514350" indent="-514350">
              <a:buFont typeface="+mj-lt"/>
              <a:buAutoNum type="arabicPeriod"/>
            </a:pPr>
            <a:r>
              <a:rPr lang="pt-BR" dirty="0">
                <a:solidFill>
                  <a:schemeClr val="tx1"/>
                </a:solidFill>
              </a:rPr>
              <a:t>Agravo de petição</a:t>
            </a:r>
          </a:p>
          <a:p>
            <a:pPr marL="514350" indent="-514350">
              <a:buFont typeface="+mj-lt"/>
              <a:buAutoNum type="arabicPeriod"/>
            </a:pPr>
            <a:r>
              <a:rPr lang="pt-BR" dirty="0">
                <a:solidFill>
                  <a:schemeClr val="tx1"/>
                </a:solidFill>
              </a:rPr>
              <a:t>Agravo de instrumento</a:t>
            </a:r>
          </a:p>
          <a:p>
            <a:pPr marL="514350" indent="-514350">
              <a:buFont typeface="+mj-lt"/>
              <a:buAutoNum type="arabicPeriod"/>
            </a:pPr>
            <a:r>
              <a:rPr lang="pt-BR" dirty="0">
                <a:solidFill>
                  <a:schemeClr val="tx1"/>
                </a:solidFill>
              </a:rPr>
              <a:t>Recurso adesivo</a:t>
            </a:r>
          </a:p>
          <a:p>
            <a:pPr marL="514350" indent="-514350">
              <a:buFont typeface="+mj-lt"/>
              <a:buAutoNum type="arabicPeriod"/>
            </a:pPr>
            <a:r>
              <a:rPr lang="pt-BR" dirty="0">
                <a:solidFill>
                  <a:schemeClr val="tx1"/>
                </a:solidFill>
              </a:rPr>
              <a:t>Agravo </a:t>
            </a:r>
            <a:r>
              <a:rPr lang="pt-BR" dirty="0" smtClean="0">
                <a:solidFill>
                  <a:schemeClr val="tx1"/>
                </a:solidFill>
              </a:rPr>
              <a:t>interno e regimental </a:t>
            </a:r>
            <a:endParaRPr lang="pt-BR" dirty="0">
              <a:solidFill>
                <a:schemeClr val="tx1"/>
              </a:solidFill>
            </a:endParaRPr>
          </a:p>
          <a:p>
            <a:pPr marL="514350" indent="-514350">
              <a:buFont typeface="+mj-lt"/>
              <a:buAutoNum type="arabicPeriod"/>
            </a:pPr>
            <a:r>
              <a:rPr lang="pt-BR" dirty="0">
                <a:solidFill>
                  <a:schemeClr val="tx1"/>
                </a:solidFill>
              </a:rPr>
              <a:t>Correição parcial (atípico)</a:t>
            </a:r>
          </a:p>
          <a:p>
            <a:pPr marL="514350" indent="-514350">
              <a:buFont typeface="+mj-lt"/>
              <a:buAutoNum type="arabicPeriod"/>
            </a:pPr>
            <a:r>
              <a:rPr lang="pt-BR" dirty="0">
                <a:solidFill>
                  <a:schemeClr val="tx1"/>
                </a:solidFill>
              </a:rPr>
              <a:t>Recurso extraordinário</a:t>
            </a:r>
          </a:p>
          <a:p>
            <a:pPr marL="514350" indent="-514350">
              <a:buFont typeface="+mj-lt"/>
              <a:buAutoNum type="arabicPeriod"/>
            </a:pPr>
            <a:r>
              <a:rPr lang="pt-BR" dirty="0">
                <a:solidFill>
                  <a:schemeClr val="tx1"/>
                </a:solidFill>
              </a:rPr>
              <a:t>Pedido de revisão do valor da causa</a:t>
            </a:r>
          </a:p>
          <a:p>
            <a:pPr marL="514350" indent="-514350">
              <a:buFont typeface="+mj-lt"/>
              <a:buAutoNum type="arabicPeriod"/>
            </a:pPr>
            <a:r>
              <a:rPr lang="pt-BR" dirty="0">
                <a:solidFill>
                  <a:schemeClr val="tx1"/>
                </a:solidFill>
              </a:rPr>
              <a:t>Mandado de segurança (não é recurso - entrelaçado à matéria)</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9952" y="1844824"/>
            <a:ext cx="5007942" cy="3384376"/>
          </a:xfrm>
          <a:prstGeom prst="rect">
            <a:avLst/>
          </a:prstGeom>
        </p:spPr>
      </p:pic>
    </p:spTree>
    <p:extLst>
      <p:ext uri="{BB962C8B-B14F-4D97-AF65-F5344CB8AC3E}">
        <p14:creationId xmlns:p14="http://schemas.microsoft.com/office/powerpoint/2010/main" val="13409883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CLT</a:t>
            </a:r>
          </a:p>
        </p:txBody>
      </p:sp>
      <p:sp>
        <p:nvSpPr>
          <p:cNvPr id="3" name="Espaço Reservado para Conteúdo 2"/>
          <p:cNvSpPr>
            <a:spLocks noGrp="1"/>
          </p:cNvSpPr>
          <p:nvPr>
            <p:ph idx="1"/>
          </p:nvPr>
        </p:nvSpPr>
        <p:spPr>
          <a:xfrm>
            <a:off x="0" y="1484784"/>
            <a:ext cx="9144000" cy="5373216"/>
          </a:xfrm>
        </p:spPr>
        <p:txBody>
          <a:bodyPr>
            <a:normAutofit lnSpcReduction="10000"/>
          </a:bodyPr>
          <a:lstStyle/>
          <a:p>
            <a:pPr marL="0" indent="0" algn="just">
              <a:buNone/>
            </a:pPr>
            <a:r>
              <a:rPr lang="pt-BR" dirty="0">
                <a:solidFill>
                  <a:schemeClr val="tx1"/>
                </a:solidFill>
              </a:rPr>
              <a:t>Art. 893 - Das decisões são admissíveis os seguintes recursos:</a:t>
            </a:r>
          </a:p>
          <a:p>
            <a:pPr marL="0" indent="0" algn="just">
              <a:buNone/>
            </a:pPr>
            <a:r>
              <a:rPr lang="pt-BR" dirty="0">
                <a:solidFill>
                  <a:schemeClr val="tx1"/>
                </a:solidFill>
              </a:rPr>
              <a:t>        I - embargos; </a:t>
            </a:r>
          </a:p>
          <a:p>
            <a:pPr marL="0" indent="0" algn="just">
              <a:buNone/>
            </a:pPr>
            <a:r>
              <a:rPr lang="pt-BR" dirty="0">
                <a:solidFill>
                  <a:schemeClr val="tx1"/>
                </a:solidFill>
              </a:rPr>
              <a:t>        II - recurso ordinário; </a:t>
            </a:r>
          </a:p>
          <a:p>
            <a:pPr marL="0" indent="0" algn="just">
              <a:buNone/>
            </a:pPr>
            <a:r>
              <a:rPr lang="pt-BR" dirty="0">
                <a:solidFill>
                  <a:schemeClr val="tx1"/>
                </a:solidFill>
              </a:rPr>
              <a:t>        III - recurso de revista;</a:t>
            </a:r>
          </a:p>
          <a:p>
            <a:pPr marL="0" indent="0" algn="just">
              <a:buNone/>
            </a:pPr>
            <a:r>
              <a:rPr lang="pt-BR" dirty="0">
                <a:solidFill>
                  <a:schemeClr val="tx1"/>
                </a:solidFill>
              </a:rPr>
              <a:t>        IV - agravo. </a:t>
            </a:r>
          </a:p>
          <a:p>
            <a:pPr marL="0" indent="0" algn="just">
              <a:buNone/>
            </a:pPr>
            <a:endParaRPr lang="pt-BR" dirty="0">
              <a:solidFill>
                <a:schemeClr val="tx1"/>
              </a:solidFill>
            </a:endParaRPr>
          </a:p>
          <a:p>
            <a:pPr marL="0" indent="0" algn="just">
              <a:buNone/>
            </a:pPr>
            <a:r>
              <a:rPr lang="pt-BR" b="1" dirty="0">
                <a:solidFill>
                  <a:schemeClr val="tx1"/>
                </a:solidFill>
              </a:rPr>
              <a:t>        </a:t>
            </a:r>
            <a:r>
              <a:rPr lang="pt-BR" dirty="0">
                <a:solidFill>
                  <a:schemeClr val="tx1"/>
                </a:solidFill>
              </a:rPr>
              <a:t>§ 1º - Os incidentes do processo são resolvidos pelo próprio Juízo ou Tribunal, admitindo-se a apreciação do merecimento das decisões interlocutórias </a:t>
            </a:r>
            <a:r>
              <a:rPr lang="pt-BR" b="1" u="sng" dirty="0">
                <a:solidFill>
                  <a:schemeClr val="tx1"/>
                </a:solidFill>
              </a:rPr>
              <a:t>somente</a:t>
            </a:r>
            <a:r>
              <a:rPr lang="pt-BR" dirty="0">
                <a:solidFill>
                  <a:schemeClr val="tx1"/>
                </a:solidFill>
              </a:rPr>
              <a:t> em recursos da decisão definitiva.</a:t>
            </a:r>
          </a:p>
          <a:p>
            <a:pPr marL="0" indent="0" algn="just">
              <a:buNone/>
            </a:pPr>
            <a:r>
              <a:rPr lang="pt-BR" dirty="0">
                <a:solidFill>
                  <a:schemeClr val="tx1"/>
                </a:solidFill>
              </a:rPr>
              <a:t> </a:t>
            </a:r>
          </a:p>
          <a:p>
            <a:pPr marL="0" indent="0" algn="just">
              <a:buNone/>
            </a:pPr>
            <a:r>
              <a:rPr lang="pt-BR" dirty="0">
                <a:solidFill>
                  <a:schemeClr val="tx1"/>
                </a:solidFill>
              </a:rPr>
              <a:t>        § 2º - A interposição de recurso para o Supremo Tribunal Federal não prejudicará a execução do julgado.</a:t>
            </a:r>
            <a:r>
              <a:rPr lang="pt-BR" u="sng" dirty="0">
                <a:solidFill>
                  <a:schemeClr val="tx1"/>
                </a:solidFill>
                <a:hlinkClick r:id="rId2">
                  <a:extLst>
                    <a:ext uri="{A12FA001-AC4F-418D-AE19-62706E023703}">
                      <ahyp:hlinkClr xmlns="" xmlns:ahyp="http://schemas.microsoft.com/office/drawing/2018/hyperlinkcolor" val="tx"/>
                    </a:ext>
                  </a:extLst>
                </a:hlinkClick>
              </a:rPr>
              <a:t> </a:t>
            </a:r>
            <a:endParaRPr lang="pt-BR" dirty="0">
              <a:solidFill>
                <a:schemeClr val="tx1"/>
              </a:solidFill>
            </a:endParaRPr>
          </a:p>
        </p:txBody>
      </p:sp>
    </p:spTree>
    <p:extLst>
      <p:ext uri="{BB962C8B-B14F-4D97-AF65-F5344CB8AC3E}">
        <p14:creationId xmlns:p14="http://schemas.microsoft.com/office/powerpoint/2010/main" val="207967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54888"/>
            <a:ext cx="9144000" cy="1013872"/>
          </a:xfrm>
        </p:spPr>
        <p:txBody>
          <a:bodyPr>
            <a:noAutofit/>
          </a:bodyPr>
          <a:lstStyle/>
          <a:p>
            <a:r>
              <a:rPr lang="pt-BR" sz="4400" dirty="0"/>
              <a:t>Irrecorribilidade imediata das </a:t>
            </a:r>
            <a:br>
              <a:rPr lang="pt-BR" sz="4400" dirty="0"/>
            </a:br>
            <a:r>
              <a:rPr lang="pt-BR" sz="4400" dirty="0"/>
              <a:t>decisões interlocutórias</a:t>
            </a:r>
          </a:p>
        </p:txBody>
      </p:sp>
      <p:sp>
        <p:nvSpPr>
          <p:cNvPr id="3" name="Espaço Reservado para Conteúdo 2"/>
          <p:cNvSpPr>
            <a:spLocks noGrp="1"/>
          </p:cNvSpPr>
          <p:nvPr>
            <p:ph idx="1"/>
          </p:nvPr>
        </p:nvSpPr>
        <p:spPr>
          <a:xfrm>
            <a:off x="0" y="1600200"/>
            <a:ext cx="9144000" cy="5257800"/>
          </a:xfrm>
        </p:spPr>
        <p:txBody>
          <a:bodyPr>
            <a:normAutofit fontScale="92500"/>
          </a:bodyPr>
          <a:lstStyle/>
          <a:p>
            <a:pPr marL="0" indent="0" algn="just">
              <a:buNone/>
            </a:pPr>
            <a:r>
              <a:rPr lang="pt-BR" b="1" dirty="0">
                <a:solidFill>
                  <a:schemeClr val="tx1"/>
                </a:solidFill>
              </a:rPr>
              <a:t>Súmula 214 do TST.</a:t>
            </a:r>
          </a:p>
          <a:p>
            <a:pPr marL="0" indent="0" algn="just">
              <a:buNone/>
            </a:pPr>
            <a:endParaRPr lang="pt-BR" b="1" dirty="0">
              <a:solidFill>
                <a:schemeClr val="tx1"/>
              </a:solidFill>
            </a:endParaRPr>
          </a:p>
          <a:p>
            <a:pPr marL="0" indent="0" algn="just">
              <a:buNone/>
            </a:pPr>
            <a:r>
              <a:rPr lang="pt-BR" b="1" dirty="0">
                <a:solidFill>
                  <a:schemeClr val="tx1"/>
                </a:solidFill>
              </a:rPr>
              <a:t>DECISÃO INTERLOCUTÓRIA. IRRECORRIBILIDADE (nova redação).</a:t>
            </a:r>
          </a:p>
          <a:p>
            <a:pPr marL="0" indent="0" algn="just">
              <a:buNone/>
            </a:pPr>
            <a:r>
              <a:rPr lang="pt-BR" dirty="0">
                <a:solidFill>
                  <a:schemeClr val="tx1"/>
                </a:solidFill>
              </a:rPr>
              <a:t>Na Justiça do Trabalho, nos termos do art. 893, § 1º, da CLT, as decisões interlocutórias não ensejam recurso imediato, salvo nas hipóteses de decisão: </a:t>
            </a:r>
          </a:p>
          <a:p>
            <a:pPr marL="457200" indent="-457200" algn="just">
              <a:buAutoNum type="alphaLcParenR"/>
            </a:pPr>
            <a:r>
              <a:rPr lang="pt-BR" dirty="0">
                <a:solidFill>
                  <a:schemeClr val="tx1"/>
                </a:solidFill>
              </a:rPr>
              <a:t>de Tribunal Regional do Trabalho contrária à Súmula ou Orientação Jurisprudencial do Tribunal Superior do Trabalho; </a:t>
            </a:r>
          </a:p>
          <a:p>
            <a:pPr marL="457200" indent="-457200" algn="just">
              <a:buAutoNum type="alphaLcParenR"/>
            </a:pPr>
            <a:r>
              <a:rPr lang="pt-BR" dirty="0">
                <a:solidFill>
                  <a:schemeClr val="tx1"/>
                </a:solidFill>
              </a:rPr>
              <a:t>suscetível de impugnação mediante recurso para o mesmo Tribunal; </a:t>
            </a:r>
          </a:p>
          <a:p>
            <a:pPr marL="457200" indent="-457200" algn="just">
              <a:buAutoNum type="alphaLcParenR"/>
            </a:pPr>
            <a:r>
              <a:rPr lang="pt-BR" b="1" u="sng" dirty="0">
                <a:solidFill>
                  <a:schemeClr val="tx1"/>
                </a:solidFill>
              </a:rPr>
              <a:t>que acolhe exceção de incompetência territorial, com a remessa dos autos para Tribunal Regional distinto daquele a que se vincula o juízo excepcionado</a:t>
            </a:r>
            <a:r>
              <a:rPr lang="pt-BR" dirty="0">
                <a:solidFill>
                  <a:schemeClr val="tx1"/>
                </a:solidFill>
              </a:rPr>
              <a:t>, consoante o disposto no art. 799, § 2º, da CLT.</a:t>
            </a:r>
          </a:p>
          <a:p>
            <a:pPr marL="0" indent="0" algn="just">
              <a:buNone/>
            </a:pPr>
            <a:endParaRPr lang="pt-BR" dirty="0">
              <a:solidFill>
                <a:schemeClr val="tx1"/>
              </a:solidFill>
            </a:endParaRPr>
          </a:p>
        </p:txBody>
      </p:sp>
    </p:spTree>
    <p:extLst>
      <p:ext uri="{BB962C8B-B14F-4D97-AF65-F5344CB8AC3E}">
        <p14:creationId xmlns:p14="http://schemas.microsoft.com/office/powerpoint/2010/main" val="22096259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60648"/>
            <a:ext cx="9144000" cy="1008112"/>
          </a:xfrm>
        </p:spPr>
        <p:txBody>
          <a:bodyPr>
            <a:noAutofit/>
          </a:bodyPr>
          <a:lstStyle/>
          <a:p>
            <a:r>
              <a:rPr lang="pt-BR" dirty="0"/>
              <a:t>Recurso Ordinário</a:t>
            </a:r>
          </a:p>
        </p:txBody>
      </p:sp>
      <p:sp>
        <p:nvSpPr>
          <p:cNvPr id="3" name="Espaço Reservado para Conteúdo 2"/>
          <p:cNvSpPr>
            <a:spLocks noGrp="1"/>
          </p:cNvSpPr>
          <p:nvPr>
            <p:ph idx="1"/>
          </p:nvPr>
        </p:nvSpPr>
        <p:spPr>
          <a:xfrm>
            <a:off x="0" y="1484784"/>
            <a:ext cx="9144000" cy="5373216"/>
          </a:xfrm>
        </p:spPr>
        <p:txBody>
          <a:bodyPr>
            <a:noAutofit/>
          </a:bodyPr>
          <a:lstStyle/>
          <a:p>
            <a:pPr marL="0" indent="0" algn="just">
              <a:buNone/>
            </a:pPr>
            <a:r>
              <a:rPr lang="pt-BR" sz="1750" dirty="0">
                <a:solidFill>
                  <a:schemeClr val="tx1"/>
                </a:solidFill>
              </a:rPr>
              <a:t>Art. 895 - Cabe recurso ordinário para a instância superior:  </a:t>
            </a:r>
          </a:p>
          <a:p>
            <a:pPr marL="0" indent="0" algn="just">
              <a:buNone/>
            </a:pPr>
            <a:endParaRPr lang="pt-BR" sz="1750" dirty="0">
              <a:solidFill>
                <a:schemeClr val="tx1"/>
              </a:solidFill>
            </a:endParaRPr>
          </a:p>
          <a:p>
            <a:pPr marL="0" indent="0" algn="just">
              <a:buNone/>
            </a:pPr>
            <a:r>
              <a:rPr lang="pt-BR" sz="1750" dirty="0">
                <a:solidFill>
                  <a:schemeClr val="tx1"/>
                </a:solidFill>
              </a:rPr>
              <a:t>        I - das decisões </a:t>
            </a:r>
            <a:r>
              <a:rPr lang="pt-BR" sz="1750" b="1" u="sng" dirty="0">
                <a:solidFill>
                  <a:schemeClr val="tx1"/>
                </a:solidFill>
              </a:rPr>
              <a:t>definitivas</a:t>
            </a:r>
            <a:r>
              <a:rPr lang="pt-BR" sz="1750" dirty="0">
                <a:solidFill>
                  <a:schemeClr val="tx1"/>
                </a:solidFill>
              </a:rPr>
              <a:t> ou </a:t>
            </a:r>
            <a:r>
              <a:rPr lang="pt-BR" sz="1750" b="1" u="sng" dirty="0">
                <a:solidFill>
                  <a:schemeClr val="tx1"/>
                </a:solidFill>
              </a:rPr>
              <a:t>terminativas</a:t>
            </a:r>
            <a:r>
              <a:rPr lang="pt-BR" sz="1750" b="1" dirty="0">
                <a:solidFill>
                  <a:schemeClr val="tx1"/>
                </a:solidFill>
              </a:rPr>
              <a:t> </a:t>
            </a:r>
            <a:r>
              <a:rPr lang="pt-BR" sz="1750" dirty="0">
                <a:solidFill>
                  <a:schemeClr val="tx1"/>
                </a:solidFill>
              </a:rPr>
              <a:t>das Varas e Juízos, no prazo de 8 (oito) dias; e </a:t>
            </a:r>
          </a:p>
          <a:p>
            <a:pPr marL="0" indent="0" algn="just">
              <a:buNone/>
            </a:pPr>
            <a:r>
              <a:rPr lang="pt-BR" sz="1750" dirty="0">
                <a:solidFill>
                  <a:schemeClr val="tx1"/>
                </a:solidFill>
              </a:rPr>
              <a:t>       II - das decisões definitivas ou terminativas dos Tribunais Regionais, em processos de sua </a:t>
            </a:r>
            <a:r>
              <a:rPr lang="pt-BR" sz="1750" b="1" u="sng" dirty="0">
                <a:solidFill>
                  <a:schemeClr val="tx1"/>
                </a:solidFill>
              </a:rPr>
              <a:t>competência originária</a:t>
            </a:r>
            <a:r>
              <a:rPr lang="pt-BR" sz="1750" dirty="0">
                <a:solidFill>
                  <a:schemeClr val="tx1"/>
                </a:solidFill>
              </a:rPr>
              <a:t>, no prazo de 8 (oito) dias, quer nos dissídios individuais, quer nos dissídios coletivos. </a:t>
            </a:r>
          </a:p>
          <a:p>
            <a:pPr marL="0" indent="0" algn="just">
              <a:buNone/>
            </a:pPr>
            <a:r>
              <a:rPr lang="pt-BR" sz="1750" b="1" dirty="0">
                <a:solidFill>
                  <a:schemeClr val="tx1"/>
                </a:solidFill>
              </a:rPr>
              <a:t>        </a:t>
            </a:r>
            <a:r>
              <a:rPr lang="pt-BR" sz="1750" dirty="0">
                <a:solidFill>
                  <a:schemeClr val="tx1"/>
                </a:solidFill>
              </a:rPr>
              <a:t>§ 1º - Nas reclamações sujeitas ao </a:t>
            </a:r>
            <a:r>
              <a:rPr lang="pt-BR" sz="1750" b="1" u="sng" dirty="0">
                <a:solidFill>
                  <a:schemeClr val="tx1"/>
                </a:solidFill>
              </a:rPr>
              <a:t>procedimento sumaríssimo</a:t>
            </a:r>
            <a:r>
              <a:rPr lang="pt-BR" sz="1750" dirty="0">
                <a:solidFill>
                  <a:schemeClr val="tx1"/>
                </a:solidFill>
              </a:rPr>
              <a:t>, o recurso ordinário:</a:t>
            </a:r>
          </a:p>
          <a:p>
            <a:pPr marL="0" indent="0" algn="just">
              <a:buNone/>
            </a:pPr>
            <a:r>
              <a:rPr lang="pt-BR" sz="1750" b="1" dirty="0">
                <a:solidFill>
                  <a:schemeClr val="tx1"/>
                </a:solidFill>
              </a:rPr>
              <a:t>       </a:t>
            </a:r>
            <a:r>
              <a:rPr lang="pt-BR" sz="1750" dirty="0">
                <a:solidFill>
                  <a:schemeClr val="tx1"/>
                </a:solidFill>
              </a:rPr>
              <a:t> I - </a:t>
            </a:r>
            <a:r>
              <a:rPr lang="pt-BR" sz="1750" u="sng" dirty="0">
                <a:solidFill>
                  <a:schemeClr val="tx1"/>
                </a:solidFill>
              </a:rPr>
              <a:t>(VETADO)</a:t>
            </a:r>
            <a:r>
              <a:rPr lang="pt-BR" sz="1750" dirty="0">
                <a:solidFill>
                  <a:schemeClr val="tx1"/>
                </a:solidFill>
              </a:rPr>
              <a:t>.</a:t>
            </a:r>
          </a:p>
          <a:p>
            <a:pPr marL="0" indent="0" algn="just">
              <a:buNone/>
            </a:pPr>
            <a:r>
              <a:rPr lang="pt-BR" sz="1750" b="1" dirty="0">
                <a:solidFill>
                  <a:schemeClr val="tx1"/>
                </a:solidFill>
              </a:rPr>
              <a:t>       </a:t>
            </a:r>
            <a:r>
              <a:rPr lang="pt-BR" sz="1750" dirty="0">
                <a:solidFill>
                  <a:schemeClr val="tx1"/>
                </a:solidFill>
              </a:rPr>
              <a:t>II - será imediatamente distribuído, uma vez recebido no Tribunal, devendo o relator liberá-lo no prazo máximo de dez dias, e a Secretaria do Tribunal ou Turma colocá-lo imediatamente em pauta para julgamento, sem revisor; </a:t>
            </a:r>
          </a:p>
          <a:p>
            <a:pPr marL="0" indent="0" algn="just">
              <a:buNone/>
            </a:pPr>
            <a:r>
              <a:rPr lang="pt-BR" sz="1750" dirty="0">
                <a:solidFill>
                  <a:schemeClr val="tx1"/>
                </a:solidFill>
              </a:rPr>
              <a:t>    III - terá parecer oral do representante do Ministério Público presente à sessão de julgamento, se este entender necessário o parecer, com registro na certidão; </a:t>
            </a:r>
          </a:p>
          <a:p>
            <a:pPr marL="0" indent="0" algn="just">
              <a:buNone/>
            </a:pPr>
            <a:r>
              <a:rPr lang="pt-BR" sz="1750" dirty="0">
                <a:solidFill>
                  <a:schemeClr val="tx1"/>
                </a:solidFill>
              </a:rPr>
              <a:t>     IV - terá </a:t>
            </a:r>
            <a:r>
              <a:rPr lang="pt-BR" sz="1750" b="1" u="sng" dirty="0">
                <a:solidFill>
                  <a:schemeClr val="tx1"/>
                </a:solidFill>
              </a:rPr>
              <a:t>acórdão consistente unicamente na certidão de julgamento</a:t>
            </a:r>
            <a:r>
              <a:rPr lang="pt-BR" sz="1750" dirty="0">
                <a:solidFill>
                  <a:schemeClr val="tx1"/>
                </a:solidFill>
              </a:rPr>
              <a:t>, com a indicação suficiente do processo e parte dispositiva, e das razões de decidir do voto prevalente. Se a sentença for confirmada pelos próprios fundamentos, a certidão de julgamento, registrando tal circunstância, servirá de acórdão. [...]</a:t>
            </a:r>
          </a:p>
        </p:txBody>
      </p:sp>
    </p:spTree>
    <p:extLst>
      <p:ext uri="{BB962C8B-B14F-4D97-AF65-F5344CB8AC3E}">
        <p14:creationId xmlns:p14="http://schemas.microsoft.com/office/powerpoint/2010/main" val="7440555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noAutofit/>
          </a:bodyPr>
          <a:lstStyle/>
          <a:p>
            <a:r>
              <a:rPr lang="pt-BR" sz="4400" dirty="0"/>
              <a:t>Peculiaridade do RO: </a:t>
            </a:r>
            <a:br>
              <a:rPr lang="pt-BR" sz="4400" dirty="0"/>
            </a:br>
            <a:r>
              <a:rPr lang="pt-BR" sz="4400" dirty="0"/>
              <a:t>efeito devolutivo em profundidade	</a:t>
            </a:r>
          </a:p>
        </p:txBody>
      </p:sp>
      <p:sp>
        <p:nvSpPr>
          <p:cNvPr id="3" name="Espaço Reservado para Conteúdo 2"/>
          <p:cNvSpPr>
            <a:spLocks noGrp="1"/>
          </p:cNvSpPr>
          <p:nvPr>
            <p:ph idx="1"/>
          </p:nvPr>
        </p:nvSpPr>
        <p:spPr>
          <a:xfrm>
            <a:off x="0" y="1600200"/>
            <a:ext cx="9144000" cy="5257800"/>
          </a:xfrm>
        </p:spPr>
        <p:txBody>
          <a:bodyPr>
            <a:normAutofit/>
          </a:bodyPr>
          <a:lstStyle/>
          <a:p>
            <a:pPr marL="0" indent="0" algn="just">
              <a:buNone/>
            </a:pPr>
            <a:r>
              <a:rPr lang="pt-BR" b="1" dirty="0">
                <a:solidFill>
                  <a:schemeClr val="tx1"/>
                </a:solidFill>
              </a:rPr>
              <a:t> </a:t>
            </a:r>
          </a:p>
          <a:p>
            <a:pPr marL="0" indent="0" algn="just">
              <a:buNone/>
            </a:pPr>
            <a:endParaRPr lang="pt-BR" b="1" dirty="0">
              <a:solidFill>
                <a:schemeClr val="tx1"/>
              </a:solidFill>
            </a:endParaRPr>
          </a:p>
          <a:p>
            <a:endParaRPr lang="pt-BR" dirty="0">
              <a:solidFill>
                <a:schemeClr val="tx1"/>
              </a:solidFill>
            </a:endParaRPr>
          </a:p>
        </p:txBody>
      </p:sp>
      <p:sp>
        <p:nvSpPr>
          <p:cNvPr id="7" name="Rectangle 4"/>
          <p:cNvSpPr>
            <a:spLocks noChangeArrowheads="1"/>
          </p:cNvSpPr>
          <p:nvPr/>
        </p:nvSpPr>
        <p:spPr bwMode="auto">
          <a:xfrm>
            <a:off x="0" y="1661755"/>
            <a:ext cx="9144000"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2200" b="1"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000" b="1" i="0" u="none" strike="noStrike" cap="none" normalizeH="0" baseline="0" dirty="0" err="1" smtClean="0">
                <a:ln>
                  <a:noFill/>
                </a:ln>
                <a:effectLst/>
              </a:rPr>
              <a:t>Súm</a:t>
            </a:r>
            <a:r>
              <a:rPr kumimoji="0" lang="pt-BR" altLang="pt-BR" sz="2000" b="1" i="0" u="none" strike="noStrike" cap="none" normalizeH="0" baseline="0" dirty="0">
                <a:ln>
                  <a:noFill/>
                </a:ln>
                <a:effectLst/>
              </a:rPr>
              <a:t>. 393/TST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2000" b="1" i="0" u="none" strike="noStrike" cap="none" normalizeH="0" baseline="0" dirty="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000" b="1" i="0" u="none" strike="noStrike" cap="none" normalizeH="0" baseline="0" dirty="0">
                <a:ln>
                  <a:noFill/>
                </a:ln>
                <a:effectLst/>
              </a:rPr>
              <a:t>RECURSO ORDINÁRIO. EFEITO DEVOLUTIVO EM PROFUNDIDADE. ART. 1.013, § 1º, DO CPC DE 2015. ART. 515, § 1º, DO CPC DE 1973.</a:t>
            </a:r>
            <a:endParaRPr kumimoji="0" lang="pt-BR" altLang="pt-BR" sz="2000" b="1" i="0" u="none" strike="noStrike" cap="none" normalizeH="0" baseline="0" dirty="0">
              <a:ln>
                <a:noFill/>
              </a:ln>
              <a:effectLst/>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pt-BR" altLang="pt-BR" sz="2000" b="1" dirty="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effectLst/>
              </a:rPr>
              <a:t>I - O efeito devolutivo em profundidade do recurso ordinário, que se extrai do § 1º do art. 1.013 do CPC de 2015 (art. 515, §1º, do CPC de 1973), transfere ao Tribunal a apreciação dos </a:t>
            </a:r>
            <a:r>
              <a:rPr kumimoji="0" lang="pt-BR" altLang="pt-BR" sz="2000" b="1" i="0" u="sng" strike="noStrike" cap="none" normalizeH="0" baseline="0" dirty="0">
                <a:ln>
                  <a:noFill/>
                </a:ln>
                <a:effectLst/>
              </a:rPr>
              <a:t>fundamentos da inicial ou da defesa</a:t>
            </a:r>
            <a:r>
              <a:rPr kumimoji="0" lang="pt-BR" altLang="pt-BR" sz="2000" b="0" i="0" u="none" strike="noStrike" cap="none" normalizeH="0" baseline="0" dirty="0">
                <a:ln>
                  <a:noFill/>
                </a:ln>
                <a:effectLst/>
              </a:rPr>
              <a:t>, não examinados pela sentença, ainda que não renovados em contrarrazões, desde que relativos ao capítulo impugnado.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2000" b="0" i="0" u="none" strike="noStrike" cap="none" normalizeH="0" baseline="0" dirty="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effectLst/>
              </a:rPr>
              <a:t>II - Se o processo estiver em condições, o tribunal, ao julgar o recurso ordinário, deverá decidir desde logo o mérito da causa, nos termos do § 3º do art. 1.013 do CPC de 2015, inclusive quando constatar a omissão da sentença no exame de um dos pedidos.</a:t>
            </a:r>
          </a:p>
        </p:txBody>
      </p:sp>
    </p:spTree>
    <p:extLst>
      <p:ext uri="{BB962C8B-B14F-4D97-AF65-F5344CB8AC3E}">
        <p14:creationId xmlns:p14="http://schemas.microsoft.com/office/powerpoint/2010/main" val="29369974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 calcmode="lin" valueType="num">
                                      <p:cBhvr additive="base">
                                        <p:cTn id="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anim calcmode="lin" valueType="num">
                                      <p:cBhvr additive="base">
                                        <p:cTn id="1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normAutofit fontScale="90000"/>
          </a:bodyPr>
          <a:lstStyle/>
          <a:p>
            <a:r>
              <a:rPr lang="pt-BR" dirty="0"/>
              <a:t>Julgamento antecipado parcial de mérito</a:t>
            </a:r>
          </a:p>
        </p:txBody>
      </p:sp>
      <p:sp>
        <p:nvSpPr>
          <p:cNvPr id="3" name="Espaço Reservado para Conteúdo 2"/>
          <p:cNvSpPr>
            <a:spLocks noGrp="1"/>
          </p:cNvSpPr>
          <p:nvPr>
            <p:ph idx="1"/>
          </p:nvPr>
        </p:nvSpPr>
        <p:spPr>
          <a:xfrm>
            <a:off x="0" y="1600200"/>
            <a:ext cx="9144000" cy="5141168"/>
          </a:xfrm>
        </p:spPr>
        <p:txBody>
          <a:bodyPr>
            <a:noAutofit/>
          </a:bodyPr>
          <a:lstStyle/>
          <a:p>
            <a:pPr algn="just"/>
            <a:r>
              <a:rPr lang="pt-BR" sz="3200" dirty="0">
                <a:solidFill>
                  <a:schemeClr val="tx1"/>
                </a:solidFill>
              </a:rPr>
              <a:t>Art. 356 do CPC/2015</a:t>
            </a:r>
          </a:p>
          <a:p>
            <a:pPr marL="0" indent="0" algn="just">
              <a:buNone/>
            </a:pPr>
            <a:r>
              <a:rPr lang="pt-BR" sz="3200" dirty="0">
                <a:solidFill>
                  <a:schemeClr val="tx1"/>
                </a:solidFill>
              </a:rPr>
              <a:t>Hipóteses. Qual o recurso cabível contra o julgamento parcial de mérito?</a:t>
            </a:r>
          </a:p>
          <a:p>
            <a:pPr marL="0" indent="0" algn="just">
              <a:buNone/>
            </a:pPr>
            <a:endParaRPr lang="pt-BR" sz="3200" dirty="0">
              <a:solidFill>
                <a:schemeClr val="tx1"/>
              </a:solidFill>
            </a:endParaRPr>
          </a:p>
          <a:p>
            <a:pPr algn="just"/>
            <a:r>
              <a:rPr lang="pt-BR" sz="3200" dirty="0">
                <a:solidFill>
                  <a:schemeClr val="tx1"/>
                </a:solidFill>
              </a:rPr>
              <a:t>Aplicação ao processo do trabalho – IN 39/TST</a:t>
            </a:r>
          </a:p>
          <a:p>
            <a:pPr marL="0" indent="0" algn="just">
              <a:buNone/>
            </a:pPr>
            <a:r>
              <a:rPr lang="pt-BR" sz="3200" b="1" dirty="0">
                <a:solidFill>
                  <a:schemeClr val="tx1"/>
                </a:solidFill>
              </a:rPr>
              <a:t>Art. 5° </a:t>
            </a:r>
            <a:r>
              <a:rPr lang="pt-BR" sz="3200" dirty="0">
                <a:solidFill>
                  <a:schemeClr val="tx1"/>
                </a:solidFill>
              </a:rPr>
              <a:t>Aplicam-se ao Processo do Trabalho as normas do art. 356, §§ 1º a 4º, do CPC que regem o julgamento antecipado parcial do mérito, cabendo </a:t>
            </a:r>
            <a:r>
              <a:rPr lang="pt-BR" sz="3200" b="1" u="sng" dirty="0">
                <a:solidFill>
                  <a:schemeClr val="tx1"/>
                </a:solidFill>
              </a:rPr>
              <a:t>recurso ordinário</a:t>
            </a:r>
            <a:r>
              <a:rPr lang="pt-BR" sz="3200" b="1" dirty="0">
                <a:solidFill>
                  <a:schemeClr val="tx1"/>
                </a:solidFill>
              </a:rPr>
              <a:t> </a:t>
            </a:r>
            <a:r>
              <a:rPr lang="pt-BR" sz="3200" dirty="0">
                <a:solidFill>
                  <a:schemeClr val="tx1"/>
                </a:solidFill>
              </a:rPr>
              <a:t>de imediato da sentença. </a:t>
            </a:r>
          </a:p>
        </p:txBody>
      </p:sp>
    </p:spTree>
    <p:extLst>
      <p:ext uri="{BB962C8B-B14F-4D97-AF65-F5344CB8AC3E}">
        <p14:creationId xmlns:p14="http://schemas.microsoft.com/office/powerpoint/2010/main" val="400218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04664"/>
            <a:ext cx="9144000" cy="889880"/>
          </a:xfrm>
        </p:spPr>
        <p:txBody>
          <a:bodyPr>
            <a:normAutofit fontScale="90000"/>
          </a:bodyPr>
          <a:lstStyle/>
          <a:p>
            <a:r>
              <a:rPr lang="pt-BR" dirty="0"/>
              <a:t>Alguns princípios dos recursos	</a:t>
            </a:r>
          </a:p>
        </p:txBody>
      </p:sp>
      <p:sp>
        <p:nvSpPr>
          <p:cNvPr id="3" name="Espaço Reservado para Conteúdo 2"/>
          <p:cNvSpPr>
            <a:spLocks noGrp="1"/>
          </p:cNvSpPr>
          <p:nvPr>
            <p:ph idx="1"/>
          </p:nvPr>
        </p:nvSpPr>
        <p:spPr>
          <a:xfrm>
            <a:off x="0" y="1484784"/>
            <a:ext cx="9144000" cy="5373216"/>
          </a:xfrm>
        </p:spPr>
        <p:txBody>
          <a:bodyPr>
            <a:normAutofit/>
          </a:bodyPr>
          <a:lstStyle/>
          <a:p>
            <a:pPr algn="just"/>
            <a:r>
              <a:rPr lang="pt-BR" sz="4800" b="1" u="sng" dirty="0" err="1">
                <a:solidFill>
                  <a:schemeClr val="tx1"/>
                </a:solidFill>
              </a:rPr>
              <a:t>Unirrecorribilidade</a:t>
            </a:r>
            <a:r>
              <a:rPr lang="pt-BR" sz="4800" u="sng" dirty="0">
                <a:solidFill>
                  <a:schemeClr val="tx1"/>
                </a:solidFill>
              </a:rPr>
              <a:t>:</a:t>
            </a:r>
            <a:endParaRPr lang="pt-BR" sz="4800" dirty="0">
              <a:solidFill>
                <a:schemeClr val="tx1"/>
              </a:solidFill>
            </a:endParaRPr>
          </a:p>
          <a:p>
            <a:pPr algn="just"/>
            <a:endParaRPr lang="pt-BR" b="1" dirty="0">
              <a:solidFill>
                <a:schemeClr val="tx1"/>
              </a:solidFill>
            </a:endParaRPr>
          </a:p>
          <a:p>
            <a:pPr algn="just"/>
            <a:endParaRPr lang="pt-BR" b="1" dirty="0">
              <a:solidFill>
                <a:schemeClr val="tx1"/>
              </a:solidFill>
            </a:endParaRPr>
          </a:p>
          <a:p>
            <a:pPr algn="just"/>
            <a:endParaRPr lang="pt-BR" b="1" dirty="0">
              <a:solidFill>
                <a:schemeClr val="tx1"/>
              </a:solidFill>
            </a:endParaRPr>
          </a:p>
          <a:p>
            <a:pPr algn="just"/>
            <a:endParaRPr lang="pt-BR" b="1" dirty="0">
              <a:solidFill>
                <a:schemeClr val="tx1"/>
              </a:solidFill>
            </a:endParaRPr>
          </a:p>
          <a:p>
            <a:pPr marL="0" indent="0" algn="just">
              <a:buNone/>
            </a:pPr>
            <a:endParaRPr lang="pt-BR" b="1" dirty="0">
              <a:solidFill>
                <a:schemeClr val="tx1"/>
              </a:solidFill>
            </a:endParaRPr>
          </a:p>
          <a:p>
            <a:pPr marL="0" indent="0" algn="just">
              <a:buNone/>
            </a:pPr>
            <a:endParaRPr lang="pt-BR" b="1" dirty="0">
              <a:solidFill>
                <a:schemeClr val="tx1"/>
              </a:solidFill>
            </a:endParaRPr>
          </a:p>
          <a:p>
            <a:pPr algn="just"/>
            <a:r>
              <a:rPr lang="pt-BR" dirty="0">
                <a:solidFill>
                  <a:schemeClr val="tx1"/>
                </a:solidFill>
              </a:rPr>
              <a:t>a lei não prevê dois recursos para o mesmo caso. Cada ato contém um único e adequado recurso.</a:t>
            </a:r>
          </a:p>
          <a:p>
            <a:pPr algn="just"/>
            <a:endParaRPr lang="pt-BR" dirty="0">
              <a:solidFill>
                <a:schemeClr val="tx1"/>
              </a:solidFill>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7656" y="1700808"/>
            <a:ext cx="3096344" cy="3181467"/>
          </a:xfrm>
          <a:prstGeom prst="rect">
            <a:avLst/>
          </a:prstGeom>
        </p:spPr>
      </p:pic>
    </p:spTree>
    <p:extLst>
      <p:ext uri="{BB962C8B-B14F-4D97-AF65-F5344CB8AC3E}">
        <p14:creationId xmlns:p14="http://schemas.microsoft.com/office/powerpoint/2010/main" val="33296795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80BB0EB-3BFA-490E-8775-0B96B4FCC562}"/>
              </a:ext>
            </a:extLst>
          </p:cNvPr>
          <p:cNvSpPr>
            <a:spLocks noGrp="1"/>
          </p:cNvSpPr>
          <p:nvPr>
            <p:ph type="title"/>
          </p:nvPr>
        </p:nvSpPr>
        <p:spPr>
          <a:xfrm>
            <a:off x="0" y="182880"/>
            <a:ext cx="9144000" cy="1111664"/>
          </a:xfrm>
        </p:spPr>
        <p:txBody>
          <a:bodyPr>
            <a:normAutofit fontScale="90000"/>
          </a:bodyPr>
          <a:lstStyle/>
          <a:p>
            <a:r>
              <a:rPr lang="pt-BR" dirty="0"/>
              <a:t>RO - Juízo de retratação pelo Juiz</a:t>
            </a:r>
          </a:p>
        </p:txBody>
      </p:sp>
      <p:sp>
        <p:nvSpPr>
          <p:cNvPr id="3" name="Espaço Reservado para Conteúdo 2">
            <a:extLst>
              <a:ext uri="{FF2B5EF4-FFF2-40B4-BE49-F238E27FC236}">
                <a16:creationId xmlns="" xmlns:a16="http://schemas.microsoft.com/office/drawing/2014/main" id="{EA4EB52C-C8C8-45CE-973D-22E55BE3B4C8}"/>
              </a:ext>
            </a:extLst>
          </p:cNvPr>
          <p:cNvSpPr>
            <a:spLocks noGrp="1"/>
          </p:cNvSpPr>
          <p:nvPr>
            <p:ph idx="1"/>
          </p:nvPr>
        </p:nvSpPr>
        <p:spPr>
          <a:xfrm>
            <a:off x="-1" y="1585369"/>
            <a:ext cx="9134476" cy="5263105"/>
          </a:xfrm>
        </p:spPr>
        <p:txBody>
          <a:bodyPr>
            <a:normAutofit/>
          </a:bodyPr>
          <a:lstStyle/>
          <a:p>
            <a:pPr marL="0" indent="0" algn="just">
              <a:buNone/>
            </a:pPr>
            <a:r>
              <a:rPr lang="pt-BR" altLang="pt-BR" sz="3000" dirty="0">
                <a:solidFill>
                  <a:schemeClr val="tx1"/>
                </a:solidFill>
                <a:cs typeface="Times New Roman" panose="02020603050405020304" pitchFamily="18" charset="0"/>
              </a:rPr>
              <a:t>Aplicam-se ao proc. do trabalho.</a:t>
            </a:r>
          </a:p>
          <a:p>
            <a:pPr marL="0" indent="0" algn="just">
              <a:buNone/>
            </a:pPr>
            <a:endParaRPr lang="pt-BR" sz="3000" dirty="0">
              <a:solidFill>
                <a:schemeClr val="tx1"/>
              </a:solidFill>
            </a:endParaRPr>
          </a:p>
          <a:p>
            <a:pPr marL="0" indent="0" algn="just">
              <a:buNone/>
            </a:pPr>
            <a:r>
              <a:rPr lang="pt-BR" sz="3000" dirty="0">
                <a:solidFill>
                  <a:schemeClr val="tx1"/>
                </a:solidFill>
              </a:rPr>
              <a:t>IN 39 Art. 3º:</a:t>
            </a:r>
          </a:p>
          <a:p>
            <a:pPr marL="0" indent="0" algn="just">
              <a:buNone/>
            </a:pPr>
            <a:r>
              <a:rPr lang="pt-BR" altLang="pt-BR" sz="3000" dirty="0">
                <a:solidFill>
                  <a:schemeClr val="tx1"/>
                </a:solidFill>
                <a:cs typeface="Times New Roman" panose="02020603050405020304" pitchFamily="18" charset="0"/>
              </a:rPr>
              <a:t>VIII - art. 485, § 7º (juízo de retratação no recurso ordinário).</a:t>
            </a:r>
            <a:br>
              <a:rPr lang="pt-BR" altLang="pt-BR" sz="3000" dirty="0">
                <a:solidFill>
                  <a:schemeClr val="tx1"/>
                </a:solidFill>
                <a:cs typeface="Times New Roman" panose="02020603050405020304" pitchFamily="18" charset="0"/>
              </a:rPr>
            </a:br>
            <a:endParaRPr lang="pt-BR" altLang="pt-BR" sz="3000" dirty="0">
              <a:solidFill>
                <a:schemeClr val="tx1"/>
              </a:solidFill>
              <a:cs typeface="Times New Roman" panose="02020603050405020304" pitchFamily="18" charset="0"/>
            </a:endParaRPr>
          </a:p>
          <a:p>
            <a:pPr marL="0" indent="0" algn="just">
              <a:buNone/>
            </a:pPr>
            <a:r>
              <a:rPr lang="pt-BR" altLang="pt-BR" sz="3000" dirty="0">
                <a:solidFill>
                  <a:schemeClr val="tx1"/>
                </a:solidFill>
                <a:cs typeface="Times New Roman" panose="02020603050405020304" pitchFamily="18" charset="0"/>
              </a:rPr>
              <a:t>Art. 485 do CPC trata dos casos que o juiz NÃO RESOLVE O MÉRITO. Apenas nesses casos, cabe retratação pelo Juízo.</a:t>
            </a:r>
            <a:endParaRPr lang="pt-BR" sz="3000" u="sng" dirty="0">
              <a:solidFill>
                <a:schemeClr val="tx1"/>
              </a:solidFill>
            </a:endParaRPr>
          </a:p>
        </p:txBody>
      </p:sp>
      <p:sp>
        <p:nvSpPr>
          <p:cNvPr id="6" name="Rectangle 3">
            <a:extLst>
              <a:ext uri="{FF2B5EF4-FFF2-40B4-BE49-F238E27FC236}">
                <a16:creationId xmlns="" xmlns:a16="http://schemas.microsoft.com/office/drawing/2014/main" id="{CD478730-E6B3-4679-83EE-B01B46172BDE}"/>
              </a:ext>
            </a:extLst>
          </p:cNvPr>
          <p:cNvSpPr>
            <a:spLocks noChangeArrowheads="1"/>
          </p:cNvSpPr>
          <p:nvPr/>
        </p:nvSpPr>
        <p:spPr bwMode="auto">
          <a:xfrm>
            <a:off x="0" y="-276999"/>
            <a:ext cx="28084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r>
            <a:br>
              <a:rPr kumimoji="0" lang="pt-BR" altLang="pt-BR" sz="1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pt-BR" altLang="pt-BR" sz="1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pt-BR" altLang="pt-BR"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8" name="Picture 4" descr="https://ssl.gstatic.com/ui/v1/icons/mail/images/cleardot.gif">
            <a:extLst>
              <a:ext uri="{FF2B5EF4-FFF2-40B4-BE49-F238E27FC236}">
                <a16:creationId xmlns="" xmlns:a16="http://schemas.microsoft.com/office/drawing/2014/main" id="{5C2C9E55-5771-46FD-9BEB-09BD8F2DFF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404813"/>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34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Nulidade parcial</a:t>
            </a:r>
          </a:p>
        </p:txBody>
      </p:sp>
      <p:sp>
        <p:nvSpPr>
          <p:cNvPr id="3" name="Espaço Reservado para Conteúdo 2"/>
          <p:cNvSpPr>
            <a:spLocks noGrp="1"/>
          </p:cNvSpPr>
          <p:nvPr>
            <p:ph idx="1"/>
          </p:nvPr>
        </p:nvSpPr>
        <p:spPr>
          <a:xfrm>
            <a:off x="0" y="1556792"/>
            <a:ext cx="9144000" cy="5301208"/>
          </a:xfrm>
        </p:spPr>
        <p:txBody>
          <a:bodyPr>
            <a:normAutofit fontScale="77500" lnSpcReduction="20000"/>
          </a:bodyPr>
          <a:lstStyle/>
          <a:p>
            <a:pPr marL="0" indent="0" algn="just">
              <a:buNone/>
            </a:pPr>
            <a:r>
              <a:rPr lang="pt-BR" dirty="0">
                <a:solidFill>
                  <a:schemeClr val="tx1"/>
                </a:solidFill>
              </a:rPr>
              <a:t>Art. 938 do CPC.  A questão preliminar suscitada no julgamento será decidida antes do mérito, deste não se conhecendo caso seja incompatível com a decisão.</a:t>
            </a:r>
          </a:p>
          <a:p>
            <a:pPr marL="0" indent="0" algn="just">
              <a:buNone/>
            </a:pPr>
            <a:endParaRPr lang="pt-BR" dirty="0">
              <a:solidFill>
                <a:schemeClr val="tx1"/>
              </a:solidFill>
            </a:endParaRPr>
          </a:p>
          <a:p>
            <a:pPr marL="0" indent="0" algn="just">
              <a:buNone/>
            </a:pPr>
            <a:r>
              <a:rPr lang="pt-BR" dirty="0">
                <a:solidFill>
                  <a:schemeClr val="tx1"/>
                </a:solidFill>
              </a:rPr>
              <a:t>§ 1</a:t>
            </a:r>
            <a:r>
              <a:rPr lang="pt-BR" u="sng" baseline="30000" dirty="0">
                <a:solidFill>
                  <a:schemeClr val="tx1"/>
                </a:solidFill>
              </a:rPr>
              <a:t>o</a:t>
            </a:r>
            <a:r>
              <a:rPr lang="pt-BR" dirty="0">
                <a:solidFill>
                  <a:schemeClr val="tx1"/>
                </a:solidFill>
              </a:rPr>
              <a:t> Constatada a ocorrência de vício sanável, inclusive aquele que possa ser conhecido de ofício, o relator determinará a realização ou a renovação do ato processual, no próprio tribunal ou em primeiro grau de jurisdição, intimadas as partes.</a:t>
            </a:r>
          </a:p>
          <a:p>
            <a:pPr marL="0" indent="0" algn="just">
              <a:buNone/>
            </a:pPr>
            <a:r>
              <a:rPr lang="pt-BR" dirty="0">
                <a:solidFill>
                  <a:schemeClr val="tx1"/>
                </a:solidFill>
              </a:rPr>
              <a:t>§ 2</a:t>
            </a:r>
            <a:r>
              <a:rPr lang="pt-BR" u="sng" baseline="30000" dirty="0">
                <a:solidFill>
                  <a:schemeClr val="tx1"/>
                </a:solidFill>
              </a:rPr>
              <a:t>o</a:t>
            </a:r>
            <a:r>
              <a:rPr lang="pt-BR" dirty="0">
                <a:solidFill>
                  <a:schemeClr val="tx1"/>
                </a:solidFill>
              </a:rPr>
              <a:t> Cumprida a diligência de que trata o § 1</a:t>
            </a:r>
            <a:r>
              <a:rPr lang="pt-BR" u="sng" baseline="30000" dirty="0">
                <a:solidFill>
                  <a:schemeClr val="tx1"/>
                </a:solidFill>
              </a:rPr>
              <a:t>o</a:t>
            </a:r>
            <a:r>
              <a:rPr lang="pt-BR" dirty="0">
                <a:solidFill>
                  <a:schemeClr val="tx1"/>
                </a:solidFill>
              </a:rPr>
              <a:t>, o relator, sempre que possível, prosseguirá no julgamento do recurso.</a:t>
            </a:r>
          </a:p>
          <a:p>
            <a:pPr marL="0" indent="0" algn="just">
              <a:buNone/>
            </a:pPr>
            <a:r>
              <a:rPr lang="pt-BR" dirty="0">
                <a:solidFill>
                  <a:schemeClr val="tx1"/>
                </a:solidFill>
              </a:rPr>
              <a:t>§ </a:t>
            </a:r>
            <a:r>
              <a:rPr lang="pt-BR" b="1" dirty="0">
                <a:solidFill>
                  <a:schemeClr val="tx1"/>
                </a:solidFill>
              </a:rPr>
              <a:t>3</a:t>
            </a:r>
            <a:r>
              <a:rPr lang="pt-BR" b="1" u="sng" baseline="30000" dirty="0">
                <a:solidFill>
                  <a:schemeClr val="tx1"/>
                </a:solidFill>
              </a:rPr>
              <a:t>o</a:t>
            </a:r>
            <a:r>
              <a:rPr lang="pt-BR" b="1" dirty="0">
                <a:solidFill>
                  <a:schemeClr val="tx1"/>
                </a:solidFill>
              </a:rPr>
              <a:t> Reconhecida a necessidade de produção de prova, o relator converterá o julgamento em diligência, </a:t>
            </a:r>
            <a:r>
              <a:rPr lang="pt-BR" b="1" u="sng" dirty="0">
                <a:solidFill>
                  <a:schemeClr val="tx1"/>
                </a:solidFill>
              </a:rPr>
              <a:t>que se realizará no tribunal ou em primeiro grau de jurisdição</a:t>
            </a:r>
            <a:r>
              <a:rPr lang="pt-BR" dirty="0">
                <a:solidFill>
                  <a:schemeClr val="tx1"/>
                </a:solidFill>
              </a:rPr>
              <a:t>, decidindo-se o recurso após a conclusão da instrução.</a:t>
            </a:r>
          </a:p>
          <a:p>
            <a:pPr marL="0" indent="0" algn="just">
              <a:buNone/>
            </a:pPr>
            <a:r>
              <a:rPr lang="pt-BR" dirty="0">
                <a:solidFill>
                  <a:schemeClr val="tx1"/>
                </a:solidFill>
              </a:rPr>
              <a:t>§ 4</a:t>
            </a:r>
            <a:r>
              <a:rPr lang="pt-BR" u="sng" baseline="30000" dirty="0">
                <a:solidFill>
                  <a:schemeClr val="tx1"/>
                </a:solidFill>
              </a:rPr>
              <a:t>o</a:t>
            </a:r>
            <a:r>
              <a:rPr lang="pt-BR" dirty="0">
                <a:solidFill>
                  <a:schemeClr val="tx1"/>
                </a:solidFill>
              </a:rPr>
              <a:t> Quando não determinadas pelo relator, as providências indicadas nos §§ 1</a:t>
            </a:r>
            <a:r>
              <a:rPr lang="pt-BR" u="sng" baseline="30000" dirty="0">
                <a:solidFill>
                  <a:schemeClr val="tx1"/>
                </a:solidFill>
              </a:rPr>
              <a:t>o</a:t>
            </a:r>
            <a:r>
              <a:rPr lang="pt-BR" dirty="0">
                <a:solidFill>
                  <a:schemeClr val="tx1"/>
                </a:solidFill>
              </a:rPr>
              <a:t> e 3</a:t>
            </a:r>
            <a:r>
              <a:rPr lang="pt-BR" u="sng" baseline="30000" dirty="0">
                <a:solidFill>
                  <a:schemeClr val="tx1"/>
                </a:solidFill>
              </a:rPr>
              <a:t>o</a:t>
            </a:r>
            <a:r>
              <a:rPr lang="pt-BR" dirty="0">
                <a:solidFill>
                  <a:schemeClr val="tx1"/>
                </a:solidFill>
              </a:rPr>
              <a:t> poderão ser determinadas pelo órgão competente para julgamento do recurso.</a:t>
            </a:r>
          </a:p>
          <a:p>
            <a:pPr marL="0" indent="0" algn="just">
              <a:buNone/>
            </a:pPr>
            <a:endParaRPr lang="pt-BR" dirty="0">
              <a:solidFill>
                <a:schemeClr val="tx1"/>
              </a:solidFill>
            </a:endParaRPr>
          </a:p>
          <a:p>
            <a:pPr marL="0" indent="0" algn="just">
              <a:buNone/>
            </a:pPr>
            <a:r>
              <a:rPr lang="pt-BR" dirty="0">
                <a:solidFill>
                  <a:schemeClr val="tx1"/>
                </a:solidFill>
              </a:rPr>
              <a:t>IN 39/TST: </a:t>
            </a:r>
            <a:r>
              <a:rPr lang="pt-BR" b="1" dirty="0">
                <a:solidFill>
                  <a:schemeClr val="tx1"/>
                </a:solidFill>
              </a:rPr>
              <a:t>Art. 10. </a:t>
            </a:r>
            <a:r>
              <a:rPr lang="pt-BR" dirty="0">
                <a:solidFill>
                  <a:schemeClr val="tx1"/>
                </a:solidFill>
              </a:rPr>
              <a:t>Aplicam-se ao Processo do Trabalho as normas do parágrafo único do art. 932 do CPC, </a:t>
            </a:r>
            <a:r>
              <a:rPr lang="pt-BR" i="1" dirty="0">
                <a:solidFill>
                  <a:schemeClr val="tx1"/>
                </a:solidFill>
              </a:rPr>
              <a:t>§§ 1º a 4º do art. 938 </a:t>
            </a:r>
            <a:r>
              <a:rPr lang="pt-BR" dirty="0">
                <a:solidFill>
                  <a:schemeClr val="tx1"/>
                </a:solidFill>
              </a:rPr>
              <a:t>e §§ 2º e 7º do art. 1007.</a:t>
            </a:r>
          </a:p>
        </p:txBody>
      </p:sp>
    </p:spTree>
    <p:extLst>
      <p:ext uri="{BB962C8B-B14F-4D97-AF65-F5344CB8AC3E}">
        <p14:creationId xmlns:p14="http://schemas.microsoft.com/office/powerpoint/2010/main" val="142850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Embargos de declaração</a:t>
            </a:r>
          </a:p>
        </p:txBody>
      </p:sp>
      <p:sp>
        <p:nvSpPr>
          <p:cNvPr id="3" name="Espaço Reservado para Conteúdo 2"/>
          <p:cNvSpPr>
            <a:spLocks noGrp="1"/>
          </p:cNvSpPr>
          <p:nvPr>
            <p:ph idx="1"/>
          </p:nvPr>
        </p:nvSpPr>
        <p:spPr>
          <a:xfrm>
            <a:off x="0" y="1600200"/>
            <a:ext cx="9144000" cy="5257800"/>
          </a:xfrm>
        </p:spPr>
        <p:txBody>
          <a:bodyPr>
            <a:normAutofit fontScale="85000" lnSpcReduction="20000"/>
          </a:bodyPr>
          <a:lstStyle/>
          <a:p>
            <a:pPr marL="0" indent="0" algn="just">
              <a:buNone/>
            </a:pPr>
            <a:r>
              <a:rPr lang="pt-BR" dirty="0">
                <a:solidFill>
                  <a:schemeClr val="tx1"/>
                </a:solidFill>
              </a:rPr>
              <a:t>Art. 897-A Caberão embargos de declaração da </a:t>
            </a:r>
            <a:r>
              <a:rPr lang="pt-BR" b="1" u="sng" dirty="0">
                <a:solidFill>
                  <a:schemeClr val="tx1"/>
                </a:solidFill>
              </a:rPr>
              <a:t>sentença ou acórdão</a:t>
            </a:r>
            <a:r>
              <a:rPr lang="pt-BR" dirty="0">
                <a:solidFill>
                  <a:schemeClr val="tx1"/>
                </a:solidFill>
              </a:rPr>
              <a:t>, no prazo de cinco dias, devendo seu julgamento ocorrer na primeira audiência ou sessão </a:t>
            </a:r>
            <a:r>
              <a:rPr lang="pt-BR" dirty="0" err="1">
                <a:solidFill>
                  <a:schemeClr val="tx1"/>
                </a:solidFill>
              </a:rPr>
              <a:t>subseqüente</a:t>
            </a:r>
            <a:r>
              <a:rPr lang="pt-BR" dirty="0">
                <a:solidFill>
                  <a:schemeClr val="tx1"/>
                </a:solidFill>
              </a:rPr>
              <a:t> a sua apresentação, registrado na certidão, admitido efeito modificativo da decisão nos casos de </a:t>
            </a:r>
            <a:r>
              <a:rPr lang="pt-BR" b="1" u="sng" dirty="0">
                <a:solidFill>
                  <a:schemeClr val="tx1"/>
                </a:solidFill>
              </a:rPr>
              <a:t>omissão</a:t>
            </a:r>
            <a:r>
              <a:rPr lang="pt-BR" dirty="0">
                <a:solidFill>
                  <a:schemeClr val="tx1"/>
                </a:solidFill>
              </a:rPr>
              <a:t> e </a:t>
            </a:r>
            <a:r>
              <a:rPr lang="pt-BR" b="1" u="sng" dirty="0">
                <a:solidFill>
                  <a:schemeClr val="tx1"/>
                </a:solidFill>
              </a:rPr>
              <a:t>contradição</a:t>
            </a:r>
            <a:r>
              <a:rPr lang="pt-BR" dirty="0">
                <a:solidFill>
                  <a:schemeClr val="tx1"/>
                </a:solidFill>
              </a:rPr>
              <a:t> no julgado e </a:t>
            </a:r>
            <a:r>
              <a:rPr lang="pt-BR" b="1" u="sng" dirty="0">
                <a:solidFill>
                  <a:schemeClr val="tx1"/>
                </a:solidFill>
              </a:rPr>
              <a:t>manifesto equívoco no exame dos pressupostos extrínsecos do recurso</a:t>
            </a:r>
            <a:r>
              <a:rPr lang="pt-BR" dirty="0">
                <a:solidFill>
                  <a:schemeClr val="tx1"/>
                </a:solidFill>
              </a:rPr>
              <a:t>.</a:t>
            </a:r>
          </a:p>
          <a:p>
            <a:pPr marL="0" indent="0" algn="just">
              <a:buNone/>
            </a:pPr>
            <a:endParaRPr lang="pt-BR" dirty="0">
              <a:solidFill>
                <a:schemeClr val="tx1"/>
              </a:solidFill>
            </a:endParaRPr>
          </a:p>
          <a:p>
            <a:pPr marL="0" indent="0" algn="just">
              <a:buNone/>
            </a:pPr>
            <a:r>
              <a:rPr lang="pt-BR" dirty="0">
                <a:solidFill>
                  <a:schemeClr val="tx1"/>
                </a:solidFill>
              </a:rPr>
              <a:t>§ </a:t>
            </a:r>
            <a:r>
              <a:rPr lang="pt-BR" dirty="0" smtClean="0">
                <a:solidFill>
                  <a:schemeClr val="tx1"/>
                </a:solidFill>
              </a:rPr>
              <a:t>1º </a:t>
            </a:r>
            <a:r>
              <a:rPr lang="pt-BR" dirty="0">
                <a:solidFill>
                  <a:schemeClr val="tx1"/>
                </a:solidFill>
              </a:rPr>
              <a:t>Os erros materiais poderão ser corrigidos de ofício ou a requerimento de qualquer das partes.          </a:t>
            </a:r>
            <a:r>
              <a:rPr lang="pt-BR" sz="1400" dirty="0">
                <a:solidFill>
                  <a:schemeClr val="tx1"/>
                </a:solidFill>
              </a:rPr>
              <a:t> </a:t>
            </a:r>
            <a:r>
              <a:rPr lang="pt-BR" sz="1400" u="sng" dirty="0">
                <a:solidFill>
                  <a:schemeClr val="tx1"/>
                </a:solidFill>
                <a:hlinkClick r:id="rId2">
                  <a:extLst>
                    <a:ext uri="{A12FA001-AC4F-418D-AE19-62706E023703}">
                      <ahyp:hlinkClr xmlns="" xmlns:ahyp="http://schemas.microsoft.com/office/drawing/2018/hyperlinkcolor" val="tx"/>
                    </a:ext>
                  </a:extLst>
                </a:hlinkClick>
              </a:rPr>
              <a:t>(Redação dada pela Lei nº 13.015, de 2014)</a:t>
            </a:r>
            <a:endParaRPr lang="pt-BR" sz="1400" dirty="0">
              <a:solidFill>
                <a:schemeClr val="tx1"/>
              </a:solidFill>
            </a:endParaRPr>
          </a:p>
          <a:p>
            <a:pPr marL="0" indent="0" algn="just">
              <a:buNone/>
            </a:pPr>
            <a:r>
              <a:rPr lang="pt-BR" dirty="0">
                <a:solidFill>
                  <a:schemeClr val="tx1"/>
                </a:solidFill>
              </a:rPr>
              <a:t>§ </a:t>
            </a:r>
            <a:r>
              <a:rPr lang="pt-BR" dirty="0" smtClean="0">
                <a:solidFill>
                  <a:schemeClr val="tx1"/>
                </a:solidFill>
              </a:rPr>
              <a:t>2º </a:t>
            </a:r>
            <a:r>
              <a:rPr lang="pt-BR" dirty="0">
                <a:solidFill>
                  <a:schemeClr val="tx1"/>
                </a:solidFill>
              </a:rPr>
              <a:t>Eventual efeito modificativo dos embargos de declaração somente poderá ocorrer em virtude da correção de vício na decisão embargada e </a:t>
            </a:r>
            <a:r>
              <a:rPr lang="pt-BR" b="1" dirty="0">
                <a:solidFill>
                  <a:schemeClr val="tx1"/>
                </a:solidFill>
              </a:rPr>
              <a:t>desde que ouvida a parte contrária</a:t>
            </a:r>
            <a:r>
              <a:rPr lang="pt-BR" dirty="0">
                <a:solidFill>
                  <a:schemeClr val="tx1"/>
                </a:solidFill>
              </a:rPr>
              <a:t>, no prazo de 5 (cinco) dias.          </a:t>
            </a:r>
            <a:r>
              <a:rPr lang="pt-BR" sz="1400" u="sng" dirty="0">
                <a:solidFill>
                  <a:schemeClr val="tx1"/>
                </a:solidFill>
                <a:hlinkClick r:id="rId2">
                  <a:extLst>
                    <a:ext uri="{A12FA001-AC4F-418D-AE19-62706E023703}">
                      <ahyp:hlinkClr xmlns="" xmlns:ahyp="http://schemas.microsoft.com/office/drawing/2018/hyperlinkcolor" val="tx"/>
                    </a:ext>
                  </a:extLst>
                </a:hlinkClick>
              </a:rPr>
              <a:t>(Incluído pela Lei nº 13.015, de 2014)</a:t>
            </a:r>
            <a:endParaRPr lang="pt-BR" sz="1400" dirty="0">
              <a:solidFill>
                <a:schemeClr val="tx1"/>
              </a:solidFill>
            </a:endParaRPr>
          </a:p>
          <a:p>
            <a:pPr marL="0" indent="0" algn="just">
              <a:buNone/>
            </a:pPr>
            <a:r>
              <a:rPr lang="pt-BR" dirty="0">
                <a:solidFill>
                  <a:schemeClr val="tx1"/>
                </a:solidFill>
              </a:rPr>
              <a:t>§ </a:t>
            </a:r>
            <a:r>
              <a:rPr lang="pt-BR" dirty="0" smtClean="0">
                <a:solidFill>
                  <a:schemeClr val="tx1"/>
                </a:solidFill>
              </a:rPr>
              <a:t>3º </a:t>
            </a:r>
            <a:r>
              <a:rPr lang="pt-BR" dirty="0">
                <a:solidFill>
                  <a:schemeClr val="tx1"/>
                </a:solidFill>
              </a:rPr>
              <a:t>Os embargos de declaração interrompem o prazo para interposição de outros recursos, por qualquer das partes, salvo quando intempestivos, irregular a representação da parte ou ausente a sua assinatura.</a:t>
            </a:r>
          </a:p>
          <a:p>
            <a:pPr marL="0" indent="0" algn="just">
              <a:buNone/>
            </a:pPr>
            <a:endParaRPr lang="pt-BR" dirty="0">
              <a:solidFill>
                <a:schemeClr val="tx1"/>
              </a:solidFill>
            </a:endParaRPr>
          </a:p>
          <a:p>
            <a:pPr marL="0" indent="0" algn="just">
              <a:buNone/>
            </a:pPr>
            <a:r>
              <a:rPr lang="pt-BR" dirty="0">
                <a:solidFill>
                  <a:schemeClr val="tx1"/>
                </a:solidFill>
              </a:rPr>
              <a:t>CPC adotado subsidiariamente – art. 9º da IN39/TST.</a:t>
            </a:r>
          </a:p>
        </p:txBody>
      </p:sp>
    </p:spTree>
    <p:extLst>
      <p:ext uri="{BB962C8B-B14F-4D97-AF65-F5344CB8AC3E}">
        <p14:creationId xmlns:p14="http://schemas.microsoft.com/office/powerpoint/2010/main" val="45807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ED</a:t>
            </a:r>
          </a:p>
        </p:txBody>
      </p:sp>
      <p:sp>
        <p:nvSpPr>
          <p:cNvPr id="3" name="Espaço Reservado para Conteúdo 2"/>
          <p:cNvSpPr>
            <a:spLocks noGrp="1"/>
          </p:cNvSpPr>
          <p:nvPr>
            <p:ph idx="1"/>
          </p:nvPr>
        </p:nvSpPr>
        <p:spPr>
          <a:xfrm>
            <a:off x="0" y="1484784"/>
            <a:ext cx="9144000" cy="5373216"/>
          </a:xfrm>
        </p:spPr>
        <p:txBody>
          <a:bodyPr>
            <a:normAutofit fontScale="85000" lnSpcReduction="20000"/>
          </a:bodyPr>
          <a:lstStyle/>
          <a:p>
            <a:pPr marL="0" indent="0" algn="just">
              <a:buNone/>
            </a:pPr>
            <a:r>
              <a:rPr lang="pt-BR" dirty="0">
                <a:solidFill>
                  <a:schemeClr val="tx1"/>
                </a:solidFill>
              </a:rPr>
              <a:t>Art. 1.022.  Cabem embargos de declaração contra qualquer decisão judicial para:</a:t>
            </a:r>
          </a:p>
          <a:p>
            <a:pPr marL="0" indent="0" algn="just">
              <a:buNone/>
            </a:pPr>
            <a:r>
              <a:rPr lang="pt-BR" dirty="0">
                <a:solidFill>
                  <a:schemeClr val="tx1"/>
                </a:solidFill>
              </a:rPr>
              <a:t>I - esclarecer obscuridade ou eliminar contradição;</a:t>
            </a:r>
          </a:p>
          <a:p>
            <a:pPr marL="0" indent="0" algn="just">
              <a:buNone/>
            </a:pPr>
            <a:r>
              <a:rPr lang="pt-BR" dirty="0">
                <a:solidFill>
                  <a:schemeClr val="tx1"/>
                </a:solidFill>
              </a:rPr>
              <a:t>II - suprir omissão de ponto ou questão sobre o qual devia se pronunciar o juiz de ofício ou a requerimento;</a:t>
            </a:r>
          </a:p>
          <a:p>
            <a:pPr marL="0" indent="0" algn="just">
              <a:buNone/>
            </a:pPr>
            <a:r>
              <a:rPr lang="pt-BR" dirty="0">
                <a:solidFill>
                  <a:schemeClr val="tx1"/>
                </a:solidFill>
              </a:rPr>
              <a:t>III - corrigir erro material.</a:t>
            </a:r>
          </a:p>
          <a:p>
            <a:pPr marL="0" indent="0" algn="just">
              <a:buNone/>
            </a:pPr>
            <a:endParaRPr lang="pt-BR" dirty="0">
              <a:solidFill>
                <a:schemeClr val="tx1"/>
              </a:solidFill>
            </a:endParaRPr>
          </a:p>
          <a:p>
            <a:pPr marL="0" indent="0" algn="just">
              <a:buNone/>
            </a:pPr>
            <a:r>
              <a:rPr lang="pt-BR" dirty="0">
                <a:solidFill>
                  <a:schemeClr val="tx1"/>
                </a:solidFill>
              </a:rPr>
              <a:t>Parágrafo único.  Considera-se omissa a decisão que:</a:t>
            </a:r>
          </a:p>
          <a:p>
            <a:pPr marL="0" indent="0" algn="just">
              <a:buNone/>
            </a:pPr>
            <a:r>
              <a:rPr lang="pt-BR" dirty="0">
                <a:solidFill>
                  <a:schemeClr val="tx1"/>
                </a:solidFill>
              </a:rPr>
              <a:t>I - </a:t>
            </a:r>
            <a:r>
              <a:rPr lang="pt-BR" b="1" dirty="0">
                <a:solidFill>
                  <a:schemeClr val="tx1"/>
                </a:solidFill>
              </a:rPr>
              <a:t>deixe de se manifestar sobre tese firmada em julgamento de casos </a:t>
            </a:r>
            <a:r>
              <a:rPr lang="pt-BR" b="1" u="sng" dirty="0">
                <a:solidFill>
                  <a:schemeClr val="tx1"/>
                </a:solidFill>
              </a:rPr>
              <a:t>repetitivos ou em incidente de assunção de competência</a:t>
            </a:r>
            <a:r>
              <a:rPr lang="pt-BR" b="1" dirty="0">
                <a:solidFill>
                  <a:schemeClr val="tx1"/>
                </a:solidFill>
              </a:rPr>
              <a:t> aplicável ao caso sob julgamento</a:t>
            </a:r>
            <a:r>
              <a:rPr lang="pt-BR" dirty="0">
                <a:solidFill>
                  <a:schemeClr val="tx1"/>
                </a:solidFill>
              </a:rPr>
              <a:t>;</a:t>
            </a:r>
          </a:p>
          <a:p>
            <a:pPr marL="0" indent="0" algn="just">
              <a:buNone/>
            </a:pPr>
            <a:r>
              <a:rPr lang="pt-BR" dirty="0">
                <a:solidFill>
                  <a:schemeClr val="tx1"/>
                </a:solidFill>
              </a:rPr>
              <a:t>II - incorra em qualquer das condutas </a:t>
            </a:r>
            <a:r>
              <a:rPr lang="pt-BR" b="1" dirty="0">
                <a:solidFill>
                  <a:schemeClr val="tx1"/>
                </a:solidFill>
              </a:rPr>
              <a:t>descritas no </a:t>
            </a:r>
            <a:r>
              <a:rPr lang="pt-BR" b="1" dirty="0">
                <a:solidFill>
                  <a:schemeClr val="tx1"/>
                </a:solidFill>
                <a:hlinkClick r:id="rId2">
                  <a:extLst>
                    <a:ext uri="{A12FA001-AC4F-418D-AE19-62706E023703}">
                      <ahyp:hlinkClr xmlns="" xmlns:ahyp="http://schemas.microsoft.com/office/drawing/2018/hyperlinkcolor" val="tx"/>
                    </a:ext>
                  </a:extLst>
                </a:hlinkClick>
              </a:rPr>
              <a:t>art. 489, § 1</a:t>
            </a:r>
            <a:r>
              <a:rPr lang="pt-BR" b="1" u="sng" baseline="30000" dirty="0">
                <a:solidFill>
                  <a:schemeClr val="tx1"/>
                </a:solidFill>
                <a:hlinkClick r:id="rId2">
                  <a:extLst>
                    <a:ext uri="{A12FA001-AC4F-418D-AE19-62706E023703}">
                      <ahyp:hlinkClr xmlns="" xmlns:ahyp="http://schemas.microsoft.com/office/drawing/2018/hyperlinkcolor" val="tx"/>
                    </a:ext>
                  </a:extLst>
                </a:hlinkClick>
              </a:rPr>
              <a:t>o</a:t>
            </a:r>
            <a:r>
              <a:rPr lang="pt-BR" b="1" dirty="0">
                <a:solidFill>
                  <a:schemeClr val="tx1"/>
                </a:solidFill>
              </a:rPr>
              <a:t>.</a:t>
            </a:r>
          </a:p>
          <a:p>
            <a:pPr algn="just"/>
            <a:endParaRPr lang="pt-BR" b="1" dirty="0">
              <a:solidFill>
                <a:schemeClr val="tx1"/>
              </a:solidFill>
            </a:endParaRPr>
          </a:p>
          <a:p>
            <a:pPr marL="0" indent="0" algn="just">
              <a:buNone/>
            </a:pPr>
            <a:r>
              <a:rPr lang="pt-BR" b="1" dirty="0">
                <a:solidFill>
                  <a:schemeClr val="tx1"/>
                </a:solidFill>
              </a:rPr>
              <a:t>IN 39. Art. 9º </a:t>
            </a:r>
            <a:r>
              <a:rPr lang="pt-BR" dirty="0">
                <a:solidFill>
                  <a:schemeClr val="tx1"/>
                </a:solidFill>
              </a:rPr>
              <a:t>O cabimento dos embargos de declaração no Processo do Trabalho, para impugnar </a:t>
            </a:r>
            <a:r>
              <a:rPr lang="pt-BR" b="1" dirty="0">
                <a:solidFill>
                  <a:schemeClr val="tx1"/>
                </a:solidFill>
              </a:rPr>
              <a:t>qualquer decisão judicial</a:t>
            </a:r>
            <a:r>
              <a:rPr lang="pt-BR" dirty="0">
                <a:solidFill>
                  <a:schemeClr val="tx1"/>
                </a:solidFill>
              </a:rPr>
              <a:t>, rege-se pelo art. 897-A da CLT e, supletivamente, pelo Código de Processo Civil (</a:t>
            </a:r>
            <a:r>
              <a:rPr lang="pt-BR" dirty="0" err="1">
                <a:solidFill>
                  <a:schemeClr val="tx1"/>
                </a:solidFill>
              </a:rPr>
              <a:t>arts</a:t>
            </a:r>
            <a:r>
              <a:rPr lang="pt-BR" dirty="0">
                <a:solidFill>
                  <a:schemeClr val="tx1"/>
                </a:solidFill>
              </a:rPr>
              <a:t>. 1022 a 1025; §§ 2º, 3º e 4º do art. 1026), excetuada a garantia de prazo em dobro para litisconsortes (§ 1º do art. 1023). </a:t>
            </a:r>
          </a:p>
        </p:txBody>
      </p:sp>
    </p:spTree>
    <p:extLst>
      <p:ext uri="{BB962C8B-B14F-4D97-AF65-F5344CB8AC3E}">
        <p14:creationId xmlns:p14="http://schemas.microsoft.com/office/powerpoint/2010/main" val="367647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ED</a:t>
            </a:r>
          </a:p>
        </p:txBody>
      </p:sp>
      <p:sp>
        <p:nvSpPr>
          <p:cNvPr id="4" name="Rectangle 1"/>
          <p:cNvSpPr>
            <a:spLocks noGrp="1" noChangeArrowheads="1"/>
          </p:cNvSpPr>
          <p:nvPr>
            <p:ph idx="1"/>
          </p:nvPr>
        </p:nvSpPr>
        <p:spPr bwMode="auto">
          <a:xfrm>
            <a:off x="0" y="1560849"/>
            <a:ext cx="9144000"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000" b="1" i="0" u="none" strike="noStrike" cap="none" normalizeH="0" baseline="0" dirty="0">
                <a:ln>
                  <a:noFill/>
                </a:ln>
                <a:solidFill>
                  <a:schemeClr val="tx1"/>
                </a:solidFill>
                <a:effectLst/>
                <a:latin typeface="Arial" panose="020B0604020202020204" pitchFamily="34" charset="0"/>
              </a:rPr>
              <a:t>Súmula nº 421 do TST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2000" b="1"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000" b="1" i="0" u="none" strike="noStrike" cap="none" normalizeH="0" baseline="0" dirty="0">
                <a:ln>
                  <a:noFill/>
                </a:ln>
                <a:solidFill>
                  <a:schemeClr val="tx1"/>
                </a:solidFill>
                <a:effectLst/>
                <a:latin typeface="Arial" panose="020B0604020202020204" pitchFamily="34" charset="0"/>
              </a:rPr>
              <a:t>EMBARGOS DE DECLARAÇÃO. CABIMENTO. DECISÃO MONOCRÁTICA DO RELATOR CALCADA NO ART. 932 DO CPC DE 2015. ART. 557 DO CPC DE 1973. </a:t>
            </a:r>
            <a:r>
              <a:rPr kumimoji="0" lang="pt-BR" altLang="pt-BR"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solidFill>
                  <a:schemeClr val="tx1"/>
                </a:solidFill>
                <a:effectLst/>
                <a:latin typeface="Arial" panose="020B0604020202020204" pitchFamily="34" charset="0"/>
              </a:rPr>
              <a:t>I – Cabem embargos de declaração da decisão monocrática do relator prevista no art. 932 do CPC de 2015 (art. 557 do CPC de 1973), se a parte pretende tão somente juízo integrativo retificador da decisão e, não, modificação do julgado.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2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solidFill>
                  <a:schemeClr val="tx1"/>
                </a:solidFill>
                <a:effectLst/>
                <a:latin typeface="Arial" panose="020B0604020202020204" pitchFamily="34" charset="0"/>
              </a:rPr>
              <a:t>II – Se a parte postular a revisão no mérito da </a:t>
            </a:r>
            <a:r>
              <a:rPr kumimoji="0" lang="pt-BR" altLang="pt-BR" sz="2000" b="0" i="0" u="sng" strike="noStrike" cap="none" normalizeH="0" baseline="0" dirty="0">
                <a:ln>
                  <a:noFill/>
                </a:ln>
                <a:solidFill>
                  <a:schemeClr val="tx1"/>
                </a:solidFill>
                <a:effectLst/>
                <a:latin typeface="Arial" panose="020B0604020202020204" pitchFamily="34" charset="0"/>
              </a:rPr>
              <a:t>decisão</a:t>
            </a:r>
            <a:r>
              <a:rPr kumimoji="0" lang="pt-BR" altLang="pt-BR" sz="2000" b="0" i="0" u="none" strike="noStrike" cap="none" normalizeH="0" baseline="0" dirty="0">
                <a:ln>
                  <a:noFill/>
                </a:ln>
                <a:solidFill>
                  <a:schemeClr val="tx1"/>
                </a:solidFill>
                <a:effectLst/>
                <a:latin typeface="Arial" panose="020B0604020202020204" pitchFamily="34" charset="0"/>
              </a:rPr>
              <a:t> monocrática, cumpre ao relator converter os embargos de declaração em agravo, em face dos princípios da fungibilidade e celeridade processual, submetendo-o ao pronunciamento do Colegiado, após a intimação do recorrente para, no prazo de 5 (cinco) dias, </a:t>
            </a:r>
            <a:r>
              <a:rPr kumimoji="0" lang="pt-BR" altLang="pt-BR" sz="2000" b="1" i="0" u="none" strike="noStrike" cap="none" normalizeH="0" baseline="0" dirty="0">
                <a:ln>
                  <a:noFill/>
                </a:ln>
                <a:solidFill>
                  <a:schemeClr val="tx1"/>
                </a:solidFill>
                <a:effectLst/>
                <a:latin typeface="Arial" panose="020B0604020202020204" pitchFamily="34" charset="0"/>
              </a:rPr>
              <a:t>complementar as razões recursais</a:t>
            </a:r>
            <a:r>
              <a:rPr kumimoji="0" lang="pt-BR" altLang="pt-BR" sz="2000" b="0" i="0" u="none" strike="noStrike" cap="none" normalizeH="0" baseline="0" dirty="0">
                <a:ln>
                  <a:noFill/>
                </a:ln>
                <a:solidFill>
                  <a:schemeClr val="tx1"/>
                </a:solidFill>
                <a:effectLst/>
                <a:latin typeface="Arial" panose="020B0604020202020204" pitchFamily="34" charset="0"/>
              </a:rPr>
              <a:t>, de modo a ajustá-las às exigências do art. 1.021, § 1º, do CPC de 2015.  </a:t>
            </a:r>
          </a:p>
        </p:txBody>
      </p:sp>
    </p:spTree>
    <p:extLst>
      <p:ext uri="{BB962C8B-B14F-4D97-AF65-F5344CB8AC3E}">
        <p14:creationId xmlns:p14="http://schemas.microsoft.com/office/powerpoint/2010/main" val="325304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OJ 142 da SDI-1 do TST</a:t>
            </a:r>
          </a:p>
        </p:txBody>
      </p:sp>
      <p:sp>
        <p:nvSpPr>
          <p:cNvPr id="3" name="Espaço Reservado para Conteúdo 2"/>
          <p:cNvSpPr>
            <a:spLocks noGrp="1"/>
          </p:cNvSpPr>
          <p:nvPr>
            <p:ph idx="1"/>
          </p:nvPr>
        </p:nvSpPr>
        <p:spPr>
          <a:xfrm>
            <a:off x="0" y="1600200"/>
            <a:ext cx="9144000" cy="5257800"/>
          </a:xfrm>
        </p:spPr>
        <p:txBody>
          <a:bodyPr>
            <a:normAutofit/>
          </a:bodyPr>
          <a:lstStyle/>
          <a:p>
            <a:pPr marL="0" indent="0" algn="just">
              <a:buNone/>
            </a:pPr>
            <a:r>
              <a:rPr lang="pt-BR" b="1" dirty="0">
                <a:solidFill>
                  <a:schemeClr val="tx1"/>
                </a:solidFill>
              </a:rPr>
              <a:t>142. EMBARGOS DE DECLARAÇÃO. EFEITO MODIFICATIVO. VISTA À PARTE CONTRÁRIA.</a:t>
            </a:r>
            <a:r>
              <a:rPr lang="pt-BR" dirty="0">
                <a:solidFill>
                  <a:schemeClr val="tx1"/>
                </a:solidFill>
              </a:rPr>
              <a:t> </a:t>
            </a:r>
          </a:p>
          <a:p>
            <a:pPr marL="0" indent="0" algn="just">
              <a:buNone/>
            </a:pPr>
            <a:r>
              <a:rPr lang="pt-BR" dirty="0">
                <a:solidFill>
                  <a:schemeClr val="tx1"/>
                </a:solidFill>
              </a:rPr>
              <a:t/>
            </a:r>
            <a:br>
              <a:rPr lang="pt-BR" dirty="0">
                <a:solidFill>
                  <a:schemeClr val="tx1"/>
                </a:solidFill>
              </a:rPr>
            </a:br>
            <a:r>
              <a:rPr lang="pt-BR" dirty="0">
                <a:solidFill>
                  <a:schemeClr val="tx1"/>
                </a:solidFill>
              </a:rPr>
              <a:t> I - É passível de nulidade decisão que acolhe embargos de declaração com efeito modificativo sem que seja concedida oportunidade de manifestação prévia à parte contrária.</a:t>
            </a:r>
          </a:p>
          <a:p>
            <a:pPr marL="0" indent="0" algn="just">
              <a:buNone/>
            </a:pPr>
            <a:r>
              <a:rPr lang="pt-BR" dirty="0">
                <a:solidFill>
                  <a:schemeClr val="tx1"/>
                </a:solidFill>
              </a:rPr>
              <a:t/>
            </a:r>
            <a:br>
              <a:rPr lang="pt-BR" dirty="0">
                <a:solidFill>
                  <a:schemeClr val="tx1"/>
                </a:solidFill>
              </a:rPr>
            </a:br>
            <a:r>
              <a:rPr lang="pt-BR" strike="sngStrike" dirty="0">
                <a:solidFill>
                  <a:schemeClr val="tx1"/>
                </a:solidFill>
              </a:rPr>
              <a:t>II - Em decorrência do efeito devolutivo amplo conferido ao </a:t>
            </a:r>
            <a:r>
              <a:rPr lang="pt-BR" b="1" strike="sngStrike" dirty="0">
                <a:solidFill>
                  <a:schemeClr val="tx1"/>
                </a:solidFill>
              </a:rPr>
              <a:t>recurso ordinário</a:t>
            </a:r>
            <a:r>
              <a:rPr lang="pt-BR" strike="sngStrike" dirty="0">
                <a:solidFill>
                  <a:schemeClr val="tx1"/>
                </a:solidFill>
              </a:rPr>
              <a:t>, o item I </a:t>
            </a:r>
            <a:r>
              <a:rPr lang="pt-BR" b="1" u="sng" strike="sngStrike" dirty="0">
                <a:solidFill>
                  <a:schemeClr val="tx1"/>
                </a:solidFill>
              </a:rPr>
              <a:t>não</a:t>
            </a:r>
            <a:r>
              <a:rPr lang="pt-BR" strike="sngStrike" dirty="0">
                <a:solidFill>
                  <a:schemeClr val="tx1"/>
                </a:solidFill>
              </a:rPr>
              <a:t> se aplica às hipóteses em que não se concede vista à parte contrária para se manifestar sobre os embargos de declaração opostos contra sentença. </a:t>
            </a:r>
            <a:r>
              <a:rPr lang="pt-BR" dirty="0">
                <a:solidFill>
                  <a:schemeClr val="tx1"/>
                </a:solidFill>
              </a:rPr>
              <a:t>(item </a:t>
            </a:r>
            <a:r>
              <a:rPr lang="pt-BR" b="1" dirty="0">
                <a:solidFill>
                  <a:schemeClr val="tx1"/>
                </a:solidFill>
              </a:rPr>
              <a:t>cancelado</a:t>
            </a:r>
            <a:r>
              <a:rPr lang="pt-BR" dirty="0">
                <a:solidFill>
                  <a:schemeClr val="tx1"/>
                </a:solidFill>
              </a:rPr>
              <a:t> em razão do CPC/2015).</a:t>
            </a:r>
            <a:endParaRPr lang="pt-BR" strike="sngStrike" dirty="0">
              <a:solidFill>
                <a:schemeClr val="tx1"/>
              </a:solidFill>
            </a:endParaRPr>
          </a:p>
        </p:txBody>
      </p:sp>
    </p:spTree>
    <p:extLst>
      <p:ext uri="{BB962C8B-B14F-4D97-AF65-F5344CB8AC3E}">
        <p14:creationId xmlns:p14="http://schemas.microsoft.com/office/powerpoint/2010/main" val="7741099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8640"/>
            <a:ext cx="9109819" cy="1152128"/>
          </a:xfrm>
        </p:spPr>
        <p:txBody>
          <a:bodyPr>
            <a:normAutofit fontScale="90000"/>
          </a:bodyPr>
          <a:lstStyle/>
          <a:p>
            <a:r>
              <a:rPr lang="pt-BR" dirty="0"/>
              <a:t>Recurso de revista – Art. 896 da CLT</a:t>
            </a:r>
          </a:p>
        </p:txBody>
      </p:sp>
      <p:sp>
        <p:nvSpPr>
          <p:cNvPr id="3" name="Espaço Reservado para Conteúdo 2"/>
          <p:cNvSpPr>
            <a:spLocks noGrp="1"/>
          </p:cNvSpPr>
          <p:nvPr>
            <p:ph idx="1"/>
          </p:nvPr>
        </p:nvSpPr>
        <p:spPr>
          <a:xfrm>
            <a:off x="0" y="1556792"/>
            <a:ext cx="9144000" cy="5256584"/>
          </a:xfrm>
        </p:spPr>
        <p:txBody>
          <a:bodyPr>
            <a:noAutofit/>
          </a:bodyPr>
          <a:lstStyle/>
          <a:p>
            <a:pPr marL="0" indent="0" algn="just">
              <a:buNone/>
            </a:pPr>
            <a:r>
              <a:rPr lang="pt-BR" sz="1800" dirty="0">
                <a:solidFill>
                  <a:schemeClr val="tx1"/>
                </a:solidFill>
              </a:rPr>
              <a:t>Art. 896 - Cabe Recurso de Revista para Turma do Tribunal  Superior do Trabalho das decisões proferidas em grau de recurso ordinário, em dissídio individual, pelos Tribunais Regionais do Trabalho, quando:</a:t>
            </a:r>
          </a:p>
          <a:p>
            <a:pPr marL="0" indent="0" algn="just">
              <a:buNone/>
            </a:pPr>
            <a:endParaRPr lang="pt-BR" sz="1800" dirty="0">
              <a:solidFill>
                <a:schemeClr val="tx1"/>
              </a:solidFill>
            </a:endParaRPr>
          </a:p>
          <a:p>
            <a:pPr marL="0" indent="0" algn="just">
              <a:buNone/>
            </a:pPr>
            <a:r>
              <a:rPr lang="pt-BR" sz="1800" dirty="0">
                <a:solidFill>
                  <a:schemeClr val="tx1"/>
                </a:solidFill>
              </a:rPr>
              <a:t>a) derem ao mesmo dispositivo de lei federal interpretação </a:t>
            </a:r>
            <a:r>
              <a:rPr lang="pt-BR" sz="1800" b="1" u="sng" dirty="0">
                <a:solidFill>
                  <a:schemeClr val="tx1"/>
                </a:solidFill>
              </a:rPr>
              <a:t>diversa</a:t>
            </a:r>
            <a:r>
              <a:rPr lang="pt-BR" sz="1800" dirty="0">
                <a:solidFill>
                  <a:schemeClr val="tx1"/>
                </a:solidFill>
              </a:rPr>
              <a:t> da que lhe houver dado </a:t>
            </a:r>
            <a:r>
              <a:rPr lang="pt-BR" sz="1800" b="1" u="sng" dirty="0">
                <a:solidFill>
                  <a:schemeClr val="tx1"/>
                </a:solidFill>
              </a:rPr>
              <a:t>outro</a:t>
            </a:r>
            <a:r>
              <a:rPr lang="pt-BR" sz="1800" dirty="0">
                <a:solidFill>
                  <a:schemeClr val="tx1"/>
                </a:solidFill>
              </a:rPr>
              <a:t> Tribunal Regional do Trabalho, no seu Pleno ou Turma, ou a Seção de Dissídios Individuais do Tribunal Superior do Trabalho, ou contrariarem súmula de jurisprudência uniforme dessa Corte ou súmula vinculante do Supremo Tribunal Federal;</a:t>
            </a:r>
            <a:r>
              <a:rPr lang="pt-BR" sz="1200" dirty="0">
                <a:solidFill>
                  <a:schemeClr val="tx1"/>
                </a:solidFill>
              </a:rPr>
              <a:t> </a:t>
            </a:r>
            <a:r>
              <a:rPr lang="pt-BR" sz="1200" u="sng" dirty="0">
                <a:solidFill>
                  <a:schemeClr val="tx1"/>
                </a:solidFill>
                <a:hlinkClick r:id="rId2">
                  <a:extLst>
                    <a:ext uri="{A12FA001-AC4F-418D-AE19-62706E023703}">
                      <ahyp:hlinkClr xmlns="" xmlns:ahyp="http://schemas.microsoft.com/office/drawing/2018/hyperlinkcolor" val="tx"/>
                    </a:ext>
                  </a:extLst>
                </a:hlinkClick>
              </a:rPr>
              <a:t>(Redação dada pela Lei nº 13.015, de 2014)</a:t>
            </a:r>
            <a:endParaRPr lang="pt-BR" sz="1200" dirty="0">
              <a:solidFill>
                <a:schemeClr val="tx1"/>
              </a:solidFill>
            </a:endParaRPr>
          </a:p>
          <a:p>
            <a:pPr marL="0" indent="0" algn="just">
              <a:buNone/>
            </a:pPr>
            <a:endParaRPr lang="pt-BR" sz="1800" dirty="0">
              <a:solidFill>
                <a:schemeClr val="tx1"/>
              </a:solidFill>
            </a:endParaRPr>
          </a:p>
          <a:p>
            <a:pPr marL="0" indent="0" algn="just">
              <a:buNone/>
            </a:pPr>
            <a:r>
              <a:rPr lang="pt-BR" sz="1800" dirty="0">
                <a:solidFill>
                  <a:schemeClr val="tx1"/>
                </a:solidFill>
              </a:rPr>
              <a:t>b) derem ao mesmo dispositivo de lei estadual, Convenção Coletiva de Trabalho, Acordo Coletivo, sentença normativa ou regulamento empresarial de observância obrigatória em área territorial que exceda a jurisdição do Tribunal Regional prolator da decisão recorrida, interpretação divergente, na forma da alínea a; </a:t>
            </a:r>
          </a:p>
          <a:p>
            <a:pPr marL="0" indent="0" algn="just">
              <a:buNone/>
            </a:pPr>
            <a:endParaRPr lang="pt-BR" sz="1800" b="1" dirty="0">
              <a:solidFill>
                <a:schemeClr val="tx1"/>
              </a:solidFill>
            </a:endParaRPr>
          </a:p>
          <a:p>
            <a:pPr marL="0" indent="0" algn="just">
              <a:buNone/>
            </a:pPr>
            <a:r>
              <a:rPr lang="pt-BR" sz="1800" dirty="0">
                <a:solidFill>
                  <a:schemeClr val="tx1"/>
                </a:solidFill>
              </a:rPr>
              <a:t>c) proferidas com </a:t>
            </a:r>
            <a:r>
              <a:rPr lang="pt-BR" sz="1800" b="1" dirty="0">
                <a:solidFill>
                  <a:schemeClr val="tx1"/>
                </a:solidFill>
              </a:rPr>
              <a:t>violação literal </a:t>
            </a:r>
            <a:r>
              <a:rPr lang="pt-BR" sz="1800" dirty="0">
                <a:solidFill>
                  <a:schemeClr val="tx1"/>
                </a:solidFill>
              </a:rPr>
              <a:t>de disposição de </a:t>
            </a:r>
            <a:r>
              <a:rPr lang="pt-BR" sz="1800" b="1" dirty="0">
                <a:solidFill>
                  <a:schemeClr val="tx1"/>
                </a:solidFill>
              </a:rPr>
              <a:t>lei federal </a:t>
            </a:r>
            <a:r>
              <a:rPr lang="pt-BR" sz="1800" dirty="0">
                <a:solidFill>
                  <a:schemeClr val="tx1"/>
                </a:solidFill>
              </a:rPr>
              <a:t>ou afronta </a:t>
            </a:r>
            <a:r>
              <a:rPr lang="pt-BR" sz="1800" b="1" dirty="0">
                <a:solidFill>
                  <a:schemeClr val="tx1"/>
                </a:solidFill>
              </a:rPr>
              <a:t>direta e literal à Constituição Federal</a:t>
            </a:r>
            <a:r>
              <a:rPr lang="pt-BR" sz="1800" dirty="0">
                <a:solidFill>
                  <a:schemeClr val="tx1"/>
                </a:solidFill>
              </a:rPr>
              <a:t>. </a:t>
            </a:r>
          </a:p>
          <a:p>
            <a:pPr marL="0" indent="0" algn="just">
              <a:buNone/>
            </a:pPr>
            <a:endParaRPr lang="pt-BR" sz="1800" dirty="0">
              <a:solidFill>
                <a:schemeClr val="tx1"/>
              </a:solidFill>
            </a:endParaRPr>
          </a:p>
          <a:p>
            <a:pPr marL="0" indent="0" algn="just">
              <a:buNone/>
            </a:pPr>
            <a:endParaRPr lang="pt-BR" sz="1800" dirty="0">
              <a:solidFill>
                <a:schemeClr val="tx1"/>
              </a:solidFill>
            </a:endParaRPr>
          </a:p>
        </p:txBody>
      </p:sp>
    </p:spTree>
    <p:extLst>
      <p:ext uri="{BB962C8B-B14F-4D97-AF65-F5344CB8AC3E}">
        <p14:creationId xmlns:p14="http://schemas.microsoft.com/office/powerpoint/2010/main" val="2391918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44" y="188640"/>
            <a:ext cx="9165644" cy="1152128"/>
          </a:xfrm>
        </p:spPr>
        <p:txBody>
          <a:bodyPr>
            <a:normAutofit/>
          </a:bodyPr>
          <a:lstStyle/>
          <a:p>
            <a:r>
              <a:rPr lang="pt-BR" dirty="0"/>
              <a:t>Art. 896 da CLT</a:t>
            </a:r>
          </a:p>
        </p:txBody>
      </p:sp>
      <p:sp>
        <p:nvSpPr>
          <p:cNvPr id="3" name="Espaço Reservado para Conteúdo 2"/>
          <p:cNvSpPr>
            <a:spLocks noGrp="1"/>
          </p:cNvSpPr>
          <p:nvPr>
            <p:ph idx="1"/>
          </p:nvPr>
        </p:nvSpPr>
        <p:spPr>
          <a:xfrm>
            <a:off x="0" y="1484784"/>
            <a:ext cx="9144000" cy="5256584"/>
          </a:xfrm>
        </p:spPr>
        <p:txBody>
          <a:bodyPr>
            <a:noAutofit/>
          </a:bodyPr>
          <a:lstStyle/>
          <a:p>
            <a:pPr marL="0" indent="0" algn="just">
              <a:buNone/>
            </a:pPr>
            <a:r>
              <a:rPr lang="pt-BR" sz="2000" dirty="0">
                <a:solidFill>
                  <a:schemeClr val="tx1"/>
                </a:solidFill>
              </a:rPr>
              <a:t>§ 1</a:t>
            </a:r>
            <a:r>
              <a:rPr lang="pt-BR" sz="2000" u="sng" baseline="30000" dirty="0">
                <a:solidFill>
                  <a:schemeClr val="tx1"/>
                </a:solidFill>
              </a:rPr>
              <a:t>o</a:t>
            </a:r>
            <a:r>
              <a:rPr lang="pt-BR" sz="2000" dirty="0">
                <a:solidFill>
                  <a:schemeClr val="tx1"/>
                </a:solidFill>
              </a:rPr>
              <a:t> O recurso de revista, dotado de efeito apenas devolutivo, será interposto perante o Presidente do Tribunal Regional do Trabalho, que, por decisão fundamentada, poderá recebê-lo ou denegá-lo.           </a:t>
            </a:r>
            <a:r>
              <a:rPr lang="pt-BR" sz="1200" dirty="0">
                <a:solidFill>
                  <a:schemeClr val="tx1"/>
                </a:solidFill>
                <a:hlinkClick r:id="rId2">
                  <a:extLst>
                    <a:ext uri="{A12FA001-AC4F-418D-AE19-62706E023703}">
                      <ahyp:hlinkClr xmlns="" xmlns:ahyp="http://schemas.microsoft.com/office/drawing/2018/hyperlinkcolor" val="tx"/>
                    </a:ext>
                  </a:extLst>
                </a:hlinkClick>
              </a:rPr>
              <a:t>(Redação dada pela Lei nº 13.015, de 2014)</a:t>
            </a:r>
            <a:endParaRPr lang="pt-BR" sz="1200" dirty="0">
              <a:solidFill>
                <a:schemeClr val="tx1"/>
              </a:solidFill>
            </a:endParaRPr>
          </a:p>
          <a:p>
            <a:pPr marL="0" indent="0" algn="just">
              <a:buNone/>
            </a:pPr>
            <a:endParaRPr lang="pt-BR" sz="2200" dirty="0">
              <a:solidFill>
                <a:schemeClr val="tx1"/>
              </a:solidFill>
            </a:endParaRPr>
          </a:p>
          <a:p>
            <a:pPr marL="0" indent="0" algn="just">
              <a:buNone/>
            </a:pPr>
            <a:r>
              <a:rPr lang="pt-BR" sz="2000" dirty="0">
                <a:solidFill>
                  <a:schemeClr val="tx1"/>
                </a:solidFill>
              </a:rPr>
              <a:t>§ 1</a:t>
            </a:r>
            <a:r>
              <a:rPr lang="pt-BR" sz="2000" u="sng" baseline="30000" dirty="0">
                <a:solidFill>
                  <a:schemeClr val="tx1"/>
                </a:solidFill>
              </a:rPr>
              <a:t>o</a:t>
            </a:r>
            <a:r>
              <a:rPr lang="pt-BR" sz="2000" dirty="0">
                <a:solidFill>
                  <a:schemeClr val="tx1"/>
                </a:solidFill>
              </a:rPr>
              <a:t>-A. Sob pena de não conhecimento, é ônus da parte</a:t>
            </a:r>
            <a:r>
              <a:rPr lang="pt-BR" sz="2000" dirty="0" smtClean="0">
                <a:solidFill>
                  <a:schemeClr val="tx1"/>
                </a:solidFill>
              </a:rPr>
              <a:t>:</a:t>
            </a:r>
            <a:r>
              <a:rPr lang="pt-BR" sz="1200" dirty="0" smtClean="0">
                <a:solidFill>
                  <a:schemeClr val="tx1"/>
                </a:solidFill>
                <a:hlinkClick r:id="rId2">
                  <a:extLst>
                    <a:ext uri="{A12FA001-AC4F-418D-AE19-62706E023703}">
                      <ahyp:hlinkClr xmlns="" xmlns:ahyp="http://schemas.microsoft.com/office/drawing/2018/hyperlinkcolor" val="tx"/>
                    </a:ext>
                  </a:extLst>
                </a:hlinkClick>
              </a:rPr>
              <a:t>(</a:t>
            </a:r>
            <a:r>
              <a:rPr lang="pt-BR" sz="1200" dirty="0">
                <a:solidFill>
                  <a:schemeClr val="tx1"/>
                </a:solidFill>
                <a:hlinkClick r:id="rId2">
                  <a:extLst>
                    <a:ext uri="{A12FA001-AC4F-418D-AE19-62706E023703}">
                      <ahyp:hlinkClr xmlns="" xmlns:ahyp="http://schemas.microsoft.com/office/drawing/2018/hyperlinkcolor" val="tx"/>
                    </a:ext>
                  </a:extLst>
                </a:hlinkClick>
              </a:rPr>
              <a:t>Incluído pela Lei nº 13.015, de 2014)</a:t>
            </a:r>
            <a:endParaRPr lang="pt-BR" sz="1200" dirty="0">
              <a:solidFill>
                <a:schemeClr val="tx1"/>
              </a:solidFill>
            </a:endParaRPr>
          </a:p>
          <a:p>
            <a:pPr marL="0" indent="0" algn="just">
              <a:buNone/>
            </a:pPr>
            <a:endParaRPr lang="pt-BR" sz="2000" dirty="0">
              <a:solidFill>
                <a:schemeClr val="tx1"/>
              </a:solidFill>
            </a:endParaRPr>
          </a:p>
          <a:p>
            <a:pPr marL="0" indent="0" algn="just">
              <a:buNone/>
            </a:pPr>
            <a:r>
              <a:rPr lang="pt-BR" sz="2000" dirty="0" smtClean="0">
                <a:solidFill>
                  <a:schemeClr val="tx1"/>
                </a:solidFill>
              </a:rPr>
              <a:t>I </a:t>
            </a:r>
            <a:r>
              <a:rPr lang="pt-BR" sz="2000" dirty="0">
                <a:solidFill>
                  <a:schemeClr val="tx1"/>
                </a:solidFill>
              </a:rPr>
              <a:t>- indicar </a:t>
            </a:r>
            <a:r>
              <a:rPr lang="pt-BR" sz="2000" b="1" u="sng" dirty="0">
                <a:solidFill>
                  <a:schemeClr val="tx1"/>
                </a:solidFill>
              </a:rPr>
              <a:t>o trecho da decisão recorrida</a:t>
            </a:r>
            <a:r>
              <a:rPr lang="pt-BR" sz="2000" b="1" dirty="0">
                <a:solidFill>
                  <a:schemeClr val="tx1"/>
                </a:solidFill>
              </a:rPr>
              <a:t> </a:t>
            </a:r>
            <a:r>
              <a:rPr lang="pt-BR" sz="2000" dirty="0">
                <a:solidFill>
                  <a:schemeClr val="tx1"/>
                </a:solidFill>
              </a:rPr>
              <a:t>que consubstancia o prequestionamento da controvérsia objeto do recurso de revista;           </a:t>
            </a:r>
            <a:r>
              <a:rPr lang="pt-BR" sz="1200" dirty="0">
                <a:solidFill>
                  <a:schemeClr val="tx1"/>
                </a:solidFill>
              </a:rPr>
              <a:t> </a:t>
            </a:r>
            <a:r>
              <a:rPr lang="pt-BR" sz="1200" dirty="0">
                <a:solidFill>
                  <a:schemeClr val="tx1"/>
                </a:solidFill>
                <a:hlinkClick r:id="rId2">
                  <a:extLst>
                    <a:ext uri="{A12FA001-AC4F-418D-AE19-62706E023703}">
                      <ahyp:hlinkClr xmlns="" xmlns:ahyp="http://schemas.microsoft.com/office/drawing/2018/hyperlinkcolor" val="tx"/>
                    </a:ext>
                  </a:extLst>
                </a:hlinkClick>
              </a:rPr>
              <a:t>(Incluído pela Lei nº 13.015, de 2014)</a:t>
            </a:r>
            <a:endParaRPr lang="pt-BR" sz="1200" dirty="0">
              <a:solidFill>
                <a:schemeClr val="tx1"/>
              </a:solidFill>
            </a:endParaRPr>
          </a:p>
          <a:p>
            <a:pPr marL="0" indent="0" algn="just">
              <a:buNone/>
            </a:pPr>
            <a:endParaRPr lang="pt-BR" sz="2000" dirty="0">
              <a:solidFill>
                <a:schemeClr val="tx1"/>
              </a:solidFill>
            </a:endParaRPr>
          </a:p>
          <a:p>
            <a:pPr marL="0" indent="0" algn="just">
              <a:buNone/>
            </a:pPr>
            <a:r>
              <a:rPr lang="pt-BR" sz="2000" dirty="0" smtClean="0">
                <a:solidFill>
                  <a:schemeClr val="tx1"/>
                </a:solidFill>
              </a:rPr>
              <a:t>II </a:t>
            </a:r>
            <a:r>
              <a:rPr lang="pt-BR" sz="2000" dirty="0">
                <a:solidFill>
                  <a:schemeClr val="tx1"/>
                </a:solidFill>
              </a:rPr>
              <a:t>- indicar, de forma explícita e fundamentada, contrariedade a dispositivo de lei, súmula ou orientação jurisprudencial do Tribunal Superior do Trabalho que conflite com a decisão regional;           </a:t>
            </a:r>
            <a:r>
              <a:rPr lang="pt-BR" sz="1200" dirty="0">
                <a:solidFill>
                  <a:schemeClr val="tx1"/>
                </a:solidFill>
              </a:rPr>
              <a:t> </a:t>
            </a:r>
            <a:r>
              <a:rPr lang="pt-BR" sz="1200" dirty="0">
                <a:solidFill>
                  <a:schemeClr val="tx1"/>
                </a:solidFill>
                <a:hlinkClick r:id="rId2">
                  <a:extLst>
                    <a:ext uri="{A12FA001-AC4F-418D-AE19-62706E023703}">
                      <ahyp:hlinkClr xmlns="" xmlns:ahyp="http://schemas.microsoft.com/office/drawing/2018/hyperlinkcolor" val="tx"/>
                    </a:ext>
                  </a:extLst>
                </a:hlinkClick>
              </a:rPr>
              <a:t>(Incluído pela Lei nº 13.015, de 2014)</a:t>
            </a:r>
            <a:r>
              <a:rPr lang="pt-BR" sz="1200" dirty="0">
                <a:solidFill>
                  <a:schemeClr val="tx1"/>
                </a:solidFill>
              </a:rPr>
              <a:t> </a:t>
            </a:r>
            <a:r>
              <a:rPr lang="pt-BR" sz="2000" dirty="0">
                <a:solidFill>
                  <a:schemeClr val="tx1"/>
                </a:solidFill>
              </a:rPr>
              <a:t>  </a:t>
            </a:r>
            <a:endParaRPr lang="pt-BR" sz="2200" dirty="0">
              <a:solidFill>
                <a:schemeClr val="tx1"/>
              </a:solidFill>
            </a:endParaRPr>
          </a:p>
          <a:p>
            <a:pPr marL="0" indent="0" algn="just">
              <a:buNone/>
            </a:pPr>
            <a:endParaRPr lang="pt-BR" sz="1400" dirty="0">
              <a:solidFill>
                <a:schemeClr val="tx1"/>
              </a:solidFill>
            </a:endParaRPr>
          </a:p>
          <a:p>
            <a:pPr marL="0" indent="0" algn="just">
              <a:buNone/>
            </a:pPr>
            <a:endParaRPr lang="pt-BR" sz="1400" dirty="0">
              <a:solidFill>
                <a:schemeClr val="tx1"/>
              </a:solidFill>
            </a:endParaRPr>
          </a:p>
          <a:p>
            <a:pPr algn="just"/>
            <a:endParaRPr lang="pt-BR" sz="1400" dirty="0">
              <a:solidFill>
                <a:schemeClr val="tx1"/>
              </a:solidFill>
            </a:endParaRPr>
          </a:p>
        </p:txBody>
      </p:sp>
    </p:spTree>
    <p:extLst>
      <p:ext uri="{BB962C8B-B14F-4D97-AF65-F5344CB8AC3E}">
        <p14:creationId xmlns:p14="http://schemas.microsoft.com/office/powerpoint/2010/main" val="40504426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C5DF72C-C44D-43D9-A900-C488D815F1B7}"/>
              </a:ext>
            </a:extLst>
          </p:cNvPr>
          <p:cNvSpPr>
            <a:spLocks noGrp="1"/>
          </p:cNvSpPr>
          <p:nvPr>
            <p:ph type="title"/>
          </p:nvPr>
        </p:nvSpPr>
        <p:spPr>
          <a:xfrm>
            <a:off x="0" y="182880"/>
            <a:ext cx="9144000" cy="1111664"/>
          </a:xfrm>
        </p:spPr>
        <p:txBody>
          <a:bodyPr>
            <a:normAutofit/>
          </a:bodyPr>
          <a:lstStyle/>
          <a:p>
            <a:r>
              <a:rPr lang="pt-BR" dirty="0"/>
              <a:t>Art. 896 da CLT</a:t>
            </a:r>
          </a:p>
        </p:txBody>
      </p:sp>
      <p:sp>
        <p:nvSpPr>
          <p:cNvPr id="3" name="Espaço Reservado para Conteúdo 2">
            <a:extLst>
              <a:ext uri="{FF2B5EF4-FFF2-40B4-BE49-F238E27FC236}">
                <a16:creationId xmlns="" xmlns:a16="http://schemas.microsoft.com/office/drawing/2014/main" id="{99D130F4-EFC9-400F-9ADC-1966B03B0BEE}"/>
              </a:ext>
            </a:extLst>
          </p:cNvPr>
          <p:cNvSpPr>
            <a:spLocks noGrp="1"/>
          </p:cNvSpPr>
          <p:nvPr>
            <p:ph idx="1"/>
          </p:nvPr>
        </p:nvSpPr>
        <p:spPr>
          <a:xfrm>
            <a:off x="0" y="1484784"/>
            <a:ext cx="9144000" cy="5373216"/>
          </a:xfrm>
        </p:spPr>
        <p:txBody>
          <a:bodyPr>
            <a:normAutofit lnSpcReduction="10000"/>
          </a:bodyPr>
          <a:lstStyle/>
          <a:p>
            <a:pPr marL="0" indent="0" algn="just">
              <a:buNone/>
            </a:pPr>
            <a:r>
              <a:rPr lang="pt-BR" dirty="0">
                <a:solidFill>
                  <a:schemeClr val="tx1"/>
                </a:solidFill>
              </a:rPr>
              <a:t>III - expor as razões do pedido de reforma, impugnando </a:t>
            </a:r>
            <a:r>
              <a:rPr lang="pt-BR" b="1" u="sng" dirty="0">
                <a:solidFill>
                  <a:schemeClr val="tx1"/>
                </a:solidFill>
              </a:rPr>
              <a:t>todos os fundamentos jurídicos da decisão recorrida</a:t>
            </a:r>
            <a:r>
              <a:rPr lang="pt-BR" dirty="0">
                <a:solidFill>
                  <a:schemeClr val="tx1"/>
                </a:solidFill>
              </a:rPr>
              <a:t>, inclusive mediante </a:t>
            </a:r>
            <a:r>
              <a:rPr lang="pt-BR" b="1" u="sng" dirty="0">
                <a:solidFill>
                  <a:schemeClr val="tx1"/>
                </a:solidFill>
              </a:rPr>
              <a:t>demonstração analítica</a:t>
            </a:r>
            <a:r>
              <a:rPr lang="pt-BR" b="1" dirty="0">
                <a:solidFill>
                  <a:schemeClr val="tx1"/>
                </a:solidFill>
              </a:rPr>
              <a:t> </a:t>
            </a:r>
            <a:r>
              <a:rPr lang="pt-BR" dirty="0">
                <a:solidFill>
                  <a:schemeClr val="tx1"/>
                </a:solidFill>
              </a:rPr>
              <a:t>de cada dispositivo de lei, da Constituição Federal, de súmula ou orientação jurisprudencial cuja contrariedade aponte. </a:t>
            </a:r>
          </a:p>
          <a:p>
            <a:pPr marL="0" indent="0" algn="just">
              <a:buNone/>
            </a:pPr>
            <a:endParaRPr lang="pt-BR" dirty="0">
              <a:solidFill>
                <a:schemeClr val="tx1"/>
              </a:solidFill>
            </a:endParaRPr>
          </a:p>
          <a:p>
            <a:pPr marL="0" indent="0" algn="just">
              <a:buNone/>
            </a:pPr>
            <a:r>
              <a:rPr lang="pt-BR" i="1" dirty="0">
                <a:solidFill>
                  <a:schemeClr val="tx1"/>
                </a:solidFill>
              </a:rPr>
              <a:t>Incluído pela Lei 13.467/2017:</a:t>
            </a:r>
          </a:p>
          <a:p>
            <a:pPr marL="0" indent="0" algn="just">
              <a:buNone/>
            </a:pPr>
            <a:endParaRPr lang="pt-BR" i="1" dirty="0">
              <a:solidFill>
                <a:schemeClr val="tx1"/>
              </a:solidFill>
            </a:endParaRPr>
          </a:p>
          <a:p>
            <a:pPr marL="0" indent="0" algn="just">
              <a:buNone/>
            </a:pPr>
            <a:r>
              <a:rPr lang="pt-BR" dirty="0">
                <a:solidFill>
                  <a:schemeClr val="tx1"/>
                </a:solidFill>
              </a:rPr>
              <a:t>IV - transcrever na peça recursal, no caso de suscitar preliminar de nulidade de julgado por negativa de prestação jurisdicional, </a:t>
            </a:r>
            <a:r>
              <a:rPr lang="pt-BR" b="1" u="sng" dirty="0">
                <a:solidFill>
                  <a:schemeClr val="tx1"/>
                </a:solidFill>
              </a:rPr>
              <a:t>o trecho dos embargos declaratórios</a:t>
            </a:r>
            <a:r>
              <a:rPr lang="pt-BR" b="1" dirty="0">
                <a:solidFill>
                  <a:schemeClr val="tx1"/>
                </a:solidFill>
              </a:rPr>
              <a:t> </a:t>
            </a:r>
            <a:r>
              <a:rPr lang="pt-BR" dirty="0">
                <a:solidFill>
                  <a:schemeClr val="tx1"/>
                </a:solidFill>
              </a:rPr>
              <a:t>em que foi pedido o pronunciamento do tribunal sobre questão veiculada no recurso ordinário </a:t>
            </a:r>
            <a:r>
              <a:rPr lang="pt-BR" b="1" dirty="0">
                <a:solidFill>
                  <a:schemeClr val="tx1"/>
                </a:solidFill>
              </a:rPr>
              <a:t>e o trecho da decisão regional que rejeitou os embargos quanto ao pedido</a:t>
            </a:r>
            <a:r>
              <a:rPr lang="pt-BR" dirty="0">
                <a:solidFill>
                  <a:schemeClr val="tx1"/>
                </a:solidFill>
              </a:rPr>
              <a:t>, para cotejo e verificação, de plano, da ocorrência da omissão.  </a:t>
            </a:r>
          </a:p>
          <a:p>
            <a:pPr marL="0" indent="0" algn="just">
              <a:buNone/>
            </a:pPr>
            <a:endParaRPr lang="pt-BR" dirty="0">
              <a:solidFill>
                <a:schemeClr val="tx1"/>
              </a:solidFill>
            </a:endParaRPr>
          </a:p>
        </p:txBody>
      </p:sp>
    </p:spTree>
    <p:extLst>
      <p:ext uri="{BB962C8B-B14F-4D97-AF65-F5344CB8AC3E}">
        <p14:creationId xmlns:p14="http://schemas.microsoft.com/office/powerpoint/2010/main" val="399073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Art. 896 da CLT.</a:t>
            </a:r>
          </a:p>
        </p:txBody>
      </p:sp>
      <p:sp>
        <p:nvSpPr>
          <p:cNvPr id="3" name="Espaço Reservado para Conteúdo 2"/>
          <p:cNvSpPr>
            <a:spLocks noGrp="1"/>
          </p:cNvSpPr>
          <p:nvPr>
            <p:ph idx="1"/>
          </p:nvPr>
        </p:nvSpPr>
        <p:spPr>
          <a:xfrm>
            <a:off x="0" y="1484784"/>
            <a:ext cx="9144000" cy="5373216"/>
          </a:xfrm>
        </p:spPr>
        <p:txBody>
          <a:bodyPr>
            <a:normAutofit lnSpcReduction="10000"/>
          </a:bodyPr>
          <a:lstStyle/>
          <a:p>
            <a:pPr marL="0" indent="0" algn="just">
              <a:buNone/>
            </a:pPr>
            <a:r>
              <a:rPr lang="pt-BR" dirty="0">
                <a:solidFill>
                  <a:schemeClr val="tx1"/>
                </a:solidFill>
              </a:rPr>
              <a:t>§ 2</a:t>
            </a:r>
            <a:r>
              <a:rPr lang="pt-BR" u="sng" baseline="30000" dirty="0">
                <a:solidFill>
                  <a:schemeClr val="tx1"/>
                </a:solidFill>
              </a:rPr>
              <a:t>o</a:t>
            </a:r>
            <a:r>
              <a:rPr lang="pt-BR" dirty="0">
                <a:solidFill>
                  <a:schemeClr val="tx1"/>
                </a:solidFill>
              </a:rPr>
              <a:t> Das decisões proferidas pelos Tribunais Regionais do Trabalho ou por suas Turmas, em </a:t>
            </a:r>
            <a:r>
              <a:rPr lang="pt-BR" b="1" u="sng" dirty="0">
                <a:solidFill>
                  <a:schemeClr val="tx1"/>
                </a:solidFill>
              </a:rPr>
              <a:t>execução de sentença</a:t>
            </a:r>
            <a:r>
              <a:rPr lang="pt-BR" dirty="0">
                <a:solidFill>
                  <a:schemeClr val="tx1"/>
                </a:solidFill>
              </a:rPr>
              <a:t>, inclusive em processo incidente de embargos de terceiro, </a:t>
            </a:r>
            <a:r>
              <a:rPr lang="pt-BR" b="1" u="sng" dirty="0">
                <a:solidFill>
                  <a:schemeClr val="tx1"/>
                </a:solidFill>
              </a:rPr>
              <a:t>não caberá Recurso de Revista</a:t>
            </a:r>
            <a:r>
              <a:rPr lang="pt-BR" dirty="0">
                <a:solidFill>
                  <a:schemeClr val="tx1"/>
                </a:solidFill>
              </a:rPr>
              <a:t>, </a:t>
            </a:r>
            <a:r>
              <a:rPr lang="pt-BR" b="1" u="sng" dirty="0">
                <a:solidFill>
                  <a:schemeClr val="tx1"/>
                </a:solidFill>
              </a:rPr>
              <a:t>salvo</a:t>
            </a:r>
            <a:r>
              <a:rPr lang="pt-BR" dirty="0">
                <a:solidFill>
                  <a:schemeClr val="tx1"/>
                </a:solidFill>
              </a:rPr>
              <a:t> na hipótese de </a:t>
            </a:r>
            <a:r>
              <a:rPr lang="pt-BR" b="1" u="sng" dirty="0">
                <a:solidFill>
                  <a:schemeClr val="tx1"/>
                </a:solidFill>
              </a:rPr>
              <a:t>ofensa direta</a:t>
            </a:r>
            <a:r>
              <a:rPr lang="pt-BR" dirty="0">
                <a:solidFill>
                  <a:schemeClr val="tx1"/>
                </a:solidFill>
              </a:rPr>
              <a:t> e literal de norma da </a:t>
            </a:r>
            <a:r>
              <a:rPr lang="pt-BR" b="1" u="sng" dirty="0">
                <a:solidFill>
                  <a:schemeClr val="tx1"/>
                </a:solidFill>
              </a:rPr>
              <a:t>Constituição Federal</a:t>
            </a:r>
            <a:r>
              <a:rPr lang="pt-BR" dirty="0">
                <a:solidFill>
                  <a:schemeClr val="tx1"/>
                </a:solidFill>
              </a:rPr>
              <a:t>.</a:t>
            </a:r>
          </a:p>
          <a:p>
            <a:pPr marL="0" indent="0" algn="just">
              <a:buNone/>
            </a:pPr>
            <a:endParaRPr lang="pt-BR" dirty="0">
              <a:solidFill>
                <a:schemeClr val="tx1"/>
              </a:solidFill>
            </a:endParaRPr>
          </a:p>
          <a:p>
            <a:pPr marL="0" indent="0" algn="just">
              <a:buNone/>
            </a:pPr>
            <a:r>
              <a:rPr lang="pt-BR" dirty="0">
                <a:solidFill>
                  <a:schemeClr val="tx1"/>
                </a:solidFill>
              </a:rPr>
              <a:t>REFORMA TRABALHISTA: Revogação dos §§ 3º a 6º, a seguir:</a:t>
            </a:r>
          </a:p>
          <a:p>
            <a:pPr marL="0" indent="0" algn="just">
              <a:buNone/>
            </a:pPr>
            <a:endParaRPr lang="pt-BR" dirty="0">
              <a:solidFill>
                <a:schemeClr val="tx1"/>
              </a:solidFill>
            </a:endParaRPr>
          </a:p>
          <a:p>
            <a:pPr marL="0" indent="0" algn="just">
              <a:buNone/>
            </a:pPr>
            <a:r>
              <a:rPr lang="pt-BR" strike="sngStrike" dirty="0">
                <a:solidFill>
                  <a:schemeClr val="tx1"/>
                </a:solidFill>
              </a:rPr>
              <a:t>§ 3</a:t>
            </a:r>
            <a:r>
              <a:rPr lang="pt-BR" u="sng" strike="sngStrike" baseline="30000" dirty="0">
                <a:solidFill>
                  <a:schemeClr val="tx1"/>
                </a:solidFill>
              </a:rPr>
              <a:t>o</a:t>
            </a:r>
            <a:r>
              <a:rPr lang="pt-BR" strike="sngStrike" dirty="0">
                <a:solidFill>
                  <a:schemeClr val="tx1"/>
                </a:solidFill>
              </a:rPr>
              <a:t> Os Tribunais Regionais do Trabalho procederão, obrigatoriamente, à </a:t>
            </a:r>
            <a:r>
              <a:rPr lang="pt-BR" b="1" u="sng" strike="sngStrike" dirty="0">
                <a:solidFill>
                  <a:schemeClr val="tx1"/>
                </a:solidFill>
              </a:rPr>
              <a:t>uniformização de sua jurisprudência</a:t>
            </a:r>
            <a:r>
              <a:rPr lang="pt-BR" strike="sngStrike" dirty="0">
                <a:solidFill>
                  <a:schemeClr val="tx1"/>
                </a:solidFill>
              </a:rPr>
              <a:t> e aplicarão, nas causas da competência da Justiça do Trabalho, no que couber, o incidente de uniformização de jurisprudência previsto nos termos do Capítulo I do Título IX do Livro I da Lei nº 5.869, de 11 de janeiro de 1973 (Código de Processo Civil). </a:t>
            </a:r>
            <a:r>
              <a:rPr lang="pt-BR" strike="sngStrike" dirty="0">
                <a:solidFill>
                  <a:schemeClr val="tx1"/>
                </a:solidFill>
                <a:hlinkClick r:id="rId2"/>
              </a:rPr>
              <a:t>(Redação dada pela Lei nº 13.015, de 2014)</a:t>
            </a:r>
            <a:endParaRPr lang="pt-BR" strike="sngStrike" dirty="0">
              <a:solidFill>
                <a:schemeClr val="tx1"/>
              </a:solidFill>
            </a:endParaRPr>
          </a:p>
          <a:p>
            <a:pPr algn="just"/>
            <a:endParaRPr lang="pt-BR" dirty="0">
              <a:solidFill>
                <a:schemeClr val="tx1"/>
              </a:solidFill>
            </a:endParaRPr>
          </a:p>
        </p:txBody>
      </p:sp>
    </p:spTree>
    <p:extLst>
      <p:ext uri="{BB962C8B-B14F-4D97-AF65-F5344CB8AC3E}">
        <p14:creationId xmlns:p14="http://schemas.microsoft.com/office/powerpoint/2010/main" val="425238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0" y="182880"/>
            <a:ext cx="9144000" cy="1111664"/>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pt-BR" dirty="0"/>
              <a:t>Alguns princípios dos recursos	</a:t>
            </a:r>
          </a:p>
        </p:txBody>
      </p:sp>
      <p:sp>
        <p:nvSpPr>
          <p:cNvPr id="5" name="Espaço Reservado para Conteúdo 2"/>
          <p:cNvSpPr txBox="1">
            <a:spLocks/>
          </p:cNvSpPr>
          <p:nvPr/>
        </p:nvSpPr>
        <p:spPr>
          <a:xfrm>
            <a:off x="0" y="1512168"/>
            <a:ext cx="9144000" cy="5373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r>
              <a:rPr lang="pt-BR" sz="4800" b="1" u="sng" dirty="0">
                <a:solidFill>
                  <a:schemeClr val="tx1"/>
                </a:solidFill>
              </a:rPr>
              <a:t>Fungibilidade</a:t>
            </a:r>
            <a:r>
              <a:rPr lang="pt-BR" sz="4800" u="sng" dirty="0">
                <a:solidFill>
                  <a:schemeClr val="tx1"/>
                </a:solidFill>
              </a:rPr>
              <a:t>:</a:t>
            </a:r>
            <a:r>
              <a:rPr lang="pt-BR" sz="4800" dirty="0">
                <a:solidFill>
                  <a:schemeClr val="tx1"/>
                </a:solidFill>
              </a:rPr>
              <a:t> </a:t>
            </a:r>
          </a:p>
          <a:p>
            <a:endParaRPr lang="pt-BR" dirty="0">
              <a:solidFill>
                <a:schemeClr val="tx1"/>
              </a:solidFill>
            </a:endParaRPr>
          </a:p>
          <a:p>
            <a:endParaRPr lang="pt-BR" dirty="0">
              <a:solidFill>
                <a:schemeClr val="tx1"/>
              </a:solidFill>
            </a:endParaRPr>
          </a:p>
          <a:p>
            <a:endParaRPr lang="pt-BR" dirty="0">
              <a:solidFill>
                <a:schemeClr val="tx1"/>
              </a:solidFill>
            </a:endParaRPr>
          </a:p>
          <a:p>
            <a:endParaRPr lang="pt-BR" dirty="0">
              <a:solidFill>
                <a:schemeClr val="tx1"/>
              </a:solidFill>
            </a:endParaRPr>
          </a:p>
          <a:p>
            <a:endParaRPr lang="pt-BR" dirty="0">
              <a:solidFill>
                <a:schemeClr val="tx1"/>
              </a:solidFill>
            </a:endParaRPr>
          </a:p>
          <a:p>
            <a:pPr marL="0" indent="0">
              <a:buNone/>
            </a:pPr>
            <a:endParaRPr lang="pt-BR" dirty="0">
              <a:solidFill>
                <a:schemeClr val="tx1"/>
              </a:solidFill>
            </a:endParaRPr>
          </a:p>
          <a:p>
            <a:pPr algn="just"/>
            <a:r>
              <a:rPr lang="pt-BR" dirty="0">
                <a:solidFill>
                  <a:schemeClr val="tx1"/>
                </a:solidFill>
              </a:rPr>
              <a:t>quando o Juiz pode conhecer de um recurso por outro. Admitido no processo do trabalho, que é informado pelo princípio da simplicidade. Exceção: erro grosseiro ou má-fé.</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700808"/>
            <a:ext cx="3714750" cy="3048000"/>
          </a:xfrm>
          <a:prstGeom prst="rect">
            <a:avLst/>
          </a:prstGeom>
        </p:spPr>
      </p:pic>
    </p:spTree>
    <p:extLst>
      <p:ext uri="{BB962C8B-B14F-4D97-AF65-F5344CB8AC3E}">
        <p14:creationId xmlns:p14="http://schemas.microsoft.com/office/powerpoint/2010/main" val="335100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 calcmode="lin" valueType="num">
                                      <p:cBhvr additive="base">
                                        <p:cTn id="1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Art. 896 da CLT. </a:t>
            </a:r>
          </a:p>
        </p:txBody>
      </p:sp>
      <p:sp>
        <p:nvSpPr>
          <p:cNvPr id="3" name="Espaço Reservado para Conteúdo 2"/>
          <p:cNvSpPr>
            <a:spLocks noGrp="1"/>
          </p:cNvSpPr>
          <p:nvPr>
            <p:ph idx="1"/>
          </p:nvPr>
        </p:nvSpPr>
        <p:spPr>
          <a:xfrm>
            <a:off x="0" y="1484784"/>
            <a:ext cx="9144000" cy="5373216"/>
          </a:xfrm>
        </p:spPr>
        <p:txBody>
          <a:bodyPr>
            <a:noAutofit/>
          </a:bodyPr>
          <a:lstStyle/>
          <a:p>
            <a:pPr marL="0" indent="0" algn="just">
              <a:buNone/>
            </a:pPr>
            <a:r>
              <a:rPr lang="pt-BR" sz="1800" strike="sngStrike" dirty="0">
                <a:solidFill>
                  <a:schemeClr val="tx1"/>
                </a:solidFill>
              </a:rPr>
              <a:t>§ 4</a:t>
            </a:r>
            <a:r>
              <a:rPr lang="pt-BR" sz="1800" u="sng" strike="sngStrike" baseline="30000" dirty="0">
                <a:solidFill>
                  <a:schemeClr val="tx1"/>
                </a:solidFill>
              </a:rPr>
              <a:t>o</a:t>
            </a:r>
            <a:r>
              <a:rPr lang="pt-BR" sz="1800" strike="sngStrike" dirty="0">
                <a:solidFill>
                  <a:schemeClr val="tx1"/>
                </a:solidFill>
              </a:rPr>
              <a:t> Ao constatar, de ofício ou mediante provocação de qualquer das partes ou do Ministério Público do Trabalho, a existência de decisões atuais e conflitantes no âmbito do mesmo Tribunal Regional do Trabalho sobre o tema objeto de recurso de revista, o Tribunal Superior do Trabalho </a:t>
            </a:r>
            <a:r>
              <a:rPr lang="pt-BR" sz="1800" b="1" u="sng" strike="sngStrike" dirty="0">
                <a:solidFill>
                  <a:schemeClr val="tx1"/>
                </a:solidFill>
              </a:rPr>
              <a:t>determinará o retorno dos autos à Corte de origem, a fim de que proceda à uniformização da jurisprudência</a:t>
            </a:r>
            <a:r>
              <a:rPr lang="pt-BR" sz="1800" strike="sngStrike" dirty="0">
                <a:solidFill>
                  <a:schemeClr val="tx1"/>
                </a:solidFill>
              </a:rPr>
              <a:t>.  </a:t>
            </a:r>
            <a:r>
              <a:rPr lang="pt-BR" sz="1800" strike="sngStrike" dirty="0">
                <a:solidFill>
                  <a:schemeClr val="tx1"/>
                </a:solidFill>
                <a:hlinkClick r:id="rId2"/>
              </a:rPr>
              <a:t>(Redação dada pela Lei nº 13.015, de 2014)</a:t>
            </a:r>
            <a:endParaRPr lang="pt-BR" sz="1800" strike="sngStrike" dirty="0">
              <a:solidFill>
                <a:schemeClr val="tx1"/>
              </a:solidFill>
            </a:endParaRPr>
          </a:p>
          <a:p>
            <a:pPr marL="0" indent="0" algn="just">
              <a:buNone/>
            </a:pPr>
            <a:endParaRPr lang="pt-BR" sz="1800" strike="sngStrike" dirty="0">
              <a:solidFill>
                <a:schemeClr val="tx1"/>
              </a:solidFill>
            </a:endParaRPr>
          </a:p>
          <a:p>
            <a:pPr marL="0" indent="0" algn="just">
              <a:buNone/>
            </a:pPr>
            <a:r>
              <a:rPr lang="pt-BR" sz="1800" strike="sngStrike" dirty="0">
                <a:solidFill>
                  <a:schemeClr val="tx1"/>
                </a:solidFill>
              </a:rPr>
              <a:t>§ 5</a:t>
            </a:r>
            <a:r>
              <a:rPr lang="pt-BR" sz="1800" u="sng" strike="sngStrike" baseline="30000" dirty="0">
                <a:solidFill>
                  <a:schemeClr val="tx1"/>
                </a:solidFill>
              </a:rPr>
              <a:t>o</a:t>
            </a:r>
            <a:r>
              <a:rPr lang="pt-BR" sz="1800" strike="sngStrike" dirty="0">
                <a:solidFill>
                  <a:schemeClr val="tx1"/>
                </a:solidFill>
              </a:rPr>
              <a:t> A providência a que se refere o § 4</a:t>
            </a:r>
            <a:r>
              <a:rPr lang="pt-BR" sz="1800" u="sng" strike="sngStrike" baseline="30000" dirty="0">
                <a:solidFill>
                  <a:schemeClr val="tx1"/>
                </a:solidFill>
              </a:rPr>
              <a:t>o</a:t>
            </a:r>
            <a:r>
              <a:rPr lang="pt-BR" sz="1800" strike="sngStrike" dirty="0">
                <a:solidFill>
                  <a:schemeClr val="tx1"/>
                </a:solidFill>
              </a:rPr>
              <a:t> deverá ser determinada pelo Presidente do Tribunal Regional do Trabalho, ao emitir juízo de admissibilidade sobre o recurso de revista, ou pelo Ministro Relator, mediante decisões irrecorríveis.            </a:t>
            </a:r>
            <a:r>
              <a:rPr lang="pt-BR" sz="1800" strike="sngStrike" dirty="0">
                <a:solidFill>
                  <a:schemeClr val="tx1"/>
                </a:solidFill>
                <a:hlinkClick r:id="rId2"/>
              </a:rPr>
              <a:t>(Redação dada pela Lei nº 13.015, de 2014)</a:t>
            </a:r>
            <a:endParaRPr lang="pt-BR" sz="1800" strike="sngStrike" dirty="0">
              <a:solidFill>
                <a:schemeClr val="tx1"/>
              </a:solidFill>
            </a:endParaRPr>
          </a:p>
          <a:p>
            <a:pPr marL="0" indent="0" algn="just">
              <a:buNone/>
            </a:pPr>
            <a:endParaRPr lang="pt-BR" sz="1800" strike="sngStrike" dirty="0">
              <a:solidFill>
                <a:schemeClr val="tx1"/>
              </a:solidFill>
            </a:endParaRPr>
          </a:p>
          <a:p>
            <a:pPr marL="0" indent="0" algn="just">
              <a:buNone/>
            </a:pPr>
            <a:r>
              <a:rPr lang="pt-BR" sz="1800" strike="sngStrike" dirty="0">
                <a:solidFill>
                  <a:schemeClr val="tx1"/>
                </a:solidFill>
              </a:rPr>
              <a:t>§ 6</a:t>
            </a:r>
            <a:r>
              <a:rPr lang="pt-BR" sz="1800" u="sng" strike="sngStrike" baseline="30000" dirty="0">
                <a:solidFill>
                  <a:schemeClr val="tx1"/>
                </a:solidFill>
              </a:rPr>
              <a:t>o</a:t>
            </a:r>
            <a:r>
              <a:rPr lang="pt-BR" sz="1800" strike="sngStrike" dirty="0">
                <a:solidFill>
                  <a:schemeClr val="tx1"/>
                </a:solidFill>
              </a:rPr>
              <a:t> Após o julgamento do incidente a que se refere o § 3</a:t>
            </a:r>
            <a:r>
              <a:rPr lang="pt-BR" sz="1800" u="sng" strike="sngStrike" baseline="30000" dirty="0">
                <a:solidFill>
                  <a:schemeClr val="tx1"/>
                </a:solidFill>
              </a:rPr>
              <a:t>o</a:t>
            </a:r>
            <a:r>
              <a:rPr lang="pt-BR" sz="1800" strike="sngStrike" dirty="0">
                <a:solidFill>
                  <a:schemeClr val="tx1"/>
                </a:solidFill>
              </a:rPr>
              <a:t>, </a:t>
            </a:r>
            <a:r>
              <a:rPr lang="pt-BR" sz="1800" b="1" u="sng" strike="sngStrike" dirty="0">
                <a:solidFill>
                  <a:schemeClr val="tx1"/>
                </a:solidFill>
              </a:rPr>
              <a:t>unicamente a súmula regional ou a tese jurídica prevalecente no Tribunal Regional do Trabalho e não conflitante com súmula ou orientação jurisprudencial do Tribunal Superior do Trabalho servirá como paradigma para viabilizar o conhecimento do recurso de revista, por divergência</a:t>
            </a:r>
            <a:r>
              <a:rPr lang="pt-BR" sz="1800" strike="sngStrike" dirty="0">
                <a:solidFill>
                  <a:schemeClr val="tx1"/>
                </a:solidFill>
              </a:rPr>
              <a:t>.  </a:t>
            </a:r>
            <a:r>
              <a:rPr lang="pt-BR" sz="1800" strike="sngStrike" dirty="0">
                <a:solidFill>
                  <a:schemeClr val="tx1"/>
                </a:solidFill>
                <a:hlinkClick r:id="rId2"/>
              </a:rPr>
              <a:t>(Redação dada pela Lei nº 13.015, de 2014)</a:t>
            </a:r>
            <a:endParaRPr lang="pt-BR" sz="1800" strike="sngStrike" dirty="0">
              <a:solidFill>
                <a:schemeClr val="tx1"/>
              </a:solidFill>
            </a:endParaRPr>
          </a:p>
          <a:p>
            <a:pPr marL="0" indent="0" algn="just">
              <a:buNone/>
            </a:pPr>
            <a:r>
              <a:rPr lang="pt-BR" sz="1100" dirty="0" err="1">
                <a:solidFill>
                  <a:schemeClr val="tx1"/>
                </a:solidFill>
              </a:rPr>
              <a:t>Obs</a:t>
            </a:r>
            <a:r>
              <a:rPr lang="pt-BR" sz="1100" dirty="0">
                <a:solidFill>
                  <a:schemeClr val="tx1"/>
                </a:solidFill>
              </a:rPr>
              <a:t>: BANJUR – IN 37/2015 TST</a:t>
            </a:r>
          </a:p>
          <a:p>
            <a:pPr algn="just"/>
            <a:endParaRPr lang="pt-BR" sz="1800" dirty="0">
              <a:solidFill>
                <a:schemeClr val="tx1"/>
              </a:solidFill>
            </a:endParaRPr>
          </a:p>
        </p:txBody>
      </p:sp>
    </p:spTree>
    <p:extLst>
      <p:ext uri="{BB962C8B-B14F-4D97-AF65-F5344CB8AC3E}">
        <p14:creationId xmlns:p14="http://schemas.microsoft.com/office/powerpoint/2010/main" val="4248736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1979A92-9E7A-432C-895A-5F8331C79107}"/>
              </a:ext>
            </a:extLst>
          </p:cNvPr>
          <p:cNvSpPr>
            <a:spLocks noGrp="1"/>
          </p:cNvSpPr>
          <p:nvPr>
            <p:ph type="title"/>
          </p:nvPr>
        </p:nvSpPr>
        <p:spPr>
          <a:xfrm>
            <a:off x="0" y="182880"/>
            <a:ext cx="9144000" cy="1111664"/>
          </a:xfrm>
        </p:spPr>
        <p:txBody>
          <a:bodyPr>
            <a:normAutofit/>
          </a:bodyPr>
          <a:lstStyle/>
          <a:p>
            <a:r>
              <a:rPr lang="pt-BR" sz="3500" dirty="0"/>
              <a:t>Uniformização da Jurisprudência</a:t>
            </a:r>
          </a:p>
        </p:txBody>
      </p:sp>
      <p:sp>
        <p:nvSpPr>
          <p:cNvPr id="3" name="Espaço Reservado para Conteúdo 2">
            <a:extLst>
              <a:ext uri="{FF2B5EF4-FFF2-40B4-BE49-F238E27FC236}">
                <a16:creationId xmlns="" xmlns:a16="http://schemas.microsoft.com/office/drawing/2014/main" id="{007CD785-A432-4EA6-8975-6D8FEC680B1A}"/>
              </a:ext>
            </a:extLst>
          </p:cNvPr>
          <p:cNvSpPr>
            <a:spLocks noGrp="1"/>
          </p:cNvSpPr>
          <p:nvPr>
            <p:ph idx="1"/>
          </p:nvPr>
        </p:nvSpPr>
        <p:spPr/>
        <p:txBody>
          <a:bodyPr/>
          <a:lstStyle/>
          <a:p>
            <a:r>
              <a:rPr lang="pt-BR" dirty="0"/>
              <a:t>Art. 18 da IN 41 do TST.</a:t>
            </a:r>
          </a:p>
          <a:p>
            <a:endParaRPr lang="pt-BR" dirty="0"/>
          </a:p>
        </p:txBody>
      </p:sp>
      <p:pic>
        <p:nvPicPr>
          <p:cNvPr id="5" name="Imagem 4"/>
          <p:cNvPicPr>
            <a:picLocks noChangeAspect="1"/>
          </p:cNvPicPr>
          <p:nvPr/>
        </p:nvPicPr>
        <p:blipFill>
          <a:blip r:embed="rId2"/>
          <a:stretch>
            <a:fillRect/>
          </a:stretch>
        </p:blipFill>
        <p:spPr>
          <a:xfrm>
            <a:off x="-2931" y="2060848"/>
            <a:ext cx="9086850" cy="4657725"/>
          </a:xfrm>
          <a:prstGeom prst="rect">
            <a:avLst/>
          </a:prstGeom>
        </p:spPr>
      </p:pic>
    </p:spTree>
    <p:extLst>
      <p:ext uri="{BB962C8B-B14F-4D97-AF65-F5344CB8AC3E}">
        <p14:creationId xmlns:p14="http://schemas.microsoft.com/office/powerpoint/2010/main" val="7745319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Art. 896 da CLT.</a:t>
            </a:r>
          </a:p>
        </p:txBody>
      </p:sp>
      <p:sp>
        <p:nvSpPr>
          <p:cNvPr id="3" name="Espaço Reservado para Conteúdo 2"/>
          <p:cNvSpPr>
            <a:spLocks noGrp="1"/>
          </p:cNvSpPr>
          <p:nvPr>
            <p:ph idx="1"/>
          </p:nvPr>
        </p:nvSpPr>
        <p:spPr>
          <a:xfrm>
            <a:off x="0" y="1556792"/>
            <a:ext cx="9144000" cy="5301208"/>
          </a:xfrm>
        </p:spPr>
        <p:txBody>
          <a:bodyPr>
            <a:normAutofit/>
          </a:bodyPr>
          <a:lstStyle/>
          <a:p>
            <a:pPr marL="0" indent="0" algn="just">
              <a:buNone/>
            </a:pPr>
            <a:endParaRPr lang="pt-BR" sz="3000" dirty="0">
              <a:solidFill>
                <a:schemeClr val="tx1"/>
              </a:solidFill>
            </a:endParaRPr>
          </a:p>
          <a:p>
            <a:pPr marL="0" indent="0" algn="just">
              <a:buNone/>
            </a:pPr>
            <a:r>
              <a:rPr lang="pt-BR" sz="3000" dirty="0">
                <a:solidFill>
                  <a:schemeClr val="tx1"/>
                </a:solidFill>
              </a:rPr>
              <a:t> § 7</a:t>
            </a:r>
            <a:r>
              <a:rPr lang="pt-BR" sz="3000" u="sng" baseline="30000" dirty="0">
                <a:solidFill>
                  <a:schemeClr val="tx1"/>
                </a:solidFill>
              </a:rPr>
              <a:t>o</a:t>
            </a:r>
            <a:r>
              <a:rPr lang="pt-BR" sz="3000" dirty="0">
                <a:solidFill>
                  <a:schemeClr val="tx1"/>
                </a:solidFill>
              </a:rPr>
              <a:t> A divergência apta a ensejar o recurso de revista deve ser </a:t>
            </a:r>
            <a:r>
              <a:rPr lang="pt-BR" sz="3000" b="1" dirty="0">
                <a:solidFill>
                  <a:schemeClr val="tx1"/>
                </a:solidFill>
              </a:rPr>
              <a:t>atual</a:t>
            </a:r>
            <a:r>
              <a:rPr lang="pt-BR" sz="3000" dirty="0">
                <a:solidFill>
                  <a:schemeClr val="tx1"/>
                </a:solidFill>
              </a:rPr>
              <a:t>, não se considerando como tal a ultrapassada por súmula do Tribunal Superior do Trabalho ou do Supremo Tribunal Federal, ou superada por iterativa e notória jurisprudência do Tribunal Superior do Trabalho.  </a:t>
            </a:r>
            <a:r>
              <a:rPr lang="pt-BR" sz="1200" dirty="0">
                <a:solidFill>
                  <a:schemeClr val="tx1"/>
                </a:solidFill>
                <a:hlinkClick r:id="rId2"/>
              </a:rPr>
              <a:t>(Incluído pela Lei nº 13.015, de 2014)</a:t>
            </a:r>
            <a:endParaRPr lang="pt-BR" sz="1200" dirty="0">
              <a:solidFill>
                <a:schemeClr val="tx1"/>
              </a:solidFill>
            </a:endParaRPr>
          </a:p>
          <a:p>
            <a:pPr marL="0" indent="0" algn="just">
              <a:buNone/>
            </a:pPr>
            <a:endParaRPr lang="pt-BR" dirty="0">
              <a:solidFill>
                <a:schemeClr val="tx1"/>
              </a:solidFill>
            </a:endParaRPr>
          </a:p>
        </p:txBody>
      </p:sp>
    </p:spTree>
    <p:extLst>
      <p:ext uri="{BB962C8B-B14F-4D97-AF65-F5344CB8AC3E}">
        <p14:creationId xmlns:p14="http://schemas.microsoft.com/office/powerpoint/2010/main" val="52483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 xmlns:a16="http://schemas.microsoft.com/office/drawing/2014/main" id="{D2C08ED8-BE2B-4A2B-9D77-A26E260F6385}"/>
              </a:ext>
            </a:extLst>
          </p:cNvPr>
          <p:cNvSpPr>
            <a:spLocks noGrp="1"/>
          </p:cNvSpPr>
          <p:nvPr>
            <p:ph idx="1"/>
          </p:nvPr>
        </p:nvSpPr>
        <p:spPr>
          <a:xfrm>
            <a:off x="0" y="1556792"/>
            <a:ext cx="9144000" cy="5301208"/>
          </a:xfrm>
        </p:spPr>
        <p:txBody>
          <a:bodyPr>
            <a:normAutofit/>
          </a:bodyPr>
          <a:lstStyle/>
          <a:p>
            <a:pPr marL="0" indent="0" algn="just">
              <a:buNone/>
            </a:pPr>
            <a:r>
              <a:rPr lang="pt-BR" sz="2800" dirty="0">
                <a:solidFill>
                  <a:schemeClr val="tx1"/>
                </a:solidFill>
              </a:rPr>
              <a:t>§ 8</a:t>
            </a:r>
            <a:r>
              <a:rPr lang="pt-BR" sz="2800" u="sng" baseline="30000" dirty="0">
                <a:solidFill>
                  <a:schemeClr val="tx1"/>
                </a:solidFill>
              </a:rPr>
              <a:t>o</a:t>
            </a:r>
            <a:r>
              <a:rPr lang="pt-BR" sz="2800" dirty="0">
                <a:solidFill>
                  <a:schemeClr val="tx1"/>
                </a:solidFill>
              </a:rPr>
              <a:t> Quando o recurso fundar-se em dissenso de julgados, incumbe ao recorrente o ônus de produzir </a:t>
            </a:r>
            <a:r>
              <a:rPr lang="pt-BR" sz="2800" b="1" dirty="0">
                <a:solidFill>
                  <a:schemeClr val="tx1"/>
                </a:solidFill>
              </a:rPr>
              <a:t>prova da divergência </a:t>
            </a:r>
            <a:r>
              <a:rPr lang="pt-BR" sz="2800" dirty="0">
                <a:solidFill>
                  <a:schemeClr val="tx1"/>
                </a:solidFill>
              </a:rPr>
              <a:t>jurisprudencial, mediante certidão, cópia ou citação do repositório de jurisprudência, oficial ou credenciado, inclusive em mídia eletrônica, em que houver sido publicada a decisão divergente, ou ainda </a:t>
            </a:r>
            <a:r>
              <a:rPr lang="pt-BR" sz="2800" b="1" dirty="0">
                <a:solidFill>
                  <a:schemeClr val="tx1"/>
                </a:solidFill>
              </a:rPr>
              <a:t>pela reprodução de julgado disponível na internet, com indicação da respectiva fonte</a:t>
            </a:r>
            <a:r>
              <a:rPr lang="pt-BR" sz="2800" dirty="0">
                <a:solidFill>
                  <a:schemeClr val="tx1"/>
                </a:solidFill>
              </a:rPr>
              <a:t>, mencionando, em qualquer caso, as circunstâncias que identifiquem ou assemelhem os casos confrontados.            </a:t>
            </a:r>
            <a:r>
              <a:rPr lang="pt-BR" sz="1200" dirty="0">
                <a:solidFill>
                  <a:schemeClr val="tx1"/>
                </a:solidFill>
                <a:hlinkClick r:id="rId2"/>
              </a:rPr>
              <a:t>(Incluído pela Lei nº 13.015, de 2014)</a:t>
            </a:r>
            <a:endParaRPr lang="pt-BR" sz="1200" dirty="0">
              <a:solidFill>
                <a:schemeClr val="tx1"/>
              </a:solidFill>
            </a:endParaRPr>
          </a:p>
          <a:p>
            <a:r>
              <a:rPr lang="pt-BR" sz="2800" dirty="0" smtClean="0"/>
              <a:t>Ver súmula 337 do TST.</a:t>
            </a:r>
            <a:endParaRPr lang="pt-BR" sz="2800" dirty="0"/>
          </a:p>
        </p:txBody>
      </p:sp>
      <p:sp>
        <p:nvSpPr>
          <p:cNvPr id="6" name="Título 1">
            <a:extLst>
              <a:ext uri="{FF2B5EF4-FFF2-40B4-BE49-F238E27FC236}">
                <a16:creationId xmlns="" xmlns:a16="http://schemas.microsoft.com/office/drawing/2014/main" id="{77458818-8F0F-42F7-B2B4-24A52AF38B55}"/>
              </a:ext>
            </a:extLst>
          </p:cNvPr>
          <p:cNvSpPr txBox="1">
            <a:spLocks/>
          </p:cNvSpPr>
          <p:nvPr/>
        </p:nvSpPr>
        <p:spPr>
          <a:xfrm>
            <a:off x="0" y="182880"/>
            <a:ext cx="9144000" cy="11116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pt-BR" dirty="0"/>
              <a:t>Art. 896 da CLT.</a:t>
            </a:r>
          </a:p>
        </p:txBody>
      </p:sp>
    </p:spTree>
    <p:extLst>
      <p:ext uri="{BB962C8B-B14F-4D97-AF65-F5344CB8AC3E}">
        <p14:creationId xmlns:p14="http://schemas.microsoft.com/office/powerpoint/2010/main" val="63836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556792"/>
            <a:ext cx="9144000" cy="5301208"/>
          </a:xfrm>
        </p:spPr>
        <p:txBody>
          <a:bodyPr>
            <a:normAutofit/>
          </a:bodyPr>
          <a:lstStyle/>
          <a:p>
            <a:pPr marL="0" indent="0" algn="just">
              <a:buNone/>
            </a:pPr>
            <a:endParaRPr lang="pt-BR" sz="3200" dirty="0">
              <a:solidFill>
                <a:schemeClr val="tx1"/>
              </a:solidFill>
            </a:endParaRPr>
          </a:p>
          <a:p>
            <a:pPr marL="0" indent="0" algn="just">
              <a:buNone/>
            </a:pPr>
            <a:r>
              <a:rPr lang="pt-BR" sz="3200" dirty="0">
                <a:solidFill>
                  <a:schemeClr val="tx1"/>
                </a:solidFill>
              </a:rPr>
              <a:t>§ 9</a:t>
            </a:r>
            <a:r>
              <a:rPr lang="pt-BR" sz="3200" u="sng" baseline="30000" dirty="0">
                <a:solidFill>
                  <a:schemeClr val="tx1"/>
                </a:solidFill>
              </a:rPr>
              <a:t>o</a:t>
            </a:r>
            <a:r>
              <a:rPr lang="pt-BR" sz="3200" dirty="0">
                <a:solidFill>
                  <a:schemeClr val="tx1"/>
                </a:solidFill>
              </a:rPr>
              <a:t> Nas causas sujeitas ao </a:t>
            </a:r>
            <a:r>
              <a:rPr lang="pt-BR" sz="3200" b="1" u="sng" dirty="0">
                <a:solidFill>
                  <a:schemeClr val="tx1"/>
                </a:solidFill>
              </a:rPr>
              <a:t>procedimento sumaríssimo</a:t>
            </a:r>
            <a:r>
              <a:rPr lang="pt-BR" sz="3200" dirty="0">
                <a:solidFill>
                  <a:schemeClr val="tx1"/>
                </a:solidFill>
              </a:rPr>
              <a:t>, somente será admitido recurso de revista por </a:t>
            </a:r>
            <a:r>
              <a:rPr lang="pt-BR" sz="3200" b="1" u="sng" dirty="0">
                <a:solidFill>
                  <a:schemeClr val="tx1"/>
                </a:solidFill>
              </a:rPr>
              <a:t>contrariedade a súmula</a:t>
            </a:r>
            <a:r>
              <a:rPr lang="pt-BR" sz="3200" dirty="0">
                <a:solidFill>
                  <a:schemeClr val="tx1"/>
                </a:solidFill>
              </a:rPr>
              <a:t> de jurisprudência uniforme do Tribunal Superior do Trabalho </a:t>
            </a:r>
            <a:r>
              <a:rPr lang="pt-BR" sz="3200" b="1" u="sng" dirty="0">
                <a:solidFill>
                  <a:schemeClr val="tx1"/>
                </a:solidFill>
              </a:rPr>
              <a:t>ou a súmula vinculante do Supremo Tribunal Federal e por violação direta da Constituição Federal</a:t>
            </a:r>
            <a:r>
              <a:rPr lang="pt-BR" sz="3200" dirty="0">
                <a:solidFill>
                  <a:schemeClr val="tx1"/>
                </a:solidFill>
              </a:rPr>
              <a:t>. </a:t>
            </a:r>
            <a:r>
              <a:rPr lang="pt-BR" sz="1200" dirty="0">
                <a:solidFill>
                  <a:schemeClr val="tx1"/>
                </a:solidFill>
                <a:hlinkClick r:id="rId2"/>
              </a:rPr>
              <a:t>(Incluído pela Lei nº 13.015, de 2014)</a:t>
            </a:r>
            <a:r>
              <a:rPr lang="pt-BR" sz="1200" dirty="0">
                <a:solidFill>
                  <a:schemeClr val="tx1"/>
                </a:solidFill>
              </a:rPr>
              <a:t>     </a:t>
            </a:r>
          </a:p>
        </p:txBody>
      </p:sp>
      <p:sp>
        <p:nvSpPr>
          <p:cNvPr id="6" name="Título 1">
            <a:extLst>
              <a:ext uri="{FF2B5EF4-FFF2-40B4-BE49-F238E27FC236}">
                <a16:creationId xmlns="" xmlns:a16="http://schemas.microsoft.com/office/drawing/2014/main" id="{47325F9C-3FEC-4C41-8C1B-163640BD9A0F}"/>
              </a:ext>
            </a:extLst>
          </p:cNvPr>
          <p:cNvSpPr txBox="1">
            <a:spLocks/>
          </p:cNvSpPr>
          <p:nvPr/>
        </p:nvSpPr>
        <p:spPr>
          <a:xfrm>
            <a:off x="0" y="182880"/>
            <a:ext cx="9144000" cy="11116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pt-BR" dirty="0"/>
              <a:t>Art. 896 da CLT.</a:t>
            </a:r>
          </a:p>
        </p:txBody>
      </p:sp>
    </p:spTree>
    <p:extLst>
      <p:ext uri="{BB962C8B-B14F-4D97-AF65-F5344CB8AC3E}">
        <p14:creationId xmlns:p14="http://schemas.microsoft.com/office/powerpoint/2010/main" val="265146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 xmlns:a16="http://schemas.microsoft.com/office/drawing/2014/main" id="{BE7536EA-1225-4EEF-AE80-60F806ADB493}"/>
              </a:ext>
            </a:extLst>
          </p:cNvPr>
          <p:cNvSpPr>
            <a:spLocks noGrp="1"/>
          </p:cNvSpPr>
          <p:nvPr>
            <p:ph idx="1"/>
          </p:nvPr>
        </p:nvSpPr>
        <p:spPr>
          <a:xfrm>
            <a:off x="0" y="1556792"/>
            <a:ext cx="9144000" cy="5301208"/>
          </a:xfrm>
        </p:spPr>
        <p:txBody>
          <a:bodyPr>
            <a:noAutofit/>
          </a:bodyPr>
          <a:lstStyle/>
          <a:p>
            <a:pPr marL="0" indent="0" algn="just">
              <a:buNone/>
            </a:pPr>
            <a:r>
              <a:rPr lang="pt-BR" dirty="0">
                <a:solidFill>
                  <a:schemeClr val="tx1"/>
                </a:solidFill>
              </a:rPr>
              <a:t> </a:t>
            </a:r>
          </a:p>
          <a:p>
            <a:pPr marL="0" indent="0" algn="just">
              <a:buNone/>
            </a:pPr>
            <a:r>
              <a:rPr lang="pt-BR" dirty="0">
                <a:solidFill>
                  <a:schemeClr val="tx1"/>
                </a:solidFill>
              </a:rPr>
              <a:t>§ 10.  Cabe recurso de revista por violação a lei federal, por divergência jurisprudencial e por ofensa à Constituição Federal nas execuções fiscais e nas controvérsias da fase de execução que envolvam a Certidão Negativa de Débitos Trabalhistas (CNDT), criada pela Lei n</a:t>
            </a:r>
            <a:r>
              <a:rPr lang="pt-BR" u="sng" baseline="30000" dirty="0">
                <a:solidFill>
                  <a:schemeClr val="tx1"/>
                </a:solidFill>
              </a:rPr>
              <a:t>o</a:t>
            </a:r>
            <a:r>
              <a:rPr lang="pt-BR" dirty="0">
                <a:solidFill>
                  <a:schemeClr val="tx1"/>
                </a:solidFill>
              </a:rPr>
              <a:t> 12.440, de 7 de julho de 2011. </a:t>
            </a:r>
            <a:r>
              <a:rPr lang="pt-BR" sz="1200" dirty="0">
                <a:solidFill>
                  <a:schemeClr val="tx1"/>
                </a:solidFill>
              </a:rPr>
              <a:t> </a:t>
            </a:r>
            <a:r>
              <a:rPr lang="pt-BR" sz="1200" dirty="0">
                <a:solidFill>
                  <a:schemeClr val="tx1"/>
                </a:solidFill>
                <a:hlinkClick r:id="rId2">
                  <a:extLst>
                    <a:ext uri="{A12FA001-AC4F-418D-AE19-62706E023703}">
                      <ahyp:hlinkClr xmlns="" xmlns:ahyp="http://schemas.microsoft.com/office/drawing/2018/hyperlinkcolor" val="tx"/>
                    </a:ext>
                  </a:extLst>
                </a:hlinkClick>
              </a:rPr>
              <a:t>(Incluído pela Lei nº 13.015, de 2014)</a:t>
            </a:r>
            <a:endParaRPr lang="pt-BR" sz="1200" dirty="0">
              <a:solidFill>
                <a:schemeClr val="tx1"/>
              </a:solidFill>
            </a:endParaRPr>
          </a:p>
          <a:p>
            <a:pPr algn="just"/>
            <a:endParaRPr lang="pt-BR" dirty="0">
              <a:solidFill>
                <a:schemeClr val="tx1"/>
              </a:solidFill>
            </a:endParaRPr>
          </a:p>
          <a:p>
            <a:pPr marL="0" indent="0" algn="just">
              <a:buNone/>
            </a:pPr>
            <a:r>
              <a:rPr lang="pt-BR" dirty="0">
                <a:solidFill>
                  <a:schemeClr val="tx1"/>
                </a:solidFill>
              </a:rPr>
              <a:t>§ 11.  Quando o recurso tempestivo contiver </a:t>
            </a:r>
            <a:r>
              <a:rPr lang="pt-BR" b="1" dirty="0">
                <a:solidFill>
                  <a:schemeClr val="tx1"/>
                </a:solidFill>
              </a:rPr>
              <a:t>defeito formal que não se repute grave</a:t>
            </a:r>
            <a:r>
              <a:rPr lang="pt-BR" dirty="0">
                <a:solidFill>
                  <a:schemeClr val="tx1"/>
                </a:solidFill>
              </a:rPr>
              <a:t>, o Tribunal Superior do Trabalho poderá desconsiderar o vício ou mandar saná-lo, julgando o mérito. </a:t>
            </a:r>
          </a:p>
          <a:p>
            <a:pPr algn="just"/>
            <a:endParaRPr lang="pt-BR" dirty="0">
              <a:solidFill>
                <a:schemeClr val="tx1"/>
              </a:solidFill>
            </a:endParaRPr>
          </a:p>
        </p:txBody>
      </p:sp>
      <p:sp>
        <p:nvSpPr>
          <p:cNvPr id="6" name="Título 1">
            <a:extLst>
              <a:ext uri="{FF2B5EF4-FFF2-40B4-BE49-F238E27FC236}">
                <a16:creationId xmlns="" xmlns:a16="http://schemas.microsoft.com/office/drawing/2014/main" id="{80C16DED-D5B2-44D8-A3FC-B6BB1F6F8300}"/>
              </a:ext>
            </a:extLst>
          </p:cNvPr>
          <p:cNvSpPr>
            <a:spLocks noGrp="1"/>
          </p:cNvSpPr>
          <p:nvPr>
            <p:ph type="title"/>
          </p:nvPr>
        </p:nvSpPr>
        <p:spPr>
          <a:xfrm>
            <a:off x="0" y="182880"/>
            <a:ext cx="9144000" cy="1111664"/>
          </a:xfrm>
        </p:spPr>
        <p:txBody>
          <a:bodyPr/>
          <a:lstStyle/>
          <a:p>
            <a:r>
              <a:rPr lang="pt-BR" dirty="0"/>
              <a:t>Art. 896 da CLT.</a:t>
            </a:r>
          </a:p>
        </p:txBody>
      </p:sp>
    </p:spTree>
    <p:extLst>
      <p:ext uri="{BB962C8B-B14F-4D97-AF65-F5344CB8AC3E}">
        <p14:creationId xmlns:p14="http://schemas.microsoft.com/office/powerpoint/2010/main" val="55605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 xmlns:a16="http://schemas.microsoft.com/office/drawing/2014/main" id="{1EE22F9D-939C-46A3-B831-A6E0A00C2E06}"/>
              </a:ext>
            </a:extLst>
          </p:cNvPr>
          <p:cNvSpPr>
            <a:spLocks noGrp="1"/>
          </p:cNvSpPr>
          <p:nvPr>
            <p:ph idx="1"/>
          </p:nvPr>
        </p:nvSpPr>
        <p:spPr>
          <a:xfrm>
            <a:off x="0" y="1484784"/>
            <a:ext cx="9144000" cy="5373216"/>
          </a:xfrm>
        </p:spPr>
        <p:txBody>
          <a:bodyPr>
            <a:normAutofit fontScale="92500" lnSpcReduction="20000"/>
          </a:bodyPr>
          <a:lstStyle/>
          <a:p>
            <a:pPr marL="0" indent="0" algn="just">
              <a:buNone/>
            </a:pPr>
            <a:r>
              <a:rPr lang="pt-BR" dirty="0">
                <a:solidFill>
                  <a:schemeClr val="tx1"/>
                </a:solidFill>
              </a:rPr>
              <a:t>§ 12.  Da decisão denegatória caberá agravo, no prazo de 8 (oito) dias.         </a:t>
            </a:r>
            <a:r>
              <a:rPr lang="pt-BR" sz="1300" dirty="0">
                <a:solidFill>
                  <a:schemeClr val="tx1"/>
                </a:solidFill>
              </a:rPr>
              <a:t>   </a:t>
            </a:r>
            <a:r>
              <a:rPr lang="pt-BR" sz="1300" dirty="0">
                <a:solidFill>
                  <a:schemeClr val="tx1"/>
                </a:solidFill>
                <a:hlinkClick r:id="rId2"/>
              </a:rPr>
              <a:t>(Incluído pela Lei nº 13.015, de 2014)</a:t>
            </a:r>
            <a:endParaRPr lang="pt-BR" sz="1300" dirty="0">
              <a:solidFill>
                <a:schemeClr val="tx1"/>
              </a:solidFill>
            </a:endParaRPr>
          </a:p>
          <a:p>
            <a:pPr marL="0" indent="0" algn="just">
              <a:buNone/>
            </a:pPr>
            <a:endParaRPr lang="pt-BR" dirty="0">
              <a:solidFill>
                <a:schemeClr val="tx1"/>
              </a:solidFill>
            </a:endParaRPr>
          </a:p>
          <a:p>
            <a:pPr marL="0" indent="0" algn="just">
              <a:buNone/>
            </a:pPr>
            <a:r>
              <a:rPr lang="pt-BR" dirty="0">
                <a:solidFill>
                  <a:schemeClr val="tx1"/>
                </a:solidFill>
              </a:rPr>
              <a:t>§ 13.  Dada a relevância da matéria, por iniciativa de um dos membros da Seção Especializada em Dissídios Individuais do Tribunal Superior do Trabalho, aprovada pela maioria dos integrantes da Seção, o julgamento a que se refere o § 3</a:t>
            </a:r>
            <a:r>
              <a:rPr lang="pt-BR" u="sng" baseline="30000" dirty="0">
                <a:solidFill>
                  <a:schemeClr val="tx1"/>
                </a:solidFill>
              </a:rPr>
              <a:t>o</a:t>
            </a:r>
            <a:r>
              <a:rPr lang="pt-BR" dirty="0">
                <a:solidFill>
                  <a:schemeClr val="tx1"/>
                </a:solidFill>
              </a:rPr>
              <a:t> poderá ser afeto ao Tribunal Pleno</a:t>
            </a:r>
            <a:r>
              <a:rPr lang="pt-BR" dirty="0" smtClean="0">
                <a:solidFill>
                  <a:schemeClr val="tx1"/>
                </a:solidFill>
              </a:rPr>
              <a:t>. </a:t>
            </a:r>
            <a:endParaRPr lang="pt-BR" dirty="0">
              <a:solidFill>
                <a:schemeClr val="tx1"/>
              </a:solidFill>
            </a:endParaRPr>
          </a:p>
          <a:p>
            <a:pPr marL="0" indent="0" algn="just">
              <a:buNone/>
            </a:pPr>
            <a:endParaRPr lang="pt-BR" dirty="0" smtClean="0">
              <a:solidFill>
                <a:schemeClr val="tx1"/>
              </a:solidFill>
            </a:endParaRPr>
          </a:p>
          <a:p>
            <a:pPr marL="0" indent="0" algn="just">
              <a:buNone/>
            </a:pPr>
            <a:r>
              <a:rPr lang="pt-BR" sz="1600" dirty="0" err="1" smtClean="0">
                <a:solidFill>
                  <a:schemeClr val="tx1"/>
                </a:solidFill>
              </a:rPr>
              <a:t>Obs</a:t>
            </a:r>
            <a:r>
              <a:rPr lang="pt-BR" sz="1600" dirty="0" smtClean="0">
                <a:solidFill>
                  <a:schemeClr val="tx1"/>
                </a:solidFill>
              </a:rPr>
              <a:t>: o § 3º foi revogado.</a:t>
            </a:r>
            <a:r>
              <a:rPr lang="pt-BR" sz="1600" dirty="0">
                <a:solidFill>
                  <a:schemeClr val="tx1"/>
                </a:solidFill>
              </a:rPr>
              <a:t>  </a:t>
            </a:r>
          </a:p>
          <a:p>
            <a:pPr marL="0" indent="0" algn="just">
              <a:buNone/>
            </a:pPr>
            <a:endParaRPr lang="pt-BR" dirty="0">
              <a:solidFill>
                <a:schemeClr val="tx1"/>
              </a:solidFill>
            </a:endParaRPr>
          </a:p>
          <a:p>
            <a:pPr marL="0" indent="0" algn="just">
              <a:buNone/>
            </a:pPr>
            <a:r>
              <a:rPr lang="pt-BR" dirty="0">
                <a:solidFill>
                  <a:schemeClr val="tx1"/>
                </a:solidFill>
              </a:rPr>
              <a:t>REFORMA TRABALHISTA: </a:t>
            </a:r>
          </a:p>
          <a:p>
            <a:pPr marL="0" indent="0" algn="just">
              <a:buNone/>
            </a:pPr>
            <a:endParaRPr lang="pt-BR" dirty="0">
              <a:solidFill>
                <a:schemeClr val="tx1"/>
              </a:solidFill>
            </a:endParaRPr>
          </a:p>
          <a:p>
            <a:pPr marL="0" indent="0" algn="just">
              <a:buNone/>
            </a:pPr>
            <a:r>
              <a:rPr lang="pt-BR" dirty="0">
                <a:solidFill>
                  <a:schemeClr val="tx1"/>
                </a:solidFill>
              </a:rPr>
              <a:t>§ 14.  O relator do recurso de revista poderá denegar-lhe seguimento, em </a:t>
            </a:r>
            <a:r>
              <a:rPr lang="pt-BR" b="1" dirty="0">
                <a:solidFill>
                  <a:schemeClr val="tx1"/>
                </a:solidFill>
              </a:rPr>
              <a:t>decisão monocrática</a:t>
            </a:r>
            <a:r>
              <a:rPr lang="pt-BR" dirty="0">
                <a:solidFill>
                  <a:schemeClr val="tx1"/>
                </a:solidFill>
              </a:rPr>
              <a:t>, nas hipóteses de intempestividade, deserção, irregularidade de representação ou de ausência de qualquer outro </a:t>
            </a:r>
            <a:r>
              <a:rPr lang="pt-BR" b="1" dirty="0">
                <a:solidFill>
                  <a:schemeClr val="tx1"/>
                </a:solidFill>
              </a:rPr>
              <a:t>pressuposto extrínseco ou intrínseco </a:t>
            </a:r>
            <a:r>
              <a:rPr lang="pt-BR" dirty="0">
                <a:solidFill>
                  <a:schemeClr val="tx1"/>
                </a:solidFill>
              </a:rPr>
              <a:t>de admissibilidade.” (incluído pela Lei 13.467/2017).</a:t>
            </a:r>
          </a:p>
        </p:txBody>
      </p:sp>
      <p:sp>
        <p:nvSpPr>
          <p:cNvPr id="6" name="Título 1">
            <a:extLst>
              <a:ext uri="{FF2B5EF4-FFF2-40B4-BE49-F238E27FC236}">
                <a16:creationId xmlns="" xmlns:a16="http://schemas.microsoft.com/office/drawing/2014/main" id="{6C7FA1EF-B76E-41F4-AE19-8E99BE722FB1}"/>
              </a:ext>
            </a:extLst>
          </p:cNvPr>
          <p:cNvSpPr>
            <a:spLocks noGrp="1"/>
          </p:cNvSpPr>
          <p:nvPr>
            <p:ph type="title"/>
          </p:nvPr>
        </p:nvSpPr>
        <p:spPr>
          <a:xfrm>
            <a:off x="0" y="182880"/>
            <a:ext cx="9144000" cy="1111664"/>
          </a:xfrm>
        </p:spPr>
        <p:txBody>
          <a:bodyPr/>
          <a:lstStyle/>
          <a:p>
            <a:r>
              <a:rPr lang="pt-BR" dirty="0"/>
              <a:t>Art. 896 da CLT.</a:t>
            </a:r>
          </a:p>
        </p:txBody>
      </p:sp>
    </p:spTree>
    <p:extLst>
      <p:ext uri="{BB962C8B-B14F-4D97-AF65-F5344CB8AC3E}">
        <p14:creationId xmlns:p14="http://schemas.microsoft.com/office/powerpoint/2010/main" val="382474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normAutofit/>
          </a:bodyPr>
          <a:lstStyle/>
          <a:p>
            <a:r>
              <a:rPr lang="pt-BR" sz="3800" dirty="0"/>
              <a:t>E se o acórdão não avaliou bem a prova?</a:t>
            </a:r>
          </a:p>
        </p:txBody>
      </p:sp>
      <p:sp>
        <p:nvSpPr>
          <p:cNvPr id="3" name="Espaço Reservado para Conteúdo 2"/>
          <p:cNvSpPr>
            <a:spLocks noGrp="1"/>
          </p:cNvSpPr>
          <p:nvPr>
            <p:ph idx="1"/>
          </p:nvPr>
        </p:nvSpPr>
        <p:spPr>
          <a:xfrm>
            <a:off x="0" y="1600200"/>
            <a:ext cx="9144000" cy="5257800"/>
          </a:xfrm>
        </p:spPr>
        <p:txBody>
          <a:bodyPr/>
          <a:lstStyle/>
          <a:p>
            <a:pPr marL="0" indent="0" algn="just">
              <a:buNone/>
            </a:pPr>
            <a:endParaRPr lang="pt-BR" b="1" dirty="0">
              <a:solidFill>
                <a:schemeClr val="tx1"/>
              </a:solidFill>
            </a:endParaRPr>
          </a:p>
          <a:p>
            <a:pPr marL="0" indent="0" algn="just">
              <a:buNone/>
            </a:pPr>
            <a:endParaRPr lang="pt-BR" b="1" dirty="0">
              <a:solidFill>
                <a:schemeClr val="tx1"/>
              </a:solidFill>
            </a:endParaRPr>
          </a:p>
          <a:p>
            <a:pPr marL="0" indent="0" algn="just">
              <a:buNone/>
            </a:pPr>
            <a:r>
              <a:rPr lang="pt-BR" sz="3600" dirty="0">
                <a:solidFill>
                  <a:schemeClr val="tx1"/>
                </a:solidFill>
              </a:rPr>
              <a:t>Súmula 126 do TST. </a:t>
            </a:r>
            <a:r>
              <a:rPr lang="pt-BR" sz="3400" b="1" dirty="0">
                <a:solidFill>
                  <a:schemeClr val="tx1"/>
                </a:solidFill>
              </a:rPr>
              <a:t>RECURSO. CABIMENTO (mantida) - Res. 121/2003, DJ 19, 20 e 21.11.2003</a:t>
            </a:r>
          </a:p>
          <a:p>
            <a:pPr marL="0" indent="0" algn="just">
              <a:buNone/>
            </a:pPr>
            <a:endParaRPr lang="pt-BR" sz="3400" dirty="0">
              <a:solidFill>
                <a:schemeClr val="tx1"/>
              </a:solidFill>
            </a:endParaRPr>
          </a:p>
          <a:p>
            <a:pPr marL="0" indent="0" algn="just">
              <a:buNone/>
            </a:pPr>
            <a:r>
              <a:rPr lang="pt-BR" sz="3400" dirty="0">
                <a:solidFill>
                  <a:schemeClr val="tx1"/>
                </a:solidFill>
              </a:rPr>
              <a:t>Incabível o recurso de revista ou de embargos (</a:t>
            </a:r>
            <a:r>
              <a:rPr lang="pt-BR" sz="3400" dirty="0" err="1">
                <a:solidFill>
                  <a:schemeClr val="tx1"/>
                </a:solidFill>
              </a:rPr>
              <a:t>arts</a:t>
            </a:r>
            <a:r>
              <a:rPr lang="pt-BR" sz="3400" dirty="0">
                <a:solidFill>
                  <a:schemeClr val="tx1"/>
                </a:solidFill>
              </a:rPr>
              <a:t>. 896 e 894, "b", da CLT) para reexame de fatos e provas.</a:t>
            </a:r>
          </a:p>
          <a:p>
            <a:pPr marL="0" indent="0" algn="just">
              <a:buNone/>
            </a:pPr>
            <a:endParaRPr lang="pt-BR" dirty="0">
              <a:solidFill>
                <a:schemeClr val="tx1"/>
              </a:solidFill>
            </a:endParaRPr>
          </a:p>
        </p:txBody>
      </p:sp>
    </p:spTree>
    <p:extLst>
      <p:ext uri="{BB962C8B-B14F-4D97-AF65-F5344CB8AC3E}">
        <p14:creationId xmlns:p14="http://schemas.microsoft.com/office/powerpoint/2010/main" val="39301251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Súmula 23 do TST</a:t>
            </a:r>
          </a:p>
        </p:txBody>
      </p:sp>
      <p:sp>
        <p:nvSpPr>
          <p:cNvPr id="3" name="Espaço Reservado para Conteúdo 2"/>
          <p:cNvSpPr>
            <a:spLocks noGrp="1"/>
          </p:cNvSpPr>
          <p:nvPr>
            <p:ph idx="1"/>
          </p:nvPr>
        </p:nvSpPr>
        <p:spPr>
          <a:xfrm>
            <a:off x="0" y="1600200"/>
            <a:ext cx="9144000" cy="5257800"/>
          </a:xfrm>
        </p:spPr>
        <p:txBody>
          <a:bodyPr/>
          <a:lstStyle/>
          <a:p>
            <a:pPr marL="0" indent="0" algn="just">
              <a:buNone/>
            </a:pPr>
            <a:endParaRPr lang="pt-BR" b="1" dirty="0">
              <a:solidFill>
                <a:schemeClr val="tx1"/>
              </a:solidFill>
            </a:endParaRPr>
          </a:p>
          <a:p>
            <a:pPr marL="0" indent="0" algn="ctr">
              <a:buNone/>
            </a:pPr>
            <a:r>
              <a:rPr lang="pt-BR" sz="3500" b="1" dirty="0">
                <a:solidFill>
                  <a:schemeClr val="tx1"/>
                </a:solidFill>
              </a:rPr>
              <a:t>RECURSO.</a:t>
            </a:r>
          </a:p>
          <a:p>
            <a:pPr marL="0" indent="0" algn="just">
              <a:buNone/>
            </a:pPr>
            <a:r>
              <a:rPr lang="pt-BR" sz="3500" dirty="0">
                <a:solidFill>
                  <a:schemeClr val="tx1"/>
                </a:solidFill>
              </a:rPr>
              <a:t>Não se conhece de recurso de revista ou de embargos, se a decisão recorrida resolver determinado item do pedido por diversos fundamentos e a jurisprudência transcrita não abranger a todos.</a:t>
            </a:r>
          </a:p>
          <a:p>
            <a:pPr marL="457200" lvl="1" indent="0" algn="just">
              <a:buNone/>
            </a:pPr>
            <a:endParaRPr lang="pt-BR" dirty="0">
              <a:solidFill>
                <a:schemeClr val="tx1"/>
              </a:solidFill>
            </a:endParaRPr>
          </a:p>
          <a:p>
            <a:pPr marL="457200" lvl="1" indent="0" algn="just">
              <a:buNone/>
            </a:pPr>
            <a:r>
              <a:rPr lang="pt-BR" dirty="0" err="1">
                <a:solidFill>
                  <a:schemeClr val="tx1"/>
                </a:solidFill>
              </a:rPr>
              <a:t>Ex</a:t>
            </a:r>
            <a:r>
              <a:rPr lang="pt-BR" dirty="0">
                <a:solidFill>
                  <a:schemeClr val="tx1"/>
                </a:solidFill>
              </a:rPr>
              <a:t>: circunstâncias fáticas de dano existencial, AT, DO etc.</a:t>
            </a:r>
          </a:p>
        </p:txBody>
      </p:sp>
    </p:spTree>
    <p:extLst>
      <p:ext uri="{BB962C8B-B14F-4D97-AF65-F5344CB8AC3E}">
        <p14:creationId xmlns:p14="http://schemas.microsoft.com/office/powerpoint/2010/main" val="12083886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Súmula 296 do TST</a:t>
            </a:r>
          </a:p>
        </p:txBody>
      </p:sp>
      <p:sp>
        <p:nvSpPr>
          <p:cNvPr id="3" name="Espaço Reservado para Conteúdo 2"/>
          <p:cNvSpPr>
            <a:spLocks noGrp="1"/>
          </p:cNvSpPr>
          <p:nvPr>
            <p:ph idx="1"/>
          </p:nvPr>
        </p:nvSpPr>
        <p:spPr>
          <a:xfrm>
            <a:off x="0" y="1600200"/>
            <a:ext cx="9144000" cy="5257800"/>
          </a:xfrm>
        </p:spPr>
        <p:txBody>
          <a:bodyPr>
            <a:normAutofit/>
          </a:bodyPr>
          <a:lstStyle/>
          <a:p>
            <a:pPr marL="0" indent="0">
              <a:buNone/>
            </a:pPr>
            <a:endParaRPr lang="pt-BR" b="1" dirty="0">
              <a:solidFill>
                <a:schemeClr val="tx1"/>
              </a:solidFill>
            </a:endParaRPr>
          </a:p>
          <a:p>
            <a:pPr marL="0" indent="0" algn="ctr">
              <a:buNone/>
            </a:pPr>
            <a:r>
              <a:rPr lang="pt-BR" sz="3000" b="1" dirty="0">
                <a:solidFill>
                  <a:schemeClr val="tx1"/>
                </a:solidFill>
              </a:rPr>
              <a:t>RECURSO. DIVERGÊNCIA JURISPRUDENCIAL. ESPECIFICIDADE.</a:t>
            </a:r>
          </a:p>
          <a:p>
            <a:pPr marL="0" indent="0">
              <a:buNone/>
            </a:pPr>
            <a:endParaRPr lang="pt-BR" sz="3000" b="1" dirty="0">
              <a:solidFill>
                <a:schemeClr val="tx1"/>
              </a:solidFill>
            </a:endParaRPr>
          </a:p>
          <a:p>
            <a:pPr marL="0" indent="0" algn="just">
              <a:buNone/>
            </a:pPr>
            <a:r>
              <a:rPr lang="pt-BR" sz="3000" b="1" dirty="0">
                <a:solidFill>
                  <a:schemeClr val="tx1"/>
                </a:solidFill>
              </a:rPr>
              <a:t> </a:t>
            </a:r>
            <a:r>
              <a:rPr lang="pt-BR" sz="3000" dirty="0">
                <a:solidFill>
                  <a:schemeClr val="tx1"/>
                </a:solidFill>
              </a:rPr>
              <a:t>I - A divergência jurisprudencial ensejadora da admissibilidade, do prosseguimento e do conhecimento do recurso há de ser </a:t>
            </a:r>
            <a:r>
              <a:rPr lang="pt-BR" sz="3000" b="1" u="sng" dirty="0">
                <a:solidFill>
                  <a:schemeClr val="tx1"/>
                </a:solidFill>
              </a:rPr>
              <a:t>específica</a:t>
            </a:r>
            <a:r>
              <a:rPr lang="pt-BR" sz="3000" dirty="0">
                <a:solidFill>
                  <a:schemeClr val="tx1"/>
                </a:solidFill>
              </a:rPr>
              <a:t>, revelando a existência de teses diversas na interpretação de um mesmo dispositivo legal, embora </a:t>
            </a:r>
            <a:r>
              <a:rPr lang="pt-BR" sz="3000" b="1" u="sng" dirty="0">
                <a:solidFill>
                  <a:schemeClr val="tx1"/>
                </a:solidFill>
              </a:rPr>
              <a:t>idênticos</a:t>
            </a:r>
            <a:r>
              <a:rPr lang="pt-BR" sz="3000" dirty="0">
                <a:solidFill>
                  <a:schemeClr val="tx1"/>
                </a:solidFill>
              </a:rPr>
              <a:t> os fatos que as ensejaram</a:t>
            </a:r>
            <a:r>
              <a:rPr lang="pt-BR" sz="3000" b="1" dirty="0">
                <a:solidFill>
                  <a:schemeClr val="tx1"/>
                </a:solidFill>
              </a:rPr>
              <a:t>. </a:t>
            </a:r>
            <a:r>
              <a:rPr lang="pt-BR" sz="3000" dirty="0">
                <a:solidFill>
                  <a:schemeClr val="tx1"/>
                </a:solidFill>
              </a:rPr>
              <a:t>[...]</a:t>
            </a:r>
          </a:p>
        </p:txBody>
      </p:sp>
    </p:spTree>
    <p:extLst>
      <p:ext uri="{BB962C8B-B14F-4D97-AF65-F5344CB8AC3E}">
        <p14:creationId xmlns:p14="http://schemas.microsoft.com/office/powerpoint/2010/main" val="39803626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7108" y="2708919"/>
            <a:ext cx="3186892" cy="3186892"/>
          </a:xfrm>
          <a:prstGeom prst="rect">
            <a:avLst/>
          </a:prstGeom>
        </p:spPr>
      </p:pic>
      <p:sp>
        <p:nvSpPr>
          <p:cNvPr id="2" name="Título 1"/>
          <p:cNvSpPr>
            <a:spLocks noGrp="1"/>
          </p:cNvSpPr>
          <p:nvPr>
            <p:ph type="title"/>
          </p:nvPr>
        </p:nvSpPr>
        <p:spPr>
          <a:xfrm>
            <a:off x="0" y="182880"/>
            <a:ext cx="9144000" cy="1111664"/>
          </a:xfrm>
        </p:spPr>
        <p:txBody>
          <a:bodyPr/>
          <a:lstStyle/>
          <a:p>
            <a:r>
              <a:rPr lang="pt-BR" dirty="0"/>
              <a:t>Pergunta...</a:t>
            </a:r>
          </a:p>
        </p:txBody>
      </p:sp>
      <p:sp>
        <p:nvSpPr>
          <p:cNvPr id="4" name="Retângulo 3"/>
          <p:cNvSpPr/>
          <p:nvPr/>
        </p:nvSpPr>
        <p:spPr>
          <a:xfrm>
            <a:off x="179512" y="2708919"/>
            <a:ext cx="6552728" cy="2800767"/>
          </a:xfrm>
          <a:prstGeom prst="rect">
            <a:avLst/>
          </a:prstGeom>
        </p:spPr>
        <p:txBody>
          <a:bodyPr wrap="square">
            <a:spAutoFit/>
          </a:bodyPr>
          <a:lstStyle/>
          <a:p>
            <a:r>
              <a:rPr lang="pt-BR" sz="4400" dirty="0"/>
              <a:t>Nos embargos de terceiro, </a:t>
            </a:r>
          </a:p>
          <a:p>
            <a:r>
              <a:rPr lang="pt-BR" sz="4400" dirty="0"/>
              <a:t>qual o recurso cabível </a:t>
            </a:r>
          </a:p>
          <a:p>
            <a:r>
              <a:rPr lang="pt-BR" sz="4400" dirty="0"/>
              <a:t>contra a sentença em processo trabalhista?</a:t>
            </a:r>
          </a:p>
        </p:txBody>
      </p:sp>
    </p:spTree>
    <p:extLst>
      <p:ext uri="{BB962C8B-B14F-4D97-AF65-F5344CB8AC3E}">
        <p14:creationId xmlns:p14="http://schemas.microsoft.com/office/powerpoint/2010/main" val="4246675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Súmula 297 do TST</a:t>
            </a:r>
          </a:p>
        </p:txBody>
      </p:sp>
      <p:sp>
        <p:nvSpPr>
          <p:cNvPr id="3" name="Espaço Reservado para Conteúdo 2"/>
          <p:cNvSpPr>
            <a:spLocks noGrp="1"/>
          </p:cNvSpPr>
          <p:nvPr>
            <p:ph idx="1"/>
          </p:nvPr>
        </p:nvSpPr>
        <p:spPr>
          <a:xfrm>
            <a:off x="0" y="1600200"/>
            <a:ext cx="9144000" cy="5257800"/>
          </a:xfrm>
        </p:spPr>
        <p:txBody>
          <a:bodyPr>
            <a:normAutofit fontScale="92500" lnSpcReduction="20000"/>
          </a:bodyPr>
          <a:lstStyle/>
          <a:p>
            <a:pPr marL="0" indent="0" algn="just">
              <a:buNone/>
            </a:pPr>
            <a:r>
              <a:rPr lang="pt-BR" b="1" dirty="0">
                <a:solidFill>
                  <a:schemeClr val="tx1"/>
                </a:solidFill>
              </a:rPr>
              <a:t>PREQUESTIONAMENTO. OPORTUNIDADE. CONFIGURAÇÃO.</a:t>
            </a:r>
          </a:p>
          <a:p>
            <a:pPr marL="0" indent="0" algn="just">
              <a:buNone/>
            </a:pPr>
            <a:endParaRPr lang="pt-BR" b="1" dirty="0">
              <a:solidFill>
                <a:schemeClr val="tx1"/>
              </a:solidFill>
            </a:endParaRPr>
          </a:p>
          <a:p>
            <a:pPr marL="0" indent="0" algn="just">
              <a:buNone/>
            </a:pPr>
            <a:r>
              <a:rPr lang="pt-BR" dirty="0">
                <a:solidFill>
                  <a:schemeClr val="tx1"/>
                </a:solidFill>
              </a:rPr>
              <a:t>I. Diz-se </a:t>
            </a:r>
            <a:r>
              <a:rPr lang="pt-BR" b="1" dirty="0" err="1">
                <a:solidFill>
                  <a:schemeClr val="tx1"/>
                </a:solidFill>
              </a:rPr>
              <a:t>prequestionada</a:t>
            </a:r>
            <a:r>
              <a:rPr lang="pt-BR" dirty="0">
                <a:solidFill>
                  <a:schemeClr val="tx1"/>
                </a:solidFill>
              </a:rPr>
              <a:t> a matéria ou questão quando na decisão impugnada haja sido adotada, explicitamente, tese a respeito.</a:t>
            </a:r>
          </a:p>
          <a:p>
            <a:pPr marL="0" indent="0" algn="just">
              <a:buNone/>
            </a:pPr>
            <a:endParaRPr lang="pt-BR" dirty="0">
              <a:solidFill>
                <a:schemeClr val="tx1"/>
              </a:solidFill>
            </a:endParaRPr>
          </a:p>
          <a:p>
            <a:pPr marL="0" indent="0" algn="just">
              <a:buNone/>
            </a:pPr>
            <a:r>
              <a:rPr lang="pt-BR" dirty="0">
                <a:solidFill>
                  <a:schemeClr val="tx1"/>
                </a:solidFill>
              </a:rPr>
              <a:t>II. Incumbe à parte interessada, </a:t>
            </a:r>
            <a:r>
              <a:rPr lang="pt-BR" b="1" dirty="0">
                <a:solidFill>
                  <a:schemeClr val="tx1"/>
                </a:solidFill>
              </a:rPr>
              <a:t>desde que a matéria haja sido invocada no recurso principal</a:t>
            </a:r>
            <a:r>
              <a:rPr lang="pt-BR" dirty="0">
                <a:solidFill>
                  <a:schemeClr val="tx1"/>
                </a:solidFill>
              </a:rPr>
              <a:t>, opor embargos declaratórios objetivando o pronunciamento sobre o tema, sob pena de preclusão.</a:t>
            </a:r>
          </a:p>
          <a:p>
            <a:pPr marL="0" indent="0" algn="just">
              <a:buNone/>
            </a:pPr>
            <a:endParaRPr lang="pt-BR" dirty="0">
              <a:solidFill>
                <a:schemeClr val="tx1"/>
              </a:solidFill>
            </a:endParaRPr>
          </a:p>
          <a:p>
            <a:pPr marL="0" indent="0" algn="just">
              <a:buNone/>
            </a:pPr>
            <a:r>
              <a:rPr lang="pt-BR" dirty="0">
                <a:solidFill>
                  <a:schemeClr val="tx1"/>
                </a:solidFill>
              </a:rPr>
              <a:t>III. Considera-se </a:t>
            </a:r>
            <a:r>
              <a:rPr lang="pt-BR" dirty="0" err="1">
                <a:solidFill>
                  <a:schemeClr val="tx1"/>
                </a:solidFill>
              </a:rPr>
              <a:t>prequestionada</a:t>
            </a:r>
            <a:r>
              <a:rPr lang="pt-BR" dirty="0">
                <a:solidFill>
                  <a:schemeClr val="tx1"/>
                </a:solidFill>
              </a:rPr>
              <a:t> a questão jurídica invocada no recurso principal </a:t>
            </a:r>
            <a:r>
              <a:rPr lang="pt-BR" b="1" dirty="0">
                <a:solidFill>
                  <a:schemeClr val="tx1"/>
                </a:solidFill>
              </a:rPr>
              <a:t>sobre a qual se omite o Tribunal </a:t>
            </a:r>
            <a:r>
              <a:rPr lang="pt-BR" dirty="0">
                <a:solidFill>
                  <a:schemeClr val="tx1"/>
                </a:solidFill>
              </a:rPr>
              <a:t>de pronunciar tese, não obstante opostos embargos de declaração.</a:t>
            </a:r>
          </a:p>
          <a:p>
            <a:pPr marL="0" indent="0" algn="just">
              <a:buNone/>
            </a:pPr>
            <a:endParaRPr lang="pt-BR" dirty="0">
              <a:solidFill>
                <a:schemeClr val="tx1"/>
              </a:solidFill>
            </a:endParaRPr>
          </a:p>
          <a:p>
            <a:pPr marL="0" indent="0" algn="just">
              <a:buNone/>
            </a:pPr>
            <a:r>
              <a:rPr lang="pt-BR" dirty="0" err="1">
                <a:solidFill>
                  <a:schemeClr val="tx1"/>
                </a:solidFill>
              </a:rPr>
              <a:t>Obs</a:t>
            </a:r>
            <a:r>
              <a:rPr lang="pt-BR" dirty="0">
                <a:solidFill>
                  <a:schemeClr val="tx1"/>
                </a:solidFill>
              </a:rPr>
              <a:t>: Prequestionamento implícito ou ficto. </a:t>
            </a:r>
          </a:p>
          <a:p>
            <a:pPr marL="0" indent="0" algn="just">
              <a:buNone/>
            </a:pPr>
            <a:r>
              <a:rPr lang="pt-BR" dirty="0">
                <a:solidFill>
                  <a:schemeClr val="tx1"/>
                </a:solidFill>
              </a:rPr>
              <a:t>Súmula 211 do STJ não admitia. Art. 1.025 do CPC superou a controvérsia.</a:t>
            </a:r>
          </a:p>
          <a:p>
            <a:pPr marL="0" indent="0" algn="just">
              <a:buNone/>
            </a:pPr>
            <a:endParaRPr lang="pt-BR" dirty="0">
              <a:solidFill>
                <a:schemeClr val="tx1"/>
              </a:solidFill>
            </a:endParaRPr>
          </a:p>
          <a:p>
            <a:pPr marL="0" indent="0" algn="just">
              <a:buNone/>
            </a:pPr>
            <a:endParaRPr lang="pt-BR" dirty="0">
              <a:solidFill>
                <a:schemeClr val="tx1"/>
              </a:solidFill>
            </a:endParaRPr>
          </a:p>
        </p:txBody>
      </p:sp>
    </p:spTree>
    <p:extLst>
      <p:ext uri="{BB962C8B-B14F-4D97-AF65-F5344CB8AC3E}">
        <p14:creationId xmlns:p14="http://schemas.microsoft.com/office/powerpoint/2010/main" val="17195793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CDB7E91-6ABE-4B1C-A82C-98FFBF62A939}"/>
              </a:ext>
            </a:extLst>
          </p:cNvPr>
          <p:cNvSpPr>
            <a:spLocks noGrp="1"/>
          </p:cNvSpPr>
          <p:nvPr>
            <p:ph type="title"/>
          </p:nvPr>
        </p:nvSpPr>
        <p:spPr>
          <a:xfrm>
            <a:off x="0" y="182880"/>
            <a:ext cx="9144000" cy="1111664"/>
          </a:xfrm>
        </p:spPr>
        <p:txBody>
          <a:bodyPr>
            <a:normAutofit/>
          </a:bodyPr>
          <a:lstStyle/>
          <a:p>
            <a:r>
              <a:rPr lang="pt-BR" sz="3800" dirty="0"/>
              <a:t>Com a reforma trabalhista, reitere-se:</a:t>
            </a:r>
          </a:p>
        </p:txBody>
      </p:sp>
      <p:sp>
        <p:nvSpPr>
          <p:cNvPr id="3" name="Espaço Reservado para Conteúdo 2">
            <a:extLst>
              <a:ext uri="{FF2B5EF4-FFF2-40B4-BE49-F238E27FC236}">
                <a16:creationId xmlns="" xmlns:a16="http://schemas.microsoft.com/office/drawing/2014/main" id="{26698CD0-7F85-4FAF-B403-69E3A8AAB19A}"/>
              </a:ext>
            </a:extLst>
          </p:cNvPr>
          <p:cNvSpPr>
            <a:spLocks noGrp="1"/>
          </p:cNvSpPr>
          <p:nvPr>
            <p:ph idx="1"/>
          </p:nvPr>
        </p:nvSpPr>
        <p:spPr>
          <a:xfrm>
            <a:off x="179512" y="1600200"/>
            <a:ext cx="8856984" cy="5257800"/>
          </a:xfrm>
        </p:spPr>
        <p:txBody>
          <a:bodyPr>
            <a:normAutofit/>
          </a:bodyPr>
          <a:lstStyle/>
          <a:p>
            <a:pPr marL="0" indent="0" algn="just">
              <a:buNone/>
            </a:pPr>
            <a:r>
              <a:rPr lang="pt-BR" sz="2800" dirty="0">
                <a:solidFill>
                  <a:schemeClr val="tx1"/>
                </a:solidFill>
              </a:rPr>
              <a:t>Art. 896, § 1º-A:</a:t>
            </a:r>
          </a:p>
          <a:p>
            <a:pPr marL="0" indent="0" algn="just">
              <a:buNone/>
            </a:pPr>
            <a:endParaRPr lang="pt-BR" sz="2800" dirty="0">
              <a:solidFill>
                <a:schemeClr val="tx1"/>
              </a:solidFill>
            </a:endParaRPr>
          </a:p>
          <a:p>
            <a:pPr marL="0" indent="0" algn="just">
              <a:buNone/>
            </a:pPr>
            <a:r>
              <a:rPr lang="pt-BR" sz="2800" dirty="0">
                <a:solidFill>
                  <a:schemeClr val="tx1"/>
                </a:solidFill>
              </a:rPr>
              <a:t>IV - transcrever na peça recursal, no caso de suscitar preliminar de nulidade de julgado por negativa de prestação jurisdicional, o trecho dos embargos declaratórios em que foi pedido o pronunciamento do tribunal sobre questão veiculada no recurso ordinário e o trecho da decisão regional que rejeitou os embargos quanto ao pedido, para cotejo e verificação, de plano, da ocorrência da omissão.</a:t>
            </a:r>
          </a:p>
        </p:txBody>
      </p:sp>
    </p:spTree>
    <p:extLst>
      <p:ext uri="{BB962C8B-B14F-4D97-AF65-F5344CB8AC3E}">
        <p14:creationId xmlns:p14="http://schemas.microsoft.com/office/powerpoint/2010/main" val="162804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4E3477F-2D6E-430A-9F93-944B25E26427}"/>
              </a:ext>
            </a:extLst>
          </p:cNvPr>
          <p:cNvSpPr>
            <a:spLocks noGrp="1"/>
          </p:cNvSpPr>
          <p:nvPr>
            <p:ph type="title"/>
          </p:nvPr>
        </p:nvSpPr>
        <p:spPr>
          <a:xfrm>
            <a:off x="0" y="182880"/>
            <a:ext cx="9144000" cy="1111664"/>
          </a:xfrm>
        </p:spPr>
        <p:txBody>
          <a:bodyPr/>
          <a:lstStyle/>
          <a:p>
            <a:r>
              <a:rPr lang="pt-BR" dirty="0"/>
              <a:t>SDI-1 TST</a:t>
            </a:r>
          </a:p>
        </p:txBody>
      </p:sp>
      <p:sp>
        <p:nvSpPr>
          <p:cNvPr id="4" name="Rectangle 1">
            <a:extLst>
              <a:ext uri="{FF2B5EF4-FFF2-40B4-BE49-F238E27FC236}">
                <a16:creationId xmlns="" xmlns:a16="http://schemas.microsoft.com/office/drawing/2014/main" id="{0B15D339-B4F7-4221-901C-9924DB06C69E}"/>
              </a:ext>
            </a:extLst>
          </p:cNvPr>
          <p:cNvSpPr>
            <a:spLocks noGrp="1" noChangeArrowheads="1"/>
          </p:cNvSpPr>
          <p:nvPr>
            <p:ph idx="1"/>
          </p:nvPr>
        </p:nvSpPr>
        <p:spPr bwMode="auto">
          <a:xfrm>
            <a:off x="0" y="1859912"/>
            <a:ext cx="9144000"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62. PREQUESTIONAMENTO. PRESSUPOSTO DE ADMISSIBILIDADE EM APELO DE NATUREZA EXTRAORDINÁRIA. NECESSIDADE, AINDA QUE SE TRATE DE INCOMPETÊNCIA ABSOLUTA </a:t>
            </a:r>
            <a:r>
              <a:rPr kumimoji="0" lang="pt-BR" altLang="pt-BR" sz="1800" i="0" u="none" strike="noStrike" cap="none" normalizeH="0" baseline="0" dirty="0">
                <a:ln>
                  <a:noFill/>
                </a:ln>
                <a:solidFill>
                  <a:schemeClr val="tx1"/>
                </a:solidFill>
                <a:effectLst/>
                <a:latin typeface="Arial" panose="020B0604020202020204" pitchFamily="34" charset="0"/>
                <a:cs typeface="Arial" panose="020B0604020202020204" pitchFamily="34" charset="0"/>
              </a:rPr>
              <a:t>(republicada em decorrência de erro material) - DEJT divulgado em 23, 24 e </a:t>
            </a:r>
            <a:r>
              <a:rPr kumimoji="0" lang="pt-BR" altLang="pt-BR" sz="180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25.11.2010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É </a:t>
            </a:r>
            <a:r>
              <a:rPr kumimoji="0" lang="pt-BR" altLang="pt-B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necessário o prequestionamento como pressuposto de admissibilidade em recurso de natureza extraordinária, ainda que se trate de incompetência absoluta.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pt-BR" altLang="pt-BR" sz="1800" dirty="0">
              <a:solidFill>
                <a:schemeClr val="tx1"/>
              </a:solidFill>
              <a:latin typeface="Arial" panose="020B0604020202020204" pitchFamily="34" charset="0"/>
              <a:cs typeface="Arial" panose="020B0604020202020204" pitchFamily="34" charset="0"/>
            </a:endParaRPr>
          </a:p>
          <a:p>
            <a:pPr marL="0" lvl="0" indent="0" algn="just" eaLnBrk="0" fontAlgn="base" hangingPunct="0">
              <a:spcBef>
                <a:spcPct val="0"/>
              </a:spcBef>
              <a:spcAft>
                <a:spcPct val="0"/>
              </a:spcAft>
              <a:buClrTx/>
              <a:buSzTx/>
              <a:buNone/>
            </a:pPr>
            <a:r>
              <a:rPr lang="pt-BR" sz="1800" b="1" dirty="0">
                <a:solidFill>
                  <a:schemeClr val="tx1"/>
                </a:solidFill>
                <a:latin typeface="Arial" panose="020B0604020202020204" pitchFamily="34" charset="0"/>
                <a:cs typeface="Arial" panose="020B0604020202020204" pitchFamily="34" charset="0"/>
              </a:rPr>
              <a:t>151. PREQUESTIONAMENTO. DECISÃO REGIONAL QUE ADOTA A SENTENÇA. AUSÊNCIA DE PREQUESTIONAMENTO (inserida em 27.11.1998)</a:t>
            </a:r>
            <a:r>
              <a:rPr lang="pt-BR" sz="1800" dirty="0">
                <a:solidFill>
                  <a:schemeClr val="tx1"/>
                </a:solidFill>
                <a:latin typeface="Arial" panose="020B0604020202020204" pitchFamily="34" charset="0"/>
                <a:cs typeface="Arial" panose="020B0604020202020204" pitchFamily="34" charset="0"/>
              </a:rPr>
              <a:t/>
            </a:r>
            <a:br>
              <a:rPr lang="pt-BR" sz="1800" dirty="0">
                <a:solidFill>
                  <a:schemeClr val="tx1"/>
                </a:solidFill>
                <a:latin typeface="Arial" panose="020B0604020202020204" pitchFamily="34" charset="0"/>
                <a:cs typeface="Arial" panose="020B0604020202020204" pitchFamily="34" charset="0"/>
              </a:rPr>
            </a:br>
            <a:r>
              <a:rPr lang="pt-BR" sz="1800" dirty="0">
                <a:solidFill>
                  <a:schemeClr val="tx1"/>
                </a:solidFill>
                <a:latin typeface="Arial" panose="020B0604020202020204" pitchFamily="34" charset="0"/>
                <a:cs typeface="Arial" panose="020B0604020202020204" pitchFamily="34" charset="0"/>
              </a:rPr>
              <a:t>Decisão regional que simplesmente adota os fundamentos da decisão de primeiro grau não preenche a exigência do prequestionamento, tal como previsto na </a:t>
            </a:r>
            <a:r>
              <a:rPr lang="pt-BR" sz="1800" dirty="0">
                <a:solidFill>
                  <a:schemeClr val="tx1"/>
                </a:solidFill>
                <a:latin typeface="Arial" panose="020B0604020202020204" pitchFamily="34" charset="0"/>
                <a:cs typeface="Arial" panose="020B0604020202020204" pitchFamily="34" charset="0"/>
                <a:hlinkClick r:id="rId2"/>
              </a:rPr>
              <a:t>Súmula nº 297</a:t>
            </a:r>
            <a:r>
              <a:rPr lang="pt-BR" sz="1800" dirty="0">
                <a:solidFill>
                  <a:schemeClr val="tx1"/>
                </a:solidFill>
                <a:latin typeface="Arial" panose="020B0604020202020204" pitchFamily="34" charset="0"/>
                <a:cs typeface="Arial" panose="020B0604020202020204" pitchFamily="34" charset="0"/>
              </a:rPr>
              <a:t>.</a:t>
            </a:r>
          </a:p>
          <a:p>
            <a:pPr marL="0" lvl="0" indent="0" algn="just" eaLnBrk="0" fontAlgn="base" hangingPunct="0">
              <a:spcBef>
                <a:spcPct val="0"/>
              </a:spcBef>
              <a:spcAft>
                <a:spcPct val="0"/>
              </a:spcAft>
              <a:buClrTx/>
              <a:buSzTx/>
              <a:buNone/>
            </a:pPr>
            <a:endParaRPr kumimoji="0" lang="pt-BR" altLang="pt-B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lvl="0" indent="0" algn="just" eaLnBrk="0" fontAlgn="base" hangingPunct="0">
              <a:spcBef>
                <a:spcPct val="0"/>
              </a:spcBef>
              <a:spcAft>
                <a:spcPct val="0"/>
              </a:spcAft>
              <a:buClrTx/>
              <a:buSzTx/>
              <a:buNone/>
            </a:pPr>
            <a:endParaRPr kumimoji="0" lang="pt-BR" altLang="pt-B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lvl="0" indent="0" algn="just" eaLnBrk="0" fontAlgn="base" hangingPunct="0">
              <a:spcBef>
                <a:spcPct val="0"/>
              </a:spcBef>
              <a:spcAft>
                <a:spcPct val="0"/>
              </a:spcAft>
              <a:buClrTx/>
              <a:buSzTx/>
              <a:buNone/>
            </a:pPr>
            <a:r>
              <a:rPr lang="pt-BR" altLang="pt-BR" sz="1800" dirty="0">
                <a:solidFill>
                  <a:schemeClr val="tx1"/>
                </a:solidFill>
                <a:latin typeface="Arial" panose="020B0604020202020204" pitchFamily="34" charset="0"/>
                <a:cs typeface="Arial" panose="020B0604020202020204" pitchFamily="34" charset="0"/>
              </a:rPr>
              <a:t>Solução? I</a:t>
            </a:r>
            <a:r>
              <a:rPr lang="pt-BR" sz="1800" dirty="0">
                <a:solidFill>
                  <a:schemeClr val="tx1"/>
                </a:solidFill>
                <a:latin typeface="Arial" panose="020B0604020202020204" pitchFamily="34" charset="0"/>
                <a:cs typeface="Arial" panose="020B0604020202020204" pitchFamily="34" charset="0"/>
              </a:rPr>
              <a:t>ndicar trecho da sentença. Jurisprudência do TST é farta nesse sentido, pois certidão de julgamento que confirmar sentença pelos próprios fundamentos vale como acórdão.</a:t>
            </a:r>
            <a:endParaRPr kumimoji="0" lang="pt-BR" altLang="pt-B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040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859BFD6-478F-41BD-92AA-64A779949A1F}"/>
              </a:ext>
            </a:extLst>
          </p:cNvPr>
          <p:cNvSpPr>
            <a:spLocks noGrp="1"/>
          </p:cNvSpPr>
          <p:nvPr>
            <p:ph type="title"/>
          </p:nvPr>
        </p:nvSpPr>
        <p:spPr>
          <a:xfrm>
            <a:off x="0" y="182880"/>
            <a:ext cx="9144000" cy="1111664"/>
          </a:xfrm>
        </p:spPr>
        <p:txBody>
          <a:bodyPr>
            <a:normAutofit/>
          </a:bodyPr>
          <a:lstStyle/>
          <a:p>
            <a:r>
              <a:rPr lang="pt-BR" dirty="0"/>
              <a:t>Voto vencido</a:t>
            </a:r>
          </a:p>
        </p:txBody>
      </p:sp>
      <p:sp>
        <p:nvSpPr>
          <p:cNvPr id="3" name="Espaço Reservado para Conteúdo 2">
            <a:extLst>
              <a:ext uri="{FF2B5EF4-FFF2-40B4-BE49-F238E27FC236}">
                <a16:creationId xmlns="" xmlns:a16="http://schemas.microsoft.com/office/drawing/2014/main" id="{CC4EB57E-636B-4116-AAC9-FDFD864D5EC5}"/>
              </a:ext>
            </a:extLst>
          </p:cNvPr>
          <p:cNvSpPr>
            <a:spLocks noGrp="1"/>
          </p:cNvSpPr>
          <p:nvPr>
            <p:ph idx="1"/>
          </p:nvPr>
        </p:nvSpPr>
        <p:spPr>
          <a:xfrm>
            <a:off x="0" y="1556792"/>
            <a:ext cx="9144000" cy="5301208"/>
          </a:xfrm>
        </p:spPr>
        <p:txBody>
          <a:bodyPr>
            <a:normAutofit/>
          </a:bodyPr>
          <a:lstStyle/>
          <a:p>
            <a:pPr marL="0" indent="0" algn="just">
              <a:buNone/>
            </a:pPr>
            <a:r>
              <a:rPr lang="pt-BR" dirty="0">
                <a:solidFill>
                  <a:schemeClr val="tx1"/>
                </a:solidFill>
              </a:rPr>
              <a:t>Obrigatório o registro do voto vencido?</a:t>
            </a:r>
          </a:p>
          <a:p>
            <a:pPr marL="0" indent="0" algn="just">
              <a:buNone/>
            </a:pPr>
            <a:r>
              <a:rPr lang="pt-BR" dirty="0">
                <a:solidFill>
                  <a:schemeClr val="tx1"/>
                </a:solidFill>
              </a:rPr>
              <a:t>CPC: sim. Art. 941, § 3º.</a:t>
            </a:r>
          </a:p>
          <a:p>
            <a:pPr marL="0" indent="0" algn="just">
              <a:buNone/>
            </a:pPr>
            <a:r>
              <a:rPr lang="pt-BR" dirty="0">
                <a:solidFill>
                  <a:schemeClr val="tx1"/>
                </a:solidFill>
              </a:rPr>
              <a:t>Proc. trabalho? </a:t>
            </a:r>
          </a:p>
          <a:p>
            <a:pPr marL="0" indent="0" algn="just">
              <a:buNone/>
            </a:pPr>
            <a:r>
              <a:rPr lang="pt-BR" dirty="0">
                <a:solidFill>
                  <a:schemeClr val="tx1"/>
                </a:solidFill>
              </a:rPr>
              <a:t>Regimento Interno - TRT4. Registro facultativo do voto vencido. </a:t>
            </a:r>
          </a:p>
          <a:p>
            <a:pPr marL="0" indent="0" algn="just">
              <a:buNone/>
            </a:pPr>
            <a:r>
              <a:rPr lang="pt-BR" dirty="0">
                <a:solidFill>
                  <a:schemeClr val="tx1"/>
                </a:solidFill>
              </a:rPr>
              <a:t>Art. 105, § 2º: O acórdão consignará, nos seus fundamentos, a tese vencedora, ressalvando-se aos magistrados lançar a justificação de voto vencido.</a:t>
            </a:r>
          </a:p>
          <a:p>
            <a:pPr marL="0" indent="0" algn="just">
              <a:buNone/>
            </a:pPr>
            <a:endParaRPr lang="pt-BR" dirty="0">
              <a:solidFill>
                <a:schemeClr val="tx1"/>
              </a:solidFill>
            </a:endParaRPr>
          </a:p>
          <a:p>
            <a:pPr marL="0" indent="0" algn="just">
              <a:buNone/>
            </a:pPr>
            <a:r>
              <a:rPr lang="pt-BR" dirty="0">
                <a:solidFill>
                  <a:schemeClr val="tx1"/>
                </a:solidFill>
              </a:rPr>
              <a:t>Questão de fato divergente entre votos majoritários </a:t>
            </a:r>
            <a:r>
              <a:rPr lang="pt-BR" i="1" dirty="0">
                <a:solidFill>
                  <a:schemeClr val="tx1"/>
                </a:solidFill>
              </a:rPr>
              <a:t>versus </a:t>
            </a:r>
            <a:r>
              <a:rPr lang="pt-BR" dirty="0">
                <a:solidFill>
                  <a:schemeClr val="tx1"/>
                </a:solidFill>
              </a:rPr>
              <a:t>voto vencido. Não cabe ao TST adotar as premissas fáticas do voto vencido, pois o Colegiado Regional decidiu em sentido diverso. Concluir pela correção do voto vencido revolveria fatos e provas (</a:t>
            </a:r>
            <a:r>
              <a:rPr lang="pt-BR" dirty="0" err="1">
                <a:solidFill>
                  <a:schemeClr val="tx1"/>
                </a:solidFill>
              </a:rPr>
              <a:t>Súm</a:t>
            </a:r>
            <a:r>
              <a:rPr lang="pt-BR" dirty="0">
                <a:solidFill>
                  <a:schemeClr val="tx1"/>
                </a:solidFill>
              </a:rPr>
              <a:t>. 126 TST).</a:t>
            </a:r>
          </a:p>
        </p:txBody>
      </p:sp>
    </p:spTree>
    <p:extLst>
      <p:ext uri="{BB962C8B-B14F-4D97-AF65-F5344CB8AC3E}">
        <p14:creationId xmlns:p14="http://schemas.microsoft.com/office/powerpoint/2010/main" val="226028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normAutofit/>
          </a:bodyPr>
          <a:lstStyle/>
          <a:p>
            <a:r>
              <a:rPr lang="pt-BR" sz="3800" dirty="0"/>
              <a:t>Sumaríssimo. E se contrariar OJ?</a:t>
            </a:r>
          </a:p>
        </p:txBody>
      </p:sp>
      <p:sp>
        <p:nvSpPr>
          <p:cNvPr id="3" name="Espaço Reservado para Conteúdo 2"/>
          <p:cNvSpPr>
            <a:spLocks noGrp="1"/>
          </p:cNvSpPr>
          <p:nvPr>
            <p:ph idx="1"/>
          </p:nvPr>
        </p:nvSpPr>
        <p:spPr>
          <a:xfrm>
            <a:off x="0" y="1600200"/>
            <a:ext cx="9144000" cy="5257800"/>
          </a:xfrm>
        </p:spPr>
        <p:txBody>
          <a:bodyPr>
            <a:normAutofit fontScale="85000" lnSpcReduction="10000"/>
          </a:bodyPr>
          <a:lstStyle/>
          <a:p>
            <a:pPr marL="0" indent="0" algn="just">
              <a:buNone/>
            </a:pPr>
            <a:r>
              <a:rPr lang="pt-BR" b="1" dirty="0">
                <a:solidFill>
                  <a:schemeClr val="tx1"/>
                </a:solidFill>
              </a:rPr>
              <a:t>Súmula 442 do TST. </a:t>
            </a:r>
          </a:p>
          <a:p>
            <a:pPr marL="0" indent="0" algn="just">
              <a:buNone/>
            </a:pPr>
            <a:endParaRPr lang="pt-BR" b="1" dirty="0">
              <a:solidFill>
                <a:schemeClr val="tx1"/>
              </a:solidFill>
            </a:endParaRPr>
          </a:p>
          <a:p>
            <a:pPr marL="0" indent="0" algn="just">
              <a:buNone/>
            </a:pPr>
            <a:r>
              <a:rPr lang="pt-BR" b="1" dirty="0">
                <a:solidFill>
                  <a:schemeClr val="tx1"/>
                </a:solidFill>
              </a:rPr>
              <a:t>PROCEDIMENTO SUMARÍSSIMO. RECURSO DE REVISTA FUNDAMENTADO EM CONTRARIEDADE A ORIENTAÇÃO JURISPRUDENCIAL. INADMISSIBILIDADE. ART. 896, § 6º, DA CLT, ACRESCENTADO PELA LEI Nº 9.957, DE 12.01.2000.</a:t>
            </a:r>
          </a:p>
          <a:p>
            <a:pPr marL="0" indent="0" algn="just">
              <a:buNone/>
            </a:pPr>
            <a:r>
              <a:rPr lang="pt-BR" dirty="0">
                <a:solidFill>
                  <a:schemeClr val="tx1"/>
                </a:solidFill>
              </a:rPr>
              <a:t/>
            </a:r>
            <a:br>
              <a:rPr lang="pt-BR" dirty="0">
                <a:solidFill>
                  <a:schemeClr val="tx1"/>
                </a:solidFill>
              </a:rPr>
            </a:br>
            <a:r>
              <a:rPr lang="pt-BR" dirty="0">
                <a:solidFill>
                  <a:schemeClr val="tx1"/>
                </a:solidFill>
              </a:rPr>
              <a:t>Nas causas sujeitas ao procedimento sumaríssimo, a admissibilidade de recurso de revista está limitada à demonstração de violação direta a dispositivo da Constituição Federal ou contrariedade a Súmula do Tribunal Superior do Trabalho, </a:t>
            </a:r>
            <a:r>
              <a:rPr lang="pt-BR" b="1" u="sng" dirty="0">
                <a:solidFill>
                  <a:schemeClr val="tx1"/>
                </a:solidFill>
              </a:rPr>
              <a:t>não se admitindo o recurso por contrariedade a Orientação Jurisprudencial deste Tribunal</a:t>
            </a:r>
            <a:r>
              <a:rPr lang="pt-BR" dirty="0">
                <a:solidFill>
                  <a:schemeClr val="tx1"/>
                </a:solidFill>
              </a:rPr>
              <a:t> (Livro II, Título II, Capítulo III, do RITST), ante a ausência de previsão no art. 896, § 6º, da CLT. </a:t>
            </a:r>
          </a:p>
          <a:p>
            <a:pPr marL="0" indent="0" algn="just">
              <a:buNone/>
            </a:pPr>
            <a:endParaRPr lang="pt-BR" dirty="0">
              <a:solidFill>
                <a:schemeClr val="tx1"/>
              </a:solidFill>
            </a:endParaRPr>
          </a:p>
          <a:p>
            <a:pPr marL="0" indent="0" algn="just">
              <a:buNone/>
            </a:pPr>
            <a:r>
              <a:rPr lang="pt-BR" dirty="0" err="1">
                <a:solidFill>
                  <a:schemeClr val="tx1"/>
                </a:solidFill>
              </a:rPr>
              <a:t>Obs</a:t>
            </a:r>
            <a:r>
              <a:rPr lang="pt-BR" dirty="0">
                <a:solidFill>
                  <a:schemeClr val="tx1"/>
                </a:solidFill>
              </a:rPr>
              <a:t>: atual § 9º do art. 896 da CLT.</a:t>
            </a:r>
          </a:p>
          <a:p>
            <a:pPr marL="0" indent="0" algn="just">
              <a:buNone/>
            </a:pPr>
            <a:endParaRPr lang="pt-BR" dirty="0">
              <a:solidFill>
                <a:schemeClr val="tx1"/>
              </a:solidFill>
            </a:endParaRPr>
          </a:p>
          <a:p>
            <a:pPr marL="0" indent="0" algn="just">
              <a:buNone/>
            </a:pPr>
            <a:r>
              <a:rPr lang="pt-BR" dirty="0" err="1">
                <a:solidFill>
                  <a:schemeClr val="tx1"/>
                </a:solidFill>
              </a:rPr>
              <a:t>Ex</a:t>
            </a:r>
            <a:r>
              <a:rPr lang="pt-BR" dirty="0">
                <a:solidFill>
                  <a:schemeClr val="tx1"/>
                </a:solidFill>
              </a:rPr>
              <a:t>: OJ 355 – intervalo  </a:t>
            </a:r>
            <a:r>
              <a:rPr lang="pt-BR" dirty="0" err="1">
                <a:solidFill>
                  <a:schemeClr val="tx1"/>
                </a:solidFill>
              </a:rPr>
              <a:t>entrejornadas</a:t>
            </a:r>
            <a:r>
              <a:rPr lang="pt-BR" dirty="0">
                <a:solidFill>
                  <a:schemeClr val="tx1"/>
                </a:solidFill>
              </a:rPr>
              <a:t>.</a:t>
            </a:r>
          </a:p>
        </p:txBody>
      </p:sp>
    </p:spTree>
    <p:extLst>
      <p:ext uri="{BB962C8B-B14F-4D97-AF65-F5344CB8AC3E}">
        <p14:creationId xmlns:p14="http://schemas.microsoft.com/office/powerpoint/2010/main" val="365757510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Súmula 422 do TST</a:t>
            </a:r>
          </a:p>
        </p:txBody>
      </p:sp>
      <p:sp>
        <p:nvSpPr>
          <p:cNvPr id="3" name="Espaço Reservado para Conteúdo 2"/>
          <p:cNvSpPr>
            <a:spLocks noGrp="1"/>
          </p:cNvSpPr>
          <p:nvPr>
            <p:ph idx="1"/>
          </p:nvPr>
        </p:nvSpPr>
        <p:spPr>
          <a:xfrm>
            <a:off x="-36512" y="1600200"/>
            <a:ext cx="9144000" cy="5257800"/>
          </a:xfrm>
        </p:spPr>
        <p:txBody>
          <a:bodyPr>
            <a:noAutofit/>
          </a:bodyPr>
          <a:lstStyle/>
          <a:p>
            <a:pPr marL="0" indent="0" algn="just">
              <a:buNone/>
            </a:pPr>
            <a:r>
              <a:rPr lang="pt-BR" dirty="0">
                <a:solidFill>
                  <a:schemeClr val="tx1"/>
                </a:solidFill>
              </a:rPr>
              <a:t>RECURSO. FUNDAMENTO AUSENTE OU DEFICIENTE. NÃO CONHECIMENTO </a:t>
            </a:r>
          </a:p>
          <a:p>
            <a:pPr marL="0" indent="0" algn="just">
              <a:buNone/>
            </a:pPr>
            <a:r>
              <a:rPr lang="pt-BR" dirty="0">
                <a:solidFill>
                  <a:schemeClr val="tx1"/>
                </a:solidFill>
              </a:rPr>
              <a:t>I – Não se conhece de recurso para o Tribunal Superior do Trabalho se as razões do recorrente </a:t>
            </a:r>
            <a:r>
              <a:rPr lang="pt-BR" b="1" u="sng" dirty="0">
                <a:solidFill>
                  <a:schemeClr val="tx1"/>
                </a:solidFill>
              </a:rPr>
              <a:t>não impugnam os fundamentos da decisão recorrida</a:t>
            </a:r>
            <a:r>
              <a:rPr lang="pt-BR" dirty="0">
                <a:solidFill>
                  <a:schemeClr val="tx1"/>
                </a:solidFill>
              </a:rPr>
              <a:t>, nos termos em que proferida. </a:t>
            </a:r>
          </a:p>
          <a:p>
            <a:pPr marL="0" indent="0" algn="just">
              <a:buNone/>
            </a:pPr>
            <a:r>
              <a:rPr lang="pt-BR" dirty="0">
                <a:solidFill>
                  <a:schemeClr val="tx1"/>
                </a:solidFill>
              </a:rPr>
              <a:t>II – O entendimento referido no item anterior não se aplica em relação à motivação secundária e impertinente, consubstanciada em despacho de admissibilidade de recurso ou em decisão monocrática.</a:t>
            </a:r>
          </a:p>
          <a:p>
            <a:pPr marL="0" indent="0" algn="just">
              <a:buNone/>
            </a:pPr>
            <a:r>
              <a:rPr lang="pt-BR" dirty="0">
                <a:solidFill>
                  <a:schemeClr val="tx1"/>
                </a:solidFill>
              </a:rPr>
              <a:t>III – Inaplicável a exigência do item I relativamente ao </a:t>
            </a:r>
            <a:r>
              <a:rPr lang="pt-BR" b="1" u="sng" dirty="0">
                <a:solidFill>
                  <a:schemeClr val="tx1"/>
                </a:solidFill>
              </a:rPr>
              <a:t>recurso ordinário da competência de Tribunal Regional do Trabalho</a:t>
            </a:r>
            <a:r>
              <a:rPr lang="pt-BR" dirty="0">
                <a:solidFill>
                  <a:schemeClr val="tx1"/>
                </a:solidFill>
              </a:rPr>
              <a:t>, </a:t>
            </a:r>
            <a:r>
              <a:rPr lang="pt-BR" b="1" u="sng" dirty="0">
                <a:solidFill>
                  <a:schemeClr val="tx1"/>
                </a:solidFill>
              </a:rPr>
              <a:t>exceto em caso de recurso cuja motivação é inteiramente dissociada dos fundamentos da sentença.</a:t>
            </a:r>
          </a:p>
          <a:p>
            <a:pPr marL="0" indent="0" algn="just">
              <a:buNone/>
            </a:pPr>
            <a:r>
              <a:rPr lang="pt-BR" sz="3300" dirty="0">
                <a:solidFill>
                  <a:schemeClr val="tx1"/>
                </a:solidFill>
              </a:rPr>
              <a:t> </a:t>
            </a:r>
          </a:p>
          <a:p>
            <a:pPr marL="0" indent="0" algn="just">
              <a:buNone/>
            </a:pPr>
            <a:endParaRPr lang="pt-BR" sz="3300" dirty="0">
              <a:solidFill>
                <a:schemeClr val="tx1"/>
              </a:solidFill>
            </a:endParaRPr>
          </a:p>
        </p:txBody>
      </p:sp>
    </p:spTree>
    <p:extLst>
      <p:ext uri="{BB962C8B-B14F-4D97-AF65-F5344CB8AC3E}">
        <p14:creationId xmlns:p14="http://schemas.microsoft.com/office/powerpoint/2010/main" val="7762711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Pergunta:	</a:t>
            </a:r>
          </a:p>
        </p:txBody>
      </p:sp>
      <p:sp>
        <p:nvSpPr>
          <p:cNvPr id="3" name="Espaço Reservado para Conteúdo 2"/>
          <p:cNvSpPr>
            <a:spLocks noGrp="1"/>
          </p:cNvSpPr>
          <p:nvPr>
            <p:ph idx="1"/>
          </p:nvPr>
        </p:nvSpPr>
        <p:spPr>
          <a:xfrm>
            <a:off x="0" y="1600200"/>
            <a:ext cx="9144000" cy="5257800"/>
          </a:xfrm>
        </p:spPr>
        <p:txBody>
          <a:bodyPr>
            <a:normAutofit/>
          </a:bodyPr>
          <a:lstStyle/>
          <a:p>
            <a:pPr marL="0" indent="0" algn="just">
              <a:buNone/>
            </a:pPr>
            <a:r>
              <a:rPr lang="pt-BR" sz="4000" dirty="0">
                <a:solidFill>
                  <a:schemeClr val="tx1"/>
                </a:solidFill>
              </a:rPr>
              <a:t>O despacho de admissibilidade for incompleto, não aventando tópico expressamente suscitado no recurso de revista, posso interpor </a:t>
            </a:r>
          </a:p>
          <a:p>
            <a:pPr marL="0" indent="0" algn="just">
              <a:buNone/>
            </a:pPr>
            <a:r>
              <a:rPr lang="pt-BR" sz="4000" dirty="0">
                <a:solidFill>
                  <a:schemeClr val="tx1"/>
                </a:solidFill>
              </a:rPr>
              <a:t>embargos de declaração?</a:t>
            </a:r>
          </a:p>
          <a:p>
            <a:pPr algn="just"/>
            <a:endParaRPr lang="pt-BR" dirty="0">
              <a:solidFill>
                <a:schemeClr val="tx1"/>
              </a:solidFill>
            </a:endParaRPr>
          </a:p>
          <a:p>
            <a:pPr algn="just"/>
            <a:r>
              <a:rPr lang="pt-BR" dirty="0">
                <a:solidFill>
                  <a:schemeClr val="tx1"/>
                </a:solidFill>
              </a:rPr>
              <a:t>Ver IN 40 TST</a:t>
            </a:r>
          </a:p>
          <a:p>
            <a:pPr algn="just"/>
            <a:endParaRPr lang="pt-BR" dirty="0">
              <a:solidFill>
                <a:schemeClr val="tx1"/>
              </a:solidFill>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0246" y="3728640"/>
            <a:ext cx="3333754" cy="3129360"/>
          </a:xfrm>
          <a:prstGeom prst="rect">
            <a:avLst/>
          </a:prstGeom>
        </p:spPr>
      </p:pic>
    </p:spTree>
    <p:extLst>
      <p:ext uri="{BB962C8B-B14F-4D97-AF65-F5344CB8AC3E}">
        <p14:creationId xmlns:p14="http://schemas.microsoft.com/office/powerpoint/2010/main" val="204626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RR que ataca vários temas</a:t>
            </a:r>
          </a:p>
        </p:txBody>
      </p:sp>
      <p:sp>
        <p:nvSpPr>
          <p:cNvPr id="3" name="Espaço Reservado para Conteúdo 2"/>
          <p:cNvSpPr>
            <a:spLocks noGrp="1"/>
          </p:cNvSpPr>
          <p:nvPr>
            <p:ph idx="1"/>
          </p:nvPr>
        </p:nvSpPr>
        <p:spPr>
          <a:xfrm>
            <a:off x="0" y="1556792"/>
            <a:ext cx="9144000" cy="5301208"/>
          </a:xfrm>
        </p:spPr>
        <p:txBody>
          <a:bodyPr>
            <a:normAutofit fontScale="77500" lnSpcReduction="20000"/>
          </a:bodyPr>
          <a:lstStyle/>
          <a:p>
            <a:pPr marL="0" indent="0" algn="just">
              <a:buNone/>
            </a:pPr>
            <a:r>
              <a:rPr lang="pt-BR" dirty="0">
                <a:solidFill>
                  <a:schemeClr val="tx1"/>
                </a:solidFill>
              </a:rPr>
              <a:t>IN 40 TST</a:t>
            </a:r>
          </a:p>
          <a:p>
            <a:pPr marL="0" indent="0" algn="just">
              <a:buNone/>
            </a:pPr>
            <a:endParaRPr lang="pt-BR" dirty="0">
              <a:solidFill>
                <a:schemeClr val="tx1"/>
              </a:solidFill>
            </a:endParaRPr>
          </a:p>
          <a:p>
            <a:pPr marL="0" indent="0" algn="just">
              <a:buNone/>
            </a:pPr>
            <a:r>
              <a:rPr lang="pt-BR" dirty="0">
                <a:solidFill>
                  <a:schemeClr val="tx1"/>
                </a:solidFill>
              </a:rPr>
              <a:t>Art. 1°. Admitido apenas parcialmente o recurso de revista, constitui ônus da parte impugnar, mediante agravo de instrumento, o capítulo denegatório da decisão, sob pena de preclusão.</a:t>
            </a:r>
          </a:p>
          <a:p>
            <a:pPr algn="just"/>
            <a:endParaRPr lang="pt-BR" dirty="0">
              <a:solidFill>
                <a:schemeClr val="tx1"/>
              </a:solidFill>
            </a:endParaRPr>
          </a:p>
          <a:p>
            <a:pPr marL="0" indent="0" algn="just">
              <a:buNone/>
            </a:pPr>
            <a:r>
              <a:rPr lang="pt-BR" dirty="0">
                <a:solidFill>
                  <a:schemeClr val="tx1"/>
                </a:solidFill>
              </a:rPr>
              <a:t>§ 1º Se houver omissão no juízo de admissibilidade do recurso de revista quanto a um ou mais temas, é ônus da parte interpor embargos de declaração para o órgão prolator da decisão embargada supri-la (CPC, art. 1024, § 2º), sob pena de preclusão.</a:t>
            </a:r>
          </a:p>
          <a:p>
            <a:pPr algn="just"/>
            <a:endParaRPr lang="pt-BR" dirty="0">
              <a:solidFill>
                <a:schemeClr val="tx1"/>
              </a:solidFill>
            </a:endParaRPr>
          </a:p>
          <a:p>
            <a:pPr marL="0" indent="0" algn="just">
              <a:buNone/>
            </a:pPr>
            <a:r>
              <a:rPr lang="pt-BR" dirty="0">
                <a:solidFill>
                  <a:schemeClr val="tx1"/>
                </a:solidFill>
              </a:rPr>
              <a:t>§ 2º Incorre em nulidade a decisão regional que se abstiver de exercer controle de admissibilidade sobre qualquer tema objeto de recurso de revista, não obstante interpostos embargos de declaração (CF/88, art. 93, inciso IX e § 1º do art. 489 do CPC de 2015). </a:t>
            </a:r>
          </a:p>
          <a:p>
            <a:pPr algn="just"/>
            <a:endParaRPr lang="pt-BR" dirty="0">
              <a:solidFill>
                <a:schemeClr val="tx1"/>
              </a:solidFill>
            </a:endParaRPr>
          </a:p>
          <a:p>
            <a:pPr algn="just"/>
            <a:endParaRPr lang="pt-BR" dirty="0">
              <a:solidFill>
                <a:schemeClr val="tx1"/>
              </a:solidFill>
            </a:endParaRPr>
          </a:p>
          <a:p>
            <a:pPr marL="0" indent="0" algn="just">
              <a:buNone/>
            </a:pPr>
            <a:r>
              <a:rPr lang="pt-BR" dirty="0">
                <a:solidFill>
                  <a:schemeClr val="tx1"/>
                </a:solidFill>
              </a:rPr>
              <a:t>CANCELAMENTOS:</a:t>
            </a:r>
          </a:p>
          <a:p>
            <a:pPr marL="914400" lvl="2" indent="0" algn="just">
              <a:buNone/>
            </a:pPr>
            <a:r>
              <a:rPr lang="pt-BR" dirty="0">
                <a:solidFill>
                  <a:schemeClr val="tx1"/>
                </a:solidFill>
              </a:rPr>
              <a:t>Súmula 285 do TST</a:t>
            </a:r>
          </a:p>
          <a:p>
            <a:pPr marL="914400" lvl="2" indent="0" algn="just">
              <a:buNone/>
            </a:pPr>
            <a:r>
              <a:rPr lang="pt-BR" dirty="0">
                <a:solidFill>
                  <a:schemeClr val="tx1"/>
                </a:solidFill>
              </a:rPr>
              <a:t>OJ 377 da SDI-1 TST</a:t>
            </a:r>
          </a:p>
        </p:txBody>
      </p:sp>
    </p:spTree>
    <p:extLst>
      <p:ext uri="{BB962C8B-B14F-4D97-AF65-F5344CB8AC3E}">
        <p14:creationId xmlns:p14="http://schemas.microsoft.com/office/powerpoint/2010/main" val="260662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 calcmode="lin" valueType="num">
                                      <p:cBhvr additive="base">
                                        <p:cTn id="3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6451148-6B03-4AEB-BAC5-5D01536DEFCF}"/>
              </a:ext>
            </a:extLst>
          </p:cNvPr>
          <p:cNvSpPr>
            <a:spLocks noGrp="1"/>
          </p:cNvSpPr>
          <p:nvPr>
            <p:ph type="title"/>
          </p:nvPr>
        </p:nvSpPr>
        <p:spPr>
          <a:xfrm>
            <a:off x="0" y="182880"/>
            <a:ext cx="9144000" cy="1111664"/>
          </a:xfrm>
        </p:spPr>
        <p:txBody>
          <a:bodyPr/>
          <a:lstStyle/>
          <a:p>
            <a:r>
              <a:rPr lang="pt-BR" dirty="0"/>
              <a:t>Súmula 337 - TST</a:t>
            </a:r>
          </a:p>
        </p:txBody>
      </p:sp>
      <p:sp>
        <p:nvSpPr>
          <p:cNvPr id="3" name="Espaço Reservado para Conteúdo 2">
            <a:extLst>
              <a:ext uri="{FF2B5EF4-FFF2-40B4-BE49-F238E27FC236}">
                <a16:creationId xmlns="" xmlns:a16="http://schemas.microsoft.com/office/drawing/2014/main" id="{5028F7E9-07BA-4E87-A479-8B88234E2B5B}"/>
              </a:ext>
            </a:extLst>
          </p:cNvPr>
          <p:cNvSpPr>
            <a:spLocks noGrp="1"/>
          </p:cNvSpPr>
          <p:nvPr>
            <p:ph idx="1"/>
          </p:nvPr>
        </p:nvSpPr>
        <p:spPr>
          <a:xfrm>
            <a:off x="0" y="1484784"/>
            <a:ext cx="9144000" cy="5373216"/>
          </a:xfrm>
        </p:spPr>
        <p:txBody>
          <a:bodyPr>
            <a:normAutofit fontScale="92500" lnSpcReduction="20000"/>
          </a:bodyPr>
          <a:lstStyle/>
          <a:p>
            <a:pPr marL="0" indent="0" algn="just">
              <a:buNone/>
            </a:pPr>
            <a:r>
              <a:rPr lang="pt-BR" dirty="0">
                <a:solidFill>
                  <a:schemeClr val="tx1"/>
                </a:solidFill>
              </a:rPr>
              <a:t>COMPROVAÇÃO DE DIVERGÊNCIA JURISPRUDENCIAL. RECURSOS DE REVISTA E DE EMBARGOS</a:t>
            </a:r>
          </a:p>
          <a:p>
            <a:pPr marL="0" indent="0" algn="just">
              <a:buNone/>
            </a:pPr>
            <a:endParaRPr lang="pt-BR" b="1" dirty="0">
              <a:solidFill>
                <a:schemeClr val="tx1"/>
              </a:solidFill>
            </a:endParaRPr>
          </a:p>
          <a:p>
            <a:pPr marL="0" indent="0" algn="just">
              <a:buNone/>
            </a:pPr>
            <a:r>
              <a:rPr lang="pt-BR" dirty="0">
                <a:solidFill>
                  <a:schemeClr val="tx1"/>
                </a:solidFill>
              </a:rPr>
              <a:t>I - Para comprovação da divergência justificadora do recurso, é necessário que o recorrente:</a:t>
            </a:r>
          </a:p>
          <a:p>
            <a:pPr marL="0" indent="0" algn="just">
              <a:buNone/>
            </a:pPr>
            <a:endParaRPr lang="pt-BR" dirty="0">
              <a:solidFill>
                <a:schemeClr val="tx1"/>
              </a:solidFill>
            </a:endParaRPr>
          </a:p>
          <a:p>
            <a:pPr marL="457200" indent="-457200" algn="just">
              <a:buAutoNum type="alphaLcParenR"/>
            </a:pPr>
            <a:r>
              <a:rPr lang="pt-BR" dirty="0">
                <a:solidFill>
                  <a:schemeClr val="tx1"/>
                </a:solidFill>
              </a:rPr>
              <a:t>Junte certidão ou cópia autenticada do acórdão paradigma ou cite a fonte oficial ou o repositório autorizado em que foi publicado; e</a:t>
            </a:r>
          </a:p>
          <a:p>
            <a:pPr marL="457200" indent="-457200" algn="just">
              <a:buAutoNum type="alphaLcParenR"/>
            </a:pPr>
            <a:r>
              <a:rPr lang="pt-BR" dirty="0">
                <a:solidFill>
                  <a:schemeClr val="tx1"/>
                </a:solidFill>
              </a:rPr>
              <a:t>b) Transcreva, nas razões recursais, as ementas e/ou trechos dos acórdãos trazidos à configuração do dissídio, demonstrando o conflito de teses que justifique o conhecimento do recurso, ainda que os acórdãos já se encontrem nos autos ou venham a ser juntados com o recurso.</a:t>
            </a:r>
          </a:p>
          <a:p>
            <a:pPr marL="0" indent="0" algn="just">
              <a:buNone/>
            </a:pPr>
            <a:endParaRPr lang="pt-BR" dirty="0">
              <a:solidFill>
                <a:schemeClr val="tx1"/>
              </a:solidFill>
            </a:endParaRPr>
          </a:p>
          <a:p>
            <a:pPr marL="0" indent="0" algn="just">
              <a:buNone/>
            </a:pPr>
            <a:r>
              <a:rPr lang="pt-BR" dirty="0">
                <a:solidFill>
                  <a:schemeClr val="tx1"/>
                </a:solidFill>
              </a:rPr>
              <a:t>II - A concessão de registro de publicação como repositório autorizado de jurisprudência do TST torna válidas todas as suas edições anteriores</a:t>
            </a:r>
          </a:p>
          <a:p>
            <a:pPr marL="0" indent="0" algn="just">
              <a:buNone/>
            </a:pPr>
            <a:endParaRPr lang="pt-BR" dirty="0">
              <a:solidFill>
                <a:schemeClr val="tx1"/>
              </a:solidFill>
            </a:endParaRPr>
          </a:p>
          <a:p>
            <a:pPr algn="just"/>
            <a:endParaRPr lang="pt-BR" dirty="0">
              <a:solidFill>
                <a:schemeClr val="tx1"/>
              </a:solidFill>
            </a:endParaRPr>
          </a:p>
        </p:txBody>
      </p:sp>
    </p:spTree>
    <p:extLst>
      <p:ext uri="{BB962C8B-B14F-4D97-AF65-F5344CB8AC3E}">
        <p14:creationId xmlns:p14="http://schemas.microsoft.com/office/powerpoint/2010/main" val="364722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53EB7DA-FF48-455C-8A85-58E9CAC39B7A}"/>
              </a:ext>
            </a:extLst>
          </p:cNvPr>
          <p:cNvSpPr>
            <a:spLocks noGrp="1"/>
          </p:cNvSpPr>
          <p:nvPr>
            <p:ph type="title"/>
          </p:nvPr>
        </p:nvSpPr>
        <p:spPr>
          <a:xfrm>
            <a:off x="0" y="182880"/>
            <a:ext cx="9144000" cy="1111664"/>
          </a:xfrm>
        </p:spPr>
        <p:txBody>
          <a:bodyPr/>
          <a:lstStyle/>
          <a:p>
            <a:r>
              <a:rPr lang="pt-BR" dirty="0"/>
              <a:t>Súmula 337 - TST</a:t>
            </a:r>
          </a:p>
        </p:txBody>
      </p:sp>
      <p:sp>
        <p:nvSpPr>
          <p:cNvPr id="4" name="Rectangle 1">
            <a:extLst>
              <a:ext uri="{FF2B5EF4-FFF2-40B4-BE49-F238E27FC236}">
                <a16:creationId xmlns="" xmlns:a16="http://schemas.microsoft.com/office/drawing/2014/main" id="{5DC2B346-1FA2-4254-A4DC-683309F66CAC}"/>
              </a:ext>
            </a:extLst>
          </p:cNvPr>
          <p:cNvSpPr>
            <a:spLocks noGrp="1" noChangeArrowheads="1"/>
          </p:cNvSpPr>
          <p:nvPr>
            <p:ph idx="1"/>
          </p:nvPr>
        </p:nvSpPr>
        <p:spPr bwMode="auto">
          <a:xfrm>
            <a:off x="0" y="1705479"/>
            <a:ext cx="9036496" cy="522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III – A mera indicação da data de publicação, em fonte oficial, de aresto paradigma é inválida para comprovação de divergência jurisprudencial, nos termos do item I, “a”, desta súmula, quando a parte pretende demonstrar o conflito de teses mediante a transcrição de trechos que integram a fundamentação do acórdão divergente, uma vez que só se publicam o dispositivo e a ementa dos acórdãos;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0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IV - É válida para a comprovação da divergência jurisprudencial justificadora do recurso a indicação de aresto extraído de repositório oficial na internet, desde que o recorrente: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0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buFontTx/>
              <a:buAutoNum type="alphaLcParenR"/>
              <a:tabLst/>
            </a:pPr>
            <a:r>
              <a:rPr kumimoji="0" lang="pt-BR" altLang="pt-BR" sz="1800" i="0" u="none" strike="noStrike" cap="none" normalizeH="0" baseline="0" dirty="0">
                <a:ln>
                  <a:noFill/>
                </a:ln>
                <a:solidFill>
                  <a:srgbClr val="000000"/>
                </a:solidFill>
                <a:effectLst/>
                <a:latin typeface="Arial" panose="020B0604020202020204" pitchFamily="34" charset="0"/>
                <a:cs typeface="Arial" panose="020B0604020202020204" pitchFamily="34" charset="0"/>
              </a:rPr>
              <a:t>transcreva o trecho divergente; </a:t>
            </a:r>
            <a:endParaRPr kumimoji="0" lang="pt-BR" altLang="pt-BR" sz="105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i="0" u="none" strike="noStrike" cap="none" normalizeH="0" baseline="0" dirty="0">
                <a:ln>
                  <a:noFill/>
                </a:ln>
                <a:solidFill>
                  <a:srgbClr val="000000"/>
                </a:solidFill>
                <a:effectLst/>
                <a:latin typeface="Arial" panose="020B0604020202020204" pitchFamily="34" charset="0"/>
                <a:cs typeface="Arial" panose="020B0604020202020204" pitchFamily="34" charset="0"/>
              </a:rPr>
              <a:t>b)  </a:t>
            </a:r>
            <a:r>
              <a:rPr kumimoji="0" lang="pt-BR" altLang="pt-BR"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aponte o sítio </a:t>
            </a:r>
            <a:r>
              <a:rPr kumimoji="0" lang="pt-BR" altLang="pt-BR" sz="1800" i="0" u="none" strike="noStrike" cap="none" normalizeH="0" baseline="0" dirty="0">
                <a:ln>
                  <a:noFill/>
                </a:ln>
                <a:solidFill>
                  <a:srgbClr val="000000"/>
                </a:solidFill>
                <a:effectLst/>
                <a:latin typeface="Arial" panose="020B0604020202020204" pitchFamily="34" charset="0"/>
                <a:cs typeface="Arial" panose="020B0604020202020204" pitchFamily="34" charset="0"/>
              </a:rPr>
              <a:t>de onde foi extraído; e</a:t>
            </a:r>
            <a:endParaRPr kumimoji="0" lang="pt-BR" altLang="pt-BR" sz="105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i="0" u="none" strike="noStrike" cap="none" normalizeH="0" baseline="0" dirty="0">
                <a:ln>
                  <a:noFill/>
                </a:ln>
                <a:solidFill>
                  <a:srgbClr val="000000"/>
                </a:solidFill>
                <a:effectLst/>
                <a:latin typeface="Arial" panose="020B0604020202020204" pitchFamily="34" charset="0"/>
                <a:cs typeface="Arial" panose="020B0604020202020204" pitchFamily="34" charset="0"/>
              </a:rPr>
              <a:t>c)  decline o número do processo, o órgão prolator do acórdão e a data da respectiva publicação no Diário Eletrônico da Justiça do Trabalho</a:t>
            </a:r>
            <a:r>
              <a:rPr kumimoji="0" lang="pt-BR" altLang="pt-B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0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V – </a:t>
            </a:r>
            <a:r>
              <a:rPr kumimoji="0" lang="pt-BR" altLang="pt-BR" sz="1800" b="1" i="0" u="sng" strike="noStrike" cap="none" normalizeH="0" baseline="0" dirty="0">
                <a:ln>
                  <a:noFill/>
                </a:ln>
                <a:solidFill>
                  <a:schemeClr val="tx1"/>
                </a:solidFill>
                <a:effectLst/>
                <a:latin typeface="Arial" panose="020B0604020202020204" pitchFamily="34" charset="0"/>
                <a:cs typeface="Arial" panose="020B0604020202020204" pitchFamily="34" charset="0"/>
              </a:rPr>
              <a:t>A existência do código de autenticidade na cópia, em formato </a:t>
            </a:r>
            <a:r>
              <a:rPr kumimoji="0" lang="pt-BR" altLang="pt-BR" sz="1800" b="1" i="1" u="sng" strike="noStrike" cap="none" normalizeH="0" baseline="0" dirty="0" err="1">
                <a:ln>
                  <a:noFill/>
                </a:ln>
                <a:solidFill>
                  <a:schemeClr val="tx1"/>
                </a:solidFill>
                <a:effectLst/>
                <a:latin typeface="Arial" panose="020B0604020202020204" pitchFamily="34" charset="0"/>
                <a:cs typeface="Arial" panose="020B0604020202020204" pitchFamily="34" charset="0"/>
              </a:rPr>
              <a:t>pdf</a:t>
            </a:r>
            <a:r>
              <a:rPr kumimoji="0" lang="pt-BR" altLang="pt-BR" sz="1800" b="1" i="0" u="sng" strike="noStrike" cap="none" normalizeH="0" baseline="0" dirty="0">
                <a:ln>
                  <a:noFill/>
                </a:ln>
                <a:solidFill>
                  <a:schemeClr val="tx1"/>
                </a:solidFill>
                <a:effectLst/>
                <a:latin typeface="Arial" panose="020B0604020202020204" pitchFamily="34" charset="0"/>
                <a:cs typeface="Arial" panose="020B0604020202020204" pitchFamily="34" charset="0"/>
              </a:rPr>
              <a:t>, do inteiro teor do aresto paradigma, juntada aos autos, torna-a equivalente ao documento original e também supre a ausência de indicação da fonte oficial de publicação</a:t>
            </a:r>
            <a:r>
              <a:rPr kumimoji="0" lang="pt-BR" altLang="pt-BR" sz="1100" b="1" i="0" u="sng" strike="noStrike" cap="none" normalizeH="0" baseline="0" dirty="0">
                <a:ln>
                  <a:noFill/>
                </a:ln>
                <a:solidFill>
                  <a:schemeClr val="tx1"/>
                </a:solidFill>
                <a:effectLst/>
                <a:latin typeface="Arial" panose="020B0604020202020204" pitchFamily="34" charset="0"/>
              </a:rPr>
              <a:t>. </a:t>
            </a:r>
            <a:endParaRPr kumimoji="0" lang="pt-BR" altLang="pt-BR" sz="700" b="1" i="1" u="sng" strike="noStrike" cap="none" normalizeH="0" baseline="0" dirty="0">
              <a:ln>
                <a:noFill/>
              </a:ln>
              <a:solidFill>
                <a:schemeClr val="tx1"/>
              </a:solidFill>
              <a:effectLst/>
              <a:latin typeface="Times New (W1)"/>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600" b="1" i="1" u="none" strike="noStrike" cap="none" normalizeH="0" baseline="0" dirty="0">
                <a:ln>
                  <a:noFill/>
                </a:ln>
                <a:solidFill>
                  <a:schemeClr val="tx1"/>
                </a:solidFill>
                <a:effectLst/>
                <a:latin typeface="Times New (W1)"/>
              </a:rPr>
              <a:t/>
            </a:r>
            <a:br>
              <a:rPr kumimoji="0" lang="pt-BR" altLang="pt-BR" sz="1600" b="1" i="1" u="none" strike="noStrike" cap="none" normalizeH="0" baseline="0" dirty="0">
                <a:ln>
                  <a:noFill/>
                </a:ln>
                <a:solidFill>
                  <a:schemeClr val="tx1"/>
                </a:solidFill>
                <a:effectLst/>
                <a:latin typeface="Times New (W1)"/>
              </a:rPr>
            </a:br>
            <a:endParaRPr kumimoji="0" lang="pt-BR" altLang="pt-BR"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4668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fade">
                                      <p:cBhvr>
                                        <p:cTn id="49" dur="1000"/>
                                        <p:tgtEl>
                                          <p:spTgt spid="4">
                                            <p:txEl>
                                              <p:pRg st="9" end="9"/>
                                            </p:txEl>
                                          </p:spTgt>
                                        </p:tgtEl>
                                      </p:cBhvr>
                                    </p:animEffect>
                                    <p:anim calcmode="lin" valueType="num">
                                      <p:cBhvr>
                                        <p:cTn id="5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0" y="182880"/>
            <a:ext cx="9144000" cy="1111664"/>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pt-BR" dirty="0"/>
              <a:t>Alguns princípios dos recursos	</a:t>
            </a:r>
          </a:p>
        </p:txBody>
      </p:sp>
      <p:sp>
        <p:nvSpPr>
          <p:cNvPr id="5" name="Espaço Reservado para Conteúdo 2"/>
          <p:cNvSpPr txBox="1">
            <a:spLocks/>
          </p:cNvSpPr>
          <p:nvPr/>
        </p:nvSpPr>
        <p:spPr>
          <a:xfrm>
            <a:off x="0" y="1512079"/>
            <a:ext cx="9144000" cy="5373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buNone/>
            </a:pPr>
            <a:r>
              <a:rPr lang="pt-BR" sz="4800" b="1" i="1" u="sng" dirty="0">
                <a:solidFill>
                  <a:schemeClr val="tx1"/>
                </a:solidFill>
              </a:rPr>
              <a:t>Non reformatio in </a:t>
            </a:r>
            <a:r>
              <a:rPr lang="pt-BR" sz="4800" b="1" i="1" u="sng" dirty="0" smtClean="0">
                <a:solidFill>
                  <a:schemeClr val="tx1"/>
                </a:solidFill>
              </a:rPr>
              <a:t>pejus:</a:t>
            </a:r>
            <a:r>
              <a:rPr lang="pt-BR" sz="4800" i="1" dirty="0" smtClean="0">
                <a:solidFill>
                  <a:schemeClr val="tx1"/>
                </a:solidFill>
              </a:rPr>
              <a:t> </a:t>
            </a:r>
            <a:endParaRPr lang="pt-BR" sz="4800" i="1" dirty="0">
              <a:solidFill>
                <a:schemeClr val="tx1"/>
              </a:solidFill>
            </a:endParaRPr>
          </a:p>
          <a:p>
            <a:endParaRPr lang="pt-BR" dirty="0">
              <a:solidFill>
                <a:schemeClr val="tx1"/>
              </a:solidFill>
            </a:endParaRPr>
          </a:p>
          <a:p>
            <a:endParaRPr lang="pt-BR" dirty="0">
              <a:solidFill>
                <a:schemeClr val="tx1"/>
              </a:solidFill>
            </a:endParaRPr>
          </a:p>
          <a:p>
            <a:pPr marL="0" indent="0">
              <a:buNone/>
            </a:pPr>
            <a:r>
              <a:rPr lang="pt-BR" sz="4000" dirty="0">
                <a:solidFill>
                  <a:schemeClr val="tx1"/>
                </a:solidFill>
              </a:rPr>
              <a:t>Não reformar em</a:t>
            </a:r>
          </a:p>
          <a:p>
            <a:pPr marL="0" indent="0">
              <a:buNone/>
            </a:pPr>
            <a:r>
              <a:rPr lang="pt-BR" sz="4000" dirty="0">
                <a:solidFill>
                  <a:schemeClr val="tx1"/>
                </a:solidFill>
              </a:rPr>
              <a:t>prejuízo ao recorrente.</a:t>
            </a:r>
          </a:p>
          <a:p>
            <a:pPr marL="0" indent="0">
              <a:buFont typeface="Wingdings" pitchFamily="2" charset="2"/>
              <a:buNone/>
            </a:pPr>
            <a:endParaRPr lang="pt-BR" sz="4000" dirty="0">
              <a:solidFill>
                <a:schemeClr val="tx1"/>
              </a:solidFill>
            </a:endParaRPr>
          </a:p>
          <a:p>
            <a:endParaRPr lang="pt-BR" dirty="0">
              <a:solidFill>
                <a:schemeClr val="tx1"/>
              </a:solidFill>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2276872"/>
            <a:ext cx="4185029" cy="31387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6" name="Conector reto 5"/>
          <p:cNvCxnSpPr/>
          <p:nvPr/>
        </p:nvCxnSpPr>
        <p:spPr>
          <a:xfrm flipH="1">
            <a:off x="5436096" y="2276872"/>
            <a:ext cx="3096344" cy="2952328"/>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Conector reto 8"/>
          <p:cNvCxnSpPr/>
          <p:nvPr/>
        </p:nvCxnSpPr>
        <p:spPr>
          <a:xfrm>
            <a:off x="5436096" y="2276872"/>
            <a:ext cx="2736304" cy="3356307"/>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831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r="21685"/>
          <a:stretch/>
        </p:blipFill>
        <p:spPr>
          <a:xfrm>
            <a:off x="6148821" y="1539555"/>
            <a:ext cx="2988801" cy="2060848"/>
          </a:xfrm>
          <a:prstGeom prst="rect">
            <a:avLst/>
          </a:prstGeom>
        </p:spPr>
      </p:pic>
      <p:sp>
        <p:nvSpPr>
          <p:cNvPr id="3" name="Espaço Reservado para Conteúdo 2"/>
          <p:cNvSpPr>
            <a:spLocks noGrp="1"/>
          </p:cNvSpPr>
          <p:nvPr>
            <p:ph idx="1"/>
          </p:nvPr>
        </p:nvSpPr>
        <p:spPr>
          <a:xfrm>
            <a:off x="179512" y="5138221"/>
            <a:ext cx="8503401" cy="1290826"/>
          </a:xfrm>
        </p:spPr>
        <p:txBody>
          <a:bodyPr>
            <a:noAutofit/>
          </a:bodyPr>
          <a:lstStyle/>
          <a:p>
            <a:pPr marL="0" indent="0" algn="just">
              <a:buNone/>
            </a:pPr>
            <a:r>
              <a:rPr lang="pt-BR" sz="3000" dirty="0">
                <a:solidFill>
                  <a:schemeClr val="tx1"/>
                </a:solidFill>
              </a:rPr>
              <a:t>É incabível recurso de revista interposto de acórdão regional prolatado em agravo de instrumento.</a:t>
            </a:r>
          </a:p>
        </p:txBody>
      </p:sp>
      <p:sp>
        <p:nvSpPr>
          <p:cNvPr id="8" name="Retângulo 7"/>
          <p:cNvSpPr/>
          <p:nvPr/>
        </p:nvSpPr>
        <p:spPr>
          <a:xfrm>
            <a:off x="39088" y="3077373"/>
            <a:ext cx="7420770" cy="1015663"/>
          </a:xfrm>
          <a:prstGeom prst="rect">
            <a:avLst/>
          </a:prstGeom>
        </p:spPr>
        <p:txBody>
          <a:bodyPr wrap="square">
            <a:spAutoFit/>
          </a:bodyPr>
          <a:lstStyle/>
          <a:p>
            <a:r>
              <a:rPr lang="pt-BR" sz="3000" b="1" dirty="0"/>
              <a:t>RECURSO DE REVISTA. ACÓRDÃO PROFERIDO EM AGRAVO DE INSTRUMENTO.</a:t>
            </a:r>
          </a:p>
        </p:txBody>
      </p:sp>
      <p:sp>
        <p:nvSpPr>
          <p:cNvPr id="7" name="Título 1">
            <a:extLst>
              <a:ext uri="{FF2B5EF4-FFF2-40B4-BE49-F238E27FC236}">
                <a16:creationId xmlns="" xmlns:a16="http://schemas.microsoft.com/office/drawing/2014/main" id="{0FC9C6E2-7DE1-4B55-B6AB-2A20A453DE1F}"/>
              </a:ext>
            </a:extLst>
          </p:cNvPr>
          <p:cNvSpPr>
            <a:spLocks noGrp="1"/>
          </p:cNvSpPr>
          <p:nvPr>
            <p:ph type="title"/>
          </p:nvPr>
        </p:nvSpPr>
        <p:spPr>
          <a:xfrm>
            <a:off x="0" y="182880"/>
            <a:ext cx="9144000" cy="1111664"/>
          </a:xfrm>
        </p:spPr>
        <p:txBody>
          <a:bodyPr/>
          <a:lstStyle/>
          <a:p>
            <a:r>
              <a:rPr lang="pt-BR" dirty="0"/>
              <a:t>Súmula 218 - TST</a:t>
            </a:r>
          </a:p>
        </p:txBody>
      </p:sp>
    </p:spTree>
    <p:extLst>
      <p:ext uri="{BB962C8B-B14F-4D97-AF65-F5344CB8AC3E}">
        <p14:creationId xmlns:p14="http://schemas.microsoft.com/office/powerpoint/2010/main" val="16052482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Transcendência:</a:t>
            </a:r>
          </a:p>
        </p:txBody>
      </p:sp>
      <p:sp>
        <p:nvSpPr>
          <p:cNvPr id="3" name="Espaço Reservado para Conteúdo 2"/>
          <p:cNvSpPr>
            <a:spLocks noGrp="1"/>
          </p:cNvSpPr>
          <p:nvPr>
            <p:ph idx="1"/>
          </p:nvPr>
        </p:nvSpPr>
        <p:spPr>
          <a:xfrm>
            <a:off x="0" y="1484785"/>
            <a:ext cx="9144000" cy="5373216"/>
          </a:xfrm>
        </p:spPr>
        <p:txBody>
          <a:bodyPr>
            <a:normAutofit fontScale="70000" lnSpcReduction="20000"/>
          </a:bodyPr>
          <a:lstStyle/>
          <a:p>
            <a:pPr marL="0" indent="0" algn="just">
              <a:buNone/>
            </a:pPr>
            <a:r>
              <a:rPr lang="pt-BR" dirty="0">
                <a:solidFill>
                  <a:schemeClr val="tx1"/>
                </a:solidFill>
              </a:rPr>
              <a:t>Art.896-A - O Tribunal Superior do Trabalho, no recurso de revista, examinará previamente se a causa oferece transcendência com relação aos reflexos gerais de natureza econômica, política, social ou jurídica.        </a:t>
            </a:r>
            <a:r>
              <a:rPr lang="pt-BR" u="sng" dirty="0">
                <a:solidFill>
                  <a:schemeClr val="tx1"/>
                </a:solidFill>
                <a:hlinkClick r:id="rId2"/>
              </a:rPr>
              <a:t>(Incluído pela Medida Provisória nº 2.226, de 4.9.2001)</a:t>
            </a:r>
            <a:endParaRPr lang="pt-BR" dirty="0">
              <a:solidFill>
                <a:schemeClr val="tx1"/>
              </a:solidFill>
            </a:endParaRPr>
          </a:p>
          <a:p>
            <a:pPr algn="just"/>
            <a:endParaRPr lang="pt-BR" sz="2900" dirty="0">
              <a:solidFill>
                <a:schemeClr val="tx1"/>
              </a:solidFill>
            </a:endParaRPr>
          </a:p>
          <a:p>
            <a:pPr marL="0" indent="0" algn="just">
              <a:buNone/>
            </a:pPr>
            <a:r>
              <a:rPr lang="pt-BR" sz="2900" i="1" dirty="0">
                <a:solidFill>
                  <a:schemeClr val="tx1"/>
                </a:solidFill>
              </a:rPr>
              <a:t>Lei 13.467/2017:</a:t>
            </a:r>
          </a:p>
          <a:p>
            <a:pPr marL="0" indent="0" algn="just">
              <a:buNone/>
            </a:pPr>
            <a:r>
              <a:rPr lang="pt-BR" sz="2900" dirty="0" smtClean="0">
                <a:solidFill>
                  <a:schemeClr val="tx1"/>
                </a:solidFill>
              </a:rPr>
              <a:t>§ </a:t>
            </a:r>
            <a:r>
              <a:rPr lang="pt-BR" sz="2900" dirty="0">
                <a:solidFill>
                  <a:schemeClr val="tx1"/>
                </a:solidFill>
              </a:rPr>
              <a:t>1</a:t>
            </a:r>
            <a:r>
              <a:rPr lang="pt-BR" sz="2900" u="sng" baseline="30000" dirty="0">
                <a:solidFill>
                  <a:schemeClr val="tx1"/>
                </a:solidFill>
              </a:rPr>
              <a:t>o</a:t>
            </a:r>
            <a:r>
              <a:rPr lang="pt-BR" sz="2900" dirty="0">
                <a:solidFill>
                  <a:schemeClr val="tx1"/>
                </a:solidFill>
              </a:rPr>
              <a:t>  São indicadores de transcendência, entre outros:</a:t>
            </a:r>
          </a:p>
          <a:p>
            <a:pPr marL="0" indent="0" algn="just">
              <a:buNone/>
            </a:pPr>
            <a:endParaRPr lang="pt-BR" sz="2900" dirty="0" smtClean="0">
              <a:solidFill>
                <a:schemeClr val="tx1"/>
              </a:solidFill>
            </a:endParaRPr>
          </a:p>
          <a:p>
            <a:pPr marL="0" indent="0" algn="just">
              <a:buNone/>
            </a:pPr>
            <a:r>
              <a:rPr lang="pt-BR" sz="2900" dirty="0" smtClean="0">
                <a:solidFill>
                  <a:schemeClr val="tx1"/>
                </a:solidFill>
              </a:rPr>
              <a:t>I </a:t>
            </a:r>
            <a:r>
              <a:rPr lang="pt-BR" sz="2900" dirty="0">
                <a:solidFill>
                  <a:schemeClr val="tx1"/>
                </a:solidFill>
              </a:rPr>
              <a:t>- </a:t>
            </a:r>
            <a:r>
              <a:rPr lang="pt-BR" sz="2900" b="1" u="sng" dirty="0">
                <a:solidFill>
                  <a:schemeClr val="tx1"/>
                </a:solidFill>
              </a:rPr>
              <a:t>econômica</a:t>
            </a:r>
            <a:r>
              <a:rPr lang="pt-BR" sz="2900" dirty="0">
                <a:solidFill>
                  <a:schemeClr val="tx1"/>
                </a:solidFill>
              </a:rPr>
              <a:t>, o elevado valor da causa; </a:t>
            </a:r>
            <a:endParaRPr lang="pt-BR" sz="2900" dirty="0" smtClean="0">
              <a:solidFill>
                <a:schemeClr val="tx1"/>
              </a:solidFill>
            </a:endParaRPr>
          </a:p>
          <a:p>
            <a:pPr marL="0" indent="0" algn="just">
              <a:buNone/>
            </a:pPr>
            <a:endParaRPr lang="pt-BR" sz="2900" dirty="0" smtClean="0">
              <a:solidFill>
                <a:schemeClr val="tx1"/>
              </a:solidFill>
            </a:endParaRPr>
          </a:p>
          <a:p>
            <a:pPr marL="0" indent="0" algn="just">
              <a:buNone/>
            </a:pPr>
            <a:r>
              <a:rPr lang="pt-BR" sz="2900" dirty="0" smtClean="0">
                <a:solidFill>
                  <a:schemeClr val="tx1"/>
                </a:solidFill>
              </a:rPr>
              <a:t>II - </a:t>
            </a:r>
            <a:r>
              <a:rPr lang="pt-BR" sz="2900" b="1" u="sng" dirty="0" smtClean="0">
                <a:solidFill>
                  <a:schemeClr val="tx1"/>
                </a:solidFill>
              </a:rPr>
              <a:t>política</a:t>
            </a:r>
            <a:r>
              <a:rPr lang="pt-BR" sz="2900" dirty="0" smtClean="0">
                <a:solidFill>
                  <a:schemeClr val="tx1"/>
                </a:solidFill>
              </a:rPr>
              <a:t>, o desrespeito da instância recorrida à jurisprudência </a:t>
            </a:r>
            <a:r>
              <a:rPr lang="pt-BR" sz="2900" b="1" dirty="0" smtClean="0">
                <a:solidFill>
                  <a:schemeClr val="tx1"/>
                </a:solidFill>
              </a:rPr>
              <a:t>sumulada </a:t>
            </a:r>
            <a:r>
              <a:rPr lang="pt-BR" sz="2900" dirty="0" smtClean="0">
                <a:solidFill>
                  <a:schemeClr val="tx1"/>
                </a:solidFill>
              </a:rPr>
              <a:t>do Tribunal Superior do Trabalho ou do Supremo Tribunal Federal; </a:t>
            </a:r>
          </a:p>
          <a:p>
            <a:pPr marL="0" indent="0" algn="just">
              <a:buNone/>
            </a:pPr>
            <a:endParaRPr lang="pt-BR" i="1" dirty="0" smtClean="0"/>
          </a:p>
          <a:p>
            <a:pPr marL="0" indent="0" algn="just">
              <a:buNone/>
            </a:pPr>
            <a:r>
              <a:rPr lang="pt-BR" i="1" dirty="0"/>
              <a:t>	</a:t>
            </a:r>
            <a:r>
              <a:rPr lang="pt-BR" i="1" dirty="0" smtClean="0"/>
              <a:t>E </a:t>
            </a:r>
            <a:r>
              <a:rPr lang="pt-BR" i="1" dirty="0"/>
              <a:t>jurisprudência reiterada? E firmada em OJ? </a:t>
            </a:r>
          </a:p>
          <a:p>
            <a:pPr marL="0" indent="0" algn="just">
              <a:buNone/>
            </a:pPr>
            <a:r>
              <a:rPr lang="pt-BR" sz="2900" dirty="0">
                <a:solidFill>
                  <a:schemeClr val="tx1"/>
                </a:solidFill>
              </a:rPr>
              <a:t>	</a:t>
            </a:r>
          </a:p>
          <a:p>
            <a:pPr marL="0" indent="0" algn="just">
              <a:buNone/>
            </a:pPr>
            <a:r>
              <a:rPr lang="pt-BR" sz="2900" dirty="0">
                <a:solidFill>
                  <a:schemeClr val="tx1"/>
                </a:solidFill>
              </a:rPr>
              <a:t>III - </a:t>
            </a:r>
            <a:r>
              <a:rPr lang="pt-BR" sz="2900" b="1" u="sng" dirty="0">
                <a:solidFill>
                  <a:schemeClr val="tx1"/>
                </a:solidFill>
              </a:rPr>
              <a:t>social</a:t>
            </a:r>
            <a:r>
              <a:rPr lang="pt-BR" sz="2900" dirty="0">
                <a:solidFill>
                  <a:schemeClr val="tx1"/>
                </a:solidFill>
              </a:rPr>
              <a:t>, a postulação, por reclamante-recorrente, de direito social constitucionalmente assegurado</a:t>
            </a:r>
            <a:r>
              <a:rPr lang="pt-BR" sz="2900" dirty="0" smtClean="0">
                <a:solidFill>
                  <a:schemeClr val="tx1"/>
                </a:solidFill>
              </a:rPr>
              <a:t>;</a:t>
            </a:r>
          </a:p>
          <a:p>
            <a:pPr marL="0" indent="0" algn="just">
              <a:buNone/>
            </a:pPr>
            <a:endParaRPr lang="pt-BR" sz="2900" dirty="0">
              <a:solidFill>
                <a:schemeClr val="tx1"/>
              </a:solidFill>
            </a:endParaRPr>
          </a:p>
          <a:p>
            <a:pPr marL="0" indent="0" algn="just">
              <a:buNone/>
            </a:pPr>
            <a:r>
              <a:rPr lang="pt-BR" sz="2900" dirty="0">
                <a:solidFill>
                  <a:schemeClr val="tx1"/>
                </a:solidFill>
              </a:rPr>
              <a:t>IV - </a:t>
            </a:r>
            <a:r>
              <a:rPr lang="pt-BR" sz="2900" b="1" u="sng" dirty="0">
                <a:solidFill>
                  <a:schemeClr val="tx1"/>
                </a:solidFill>
              </a:rPr>
              <a:t>jurídica</a:t>
            </a:r>
            <a:r>
              <a:rPr lang="pt-BR" sz="2900" dirty="0">
                <a:solidFill>
                  <a:schemeClr val="tx1"/>
                </a:solidFill>
              </a:rPr>
              <a:t>, a existência de questão nova em torno da interpretação da legislação trabalhista. </a:t>
            </a:r>
          </a:p>
          <a:p>
            <a:pPr marL="0" indent="0" algn="just">
              <a:buNone/>
            </a:pPr>
            <a:endParaRPr lang="pt-BR" dirty="0">
              <a:solidFill>
                <a:schemeClr val="tx1"/>
              </a:solidFill>
            </a:endParaRPr>
          </a:p>
          <a:p>
            <a:pPr algn="just"/>
            <a:endParaRPr lang="pt-BR" dirty="0">
              <a:solidFill>
                <a:schemeClr val="tx1"/>
              </a:solidFill>
            </a:endParaRPr>
          </a:p>
        </p:txBody>
      </p:sp>
    </p:spTree>
    <p:extLst>
      <p:ext uri="{BB962C8B-B14F-4D97-AF65-F5344CB8AC3E}">
        <p14:creationId xmlns:p14="http://schemas.microsoft.com/office/powerpoint/2010/main" val="413478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Effect transition="in" filter="fade">
                                      <p:cBhvr>
                                        <p:cTn id="63" dur="1000"/>
                                        <p:tgtEl>
                                          <p:spTgt spid="3">
                                            <p:txEl>
                                              <p:pRg st="13" end="13"/>
                                            </p:txEl>
                                          </p:spTgt>
                                        </p:tgtEl>
                                      </p:cBhvr>
                                    </p:animEffect>
                                    <p:anim calcmode="lin" valueType="num">
                                      <p:cBhvr>
                                        <p:cTn id="64"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Transcendência</a:t>
            </a:r>
            <a:endParaRPr lang="pt-BR" dirty="0"/>
          </a:p>
        </p:txBody>
      </p:sp>
      <p:sp>
        <p:nvSpPr>
          <p:cNvPr id="3" name="Espaço Reservado para Conteúdo 2"/>
          <p:cNvSpPr>
            <a:spLocks noGrp="1"/>
          </p:cNvSpPr>
          <p:nvPr>
            <p:ph idx="1"/>
          </p:nvPr>
        </p:nvSpPr>
        <p:spPr>
          <a:xfrm>
            <a:off x="457200" y="1600200"/>
            <a:ext cx="8435280" cy="5069160"/>
          </a:xfrm>
        </p:spPr>
        <p:txBody>
          <a:bodyPr>
            <a:normAutofit fontScale="77500" lnSpcReduction="20000"/>
          </a:bodyPr>
          <a:lstStyle/>
          <a:p>
            <a:pPr marL="0" indent="0">
              <a:buNone/>
            </a:pPr>
            <a:r>
              <a:rPr lang="pt-BR" dirty="0">
                <a:solidFill>
                  <a:schemeClr val="tx1"/>
                </a:solidFill>
              </a:rPr>
              <a:t>§ 2</a:t>
            </a:r>
            <a:r>
              <a:rPr lang="pt-BR" u="sng" baseline="30000" dirty="0">
                <a:solidFill>
                  <a:schemeClr val="tx1"/>
                </a:solidFill>
              </a:rPr>
              <a:t>o</a:t>
            </a:r>
            <a:r>
              <a:rPr lang="pt-BR" dirty="0">
                <a:solidFill>
                  <a:schemeClr val="tx1"/>
                </a:solidFill>
              </a:rPr>
              <a:t>  Poderá o relator, monocraticamente, denegar seguimento ao recurso de revista que não demonstrar transcendência, cabendo agravo desta decisão para o colegiado</a:t>
            </a:r>
            <a:r>
              <a:rPr lang="pt-BR" dirty="0" smtClean="0">
                <a:solidFill>
                  <a:schemeClr val="tx1"/>
                </a:solidFill>
              </a:rPr>
              <a:t>. </a:t>
            </a:r>
            <a:r>
              <a:rPr lang="pt-BR" sz="1500" dirty="0" smtClean="0">
                <a:solidFill>
                  <a:schemeClr val="tx1"/>
                </a:solidFill>
                <a:hlinkClick r:id="rId2"/>
              </a:rPr>
              <a:t>(</a:t>
            </a:r>
            <a:r>
              <a:rPr lang="pt-BR" sz="1500" dirty="0">
                <a:solidFill>
                  <a:schemeClr val="tx1"/>
                </a:solidFill>
                <a:hlinkClick r:id="rId2"/>
              </a:rPr>
              <a:t>Incluído pela Lei nº 13.467, de 2017</a:t>
            </a:r>
            <a:r>
              <a:rPr lang="pt-BR" sz="1500" dirty="0" smtClean="0">
                <a:solidFill>
                  <a:schemeClr val="tx1"/>
                </a:solidFill>
                <a:hlinkClick r:id="rId2"/>
              </a:rPr>
              <a:t>)</a:t>
            </a:r>
            <a:endParaRPr lang="pt-BR" sz="1500" dirty="0" smtClean="0">
              <a:solidFill>
                <a:schemeClr val="tx1"/>
              </a:solidFill>
            </a:endParaRPr>
          </a:p>
          <a:p>
            <a:pPr marL="0" indent="0">
              <a:buNone/>
            </a:pPr>
            <a:endParaRPr lang="pt-BR" sz="1500" dirty="0">
              <a:solidFill>
                <a:schemeClr val="tx1"/>
              </a:solidFill>
            </a:endParaRPr>
          </a:p>
          <a:p>
            <a:pPr marL="0" indent="0">
              <a:buNone/>
            </a:pPr>
            <a:r>
              <a:rPr lang="pt-BR" dirty="0">
                <a:solidFill>
                  <a:schemeClr val="tx1"/>
                </a:solidFill>
              </a:rPr>
              <a:t>§ 3</a:t>
            </a:r>
            <a:r>
              <a:rPr lang="pt-BR" u="sng" baseline="30000" dirty="0">
                <a:solidFill>
                  <a:schemeClr val="tx1"/>
                </a:solidFill>
              </a:rPr>
              <a:t>o</a:t>
            </a:r>
            <a:r>
              <a:rPr lang="pt-BR" dirty="0">
                <a:solidFill>
                  <a:schemeClr val="tx1"/>
                </a:solidFill>
              </a:rPr>
              <a:t>  Em relação ao recurso que o relator considerou não ter transcendência, o recorrente poderá realizar sustentação oral sobre a questão da transcendência, durante cinco minutos em sessão</a:t>
            </a:r>
            <a:r>
              <a:rPr lang="pt-BR" dirty="0" smtClean="0">
                <a:solidFill>
                  <a:schemeClr val="tx1"/>
                </a:solidFill>
              </a:rPr>
              <a:t>. </a:t>
            </a:r>
            <a:r>
              <a:rPr lang="pt-BR" sz="1500" dirty="0" smtClean="0">
                <a:solidFill>
                  <a:schemeClr val="tx1"/>
                </a:solidFill>
                <a:hlinkClick r:id="rId2"/>
              </a:rPr>
              <a:t>(</a:t>
            </a:r>
            <a:r>
              <a:rPr lang="pt-BR" sz="1500" dirty="0">
                <a:solidFill>
                  <a:schemeClr val="tx1"/>
                </a:solidFill>
                <a:hlinkClick r:id="rId2"/>
              </a:rPr>
              <a:t>Incluído pela Lei nº 13.467, de 2017</a:t>
            </a:r>
            <a:r>
              <a:rPr lang="pt-BR" sz="1500" dirty="0" smtClean="0">
                <a:solidFill>
                  <a:schemeClr val="tx1"/>
                </a:solidFill>
                <a:hlinkClick r:id="rId2"/>
              </a:rPr>
              <a:t>)</a:t>
            </a:r>
            <a:endParaRPr lang="pt-BR" sz="1500" dirty="0" smtClean="0">
              <a:solidFill>
                <a:schemeClr val="tx1"/>
              </a:solidFill>
            </a:endParaRPr>
          </a:p>
          <a:p>
            <a:pPr marL="0" indent="0">
              <a:buNone/>
            </a:pPr>
            <a:endParaRPr lang="pt-BR" sz="1500" dirty="0" smtClean="0">
              <a:solidFill>
                <a:schemeClr val="tx1"/>
              </a:solidFill>
            </a:endParaRPr>
          </a:p>
          <a:p>
            <a:pPr marL="0" indent="0">
              <a:buNone/>
            </a:pPr>
            <a:r>
              <a:rPr lang="pt-BR" dirty="0" smtClean="0">
                <a:solidFill>
                  <a:schemeClr val="tx1"/>
                </a:solidFill>
              </a:rPr>
              <a:t>§ 4</a:t>
            </a:r>
            <a:r>
              <a:rPr lang="pt-BR" u="sng" baseline="30000" dirty="0" smtClean="0">
                <a:solidFill>
                  <a:schemeClr val="tx1"/>
                </a:solidFill>
              </a:rPr>
              <a:t>o</a:t>
            </a:r>
            <a:r>
              <a:rPr lang="pt-BR" dirty="0" smtClean="0">
                <a:solidFill>
                  <a:schemeClr val="tx1"/>
                </a:solidFill>
              </a:rPr>
              <a:t>  Mantido o voto do relator quanto à não transcendência do recurso, será lavrado acórdão com fundamentação sucinta, que constituirá decisão irrecorrível no âmbito do tribunal. </a:t>
            </a:r>
            <a:r>
              <a:rPr lang="pt-BR" sz="1500" dirty="0" smtClean="0">
                <a:solidFill>
                  <a:schemeClr val="tx1"/>
                </a:solidFill>
                <a:hlinkClick r:id="rId2"/>
              </a:rPr>
              <a:t>(Incluído pela Lei nº 13.467, de 2017)</a:t>
            </a:r>
            <a:endParaRPr lang="pt-BR" sz="1500" dirty="0" smtClean="0">
              <a:solidFill>
                <a:schemeClr val="tx1"/>
              </a:solidFill>
            </a:endParaRPr>
          </a:p>
          <a:p>
            <a:pPr marL="0" indent="0">
              <a:buNone/>
            </a:pPr>
            <a:endParaRPr lang="pt-BR" sz="1500" dirty="0" smtClean="0">
              <a:solidFill>
                <a:schemeClr val="tx1"/>
              </a:solidFill>
            </a:endParaRPr>
          </a:p>
          <a:p>
            <a:pPr marL="0" indent="0">
              <a:buNone/>
            </a:pPr>
            <a:r>
              <a:rPr lang="pt-BR" dirty="0" smtClean="0">
                <a:solidFill>
                  <a:schemeClr val="tx1"/>
                </a:solidFill>
              </a:rPr>
              <a:t>§ </a:t>
            </a:r>
            <a:r>
              <a:rPr lang="pt-BR" dirty="0">
                <a:solidFill>
                  <a:schemeClr val="tx1"/>
                </a:solidFill>
              </a:rPr>
              <a:t>5</a:t>
            </a:r>
            <a:r>
              <a:rPr lang="pt-BR" u="sng" baseline="30000" dirty="0">
                <a:solidFill>
                  <a:schemeClr val="tx1"/>
                </a:solidFill>
              </a:rPr>
              <a:t>o</a:t>
            </a:r>
            <a:r>
              <a:rPr lang="pt-BR" dirty="0">
                <a:solidFill>
                  <a:schemeClr val="tx1"/>
                </a:solidFill>
              </a:rPr>
              <a:t>  É irrecorrível a decisão monocrática do relator que, em agravo de instrumento em recurso de revista, considerar ausente a transcendência da matéria</a:t>
            </a:r>
            <a:r>
              <a:rPr lang="pt-BR" dirty="0" smtClean="0">
                <a:solidFill>
                  <a:schemeClr val="tx1"/>
                </a:solidFill>
              </a:rPr>
              <a:t>. </a:t>
            </a:r>
            <a:r>
              <a:rPr lang="pt-BR" sz="1500" dirty="0" smtClean="0">
                <a:solidFill>
                  <a:schemeClr val="tx1"/>
                </a:solidFill>
                <a:hlinkClick r:id="rId2"/>
              </a:rPr>
              <a:t>(</a:t>
            </a:r>
            <a:r>
              <a:rPr lang="pt-BR" sz="1500" dirty="0">
                <a:solidFill>
                  <a:schemeClr val="tx1"/>
                </a:solidFill>
                <a:hlinkClick r:id="rId2"/>
              </a:rPr>
              <a:t>Incluído pela Lei nº 13.467, de 2017</a:t>
            </a:r>
            <a:r>
              <a:rPr lang="pt-BR" sz="1500" dirty="0" smtClean="0">
                <a:solidFill>
                  <a:schemeClr val="tx1"/>
                </a:solidFill>
                <a:hlinkClick r:id="rId2"/>
              </a:rPr>
              <a:t>)</a:t>
            </a:r>
            <a:endParaRPr lang="pt-BR" sz="1500" dirty="0" smtClean="0">
              <a:solidFill>
                <a:schemeClr val="tx1"/>
              </a:solidFill>
            </a:endParaRPr>
          </a:p>
          <a:p>
            <a:pPr marL="0" indent="0">
              <a:buNone/>
            </a:pPr>
            <a:endParaRPr lang="pt-BR" sz="1500" dirty="0">
              <a:solidFill>
                <a:schemeClr val="tx1"/>
              </a:solidFill>
            </a:endParaRPr>
          </a:p>
          <a:p>
            <a:pPr marL="0" indent="0">
              <a:buNone/>
            </a:pPr>
            <a:r>
              <a:rPr lang="pt-BR" dirty="0">
                <a:solidFill>
                  <a:schemeClr val="tx1"/>
                </a:solidFill>
              </a:rPr>
              <a:t>§ 6</a:t>
            </a:r>
            <a:r>
              <a:rPr lang="pt-BR" u="sng" baseline="30000" dirty="0">
                <a:solidFill>
                  <a:schemeClr val="tx1"/>
                </a:solidFill>
              </a:rPr>
              <a:t>o</a:t>
            </a:r>
            <a:r>
              <a:rPr lang="pt-BR" dirty="0">
                <a:solidFill>
                  <a:schemeClr val="tx1"/>
                </a:solidFill>
              </a:rPr>
              <a:t>  O juízo de admissibilidade do recurso de revista exercido pela Presidência dos Tribunais Regionais do Trabalho </a:t>
            </a:r>
            <a:r>
              <a:rPr lang="pt-BR" b="1" dirty="0">
                <a:solidFill>
                  <a:schemeClr val="tx1"/>
                </a:solidFill>
              </a:rPr>
              <a:t>limita-se à análise dos pressupostos intrínsecos e extrínsecos do apelo, não abrangendo o critério da transcendência </a:t>
            </a:r>
            <a:r>
              <a:rPr lang="pt-BR" dirty="0">
                <a:solidFill>
                  <a:schemeClr val="tx1"/>
                </a:solidFill>
              </a:rPr>
              <a:t>das questões </a:t>
            </a:r>
            <a:r>
              <a:rPr lang="pt-BR" dirty="0" smtClean="0">
                <a:solidFill>
                  <a:schemeClr val="tx1"/>
                </a:solidFill>
              </a:rPr>
              <a:t>nele veiculadas</a:t>
            </a:r>
            <a:r>
              <a:rPr lang="pt-BR" sz="1500" dirty="0" smtClean="0">
                <a:solidFill>
                  <a:schemeClr val="tx1"/>
                </a:solidFill>
              </a:rPr>
              <a:t>. </a:t>
            </a:r>
            <a:r>
              <a:rPr lang="pt-BR" sz="1500" dirty="0">
                <a:solidFill>
                  <a:schemeClr val="tx1"/>
                </a:solidFill>
                <a:hlinkClick r:id="rId2"/>
              </a:rPr>
              <a:t>(Incluído pela Lei nº 13.467, de 2017)</a:t>
            </a:r>
            <a:endParaRPr lang="pt-BR" sz="1500" dirty="0">
              <a:solidFill>
                <a:schemeClr val="tx1"/>
              </a:solidFill>
            </a:endParaRPr>
          </a:p>
        </p:txBody>
      </p:sp>
    </p:spTree>
    <p:extLst>
      <p:ext uri="{BB962C8B-B14F-4D97-AF65-F5344CB8AC3E}">
        <p14:creationId xmlns:p14="http://schemas.microsoft.com/office/powerpoint/2010/main" val="10247363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25" y="182880"/>
            <a:ext cx="9134475" cy="1111664"/>
          </a:xfrm>
        </p:spPr>
        <p:txBody>
          <a:bodyPr/>
          <a:lstStyle/>
          <a:p>
            <a:r>
              <a:rPr lang="pt-BR" dirty="0"/>
              <a:t>Razões recursais:</a:t>
            </a:r>
          </a:p>
        </p:txBody>
      </p:sp>
      <p:graphicFrame>
        <p:nvGraphicFramePr>
          <p:cNvPr id="7" name="Espaço Reservado para Conteúdo 6"/>
          <p:cNvGraphicFramePr>
            <a:graphicFrameLocks noGrp="1"/>
          </p:cNvGraphicFramePr>
          <p:nvPr>
            <p:ph idx="1"/>
            <p:extLst>
              <p:ext uri="{D42A27DB-BD31-4B8C-83A1-F6EECF244321}">
                <p14:modId xmlns:p14="http://schemas.microsoft.com/office/powerpoint/2010/main" val="4089375986"/>
              </p:ext>
            </p:extLst>
          </p:nvPr>
        </p:nvGraphicFramePr>
        <p:xfrm>
          <a:off x="58514" y="1570862"/>
          <a:ext cx="9026971" cy="5972048"/>
        </p:xfrm>
        <a:graphic>
          <a:graphicData uri="http://schemas.openxmlformats.org/drawingml/2006/table">
            <a:tbl>
              <a:tblPr firstRow="1" firstCol="1" bandRow="1">
                <a:tableStyleId>{5C22544A-7EE6-4342-B048-85BDC9FD1C3A}</a:tableStyleId>
              </a:tblPr>
              <a:tblGrid>
                <a:gridCol w="3482355">
                  <a:extLst>
                    <a:ext uri="{9D8B030D-6E8A-4147-A177-3AD203B41FA5}">
                      <a16:colId xmlns="" xmlns:a16="http://schemas.microsoft.com/office/drawing/2014/main" val="20000"/>
                    </a:ext>
                  </a:extLst>
                </a:gridCol>
                <a:gridCol w="5544616">
                  <a:extLst>
                    <a:ext uri="{9D8B030D-6E8A-4147-A177-3AD203B41FA5}">
                      <a16:colId xmlns="" xmlns:a16="http://schemas.microsoft.com/office/drawing/2014/main" val="20001"/>
                    </a:ext>
                  </a:extLst>
                </a:gridCol>
              </a:tblGrid>
              <a:tr h="276921">
                <a:tc>
                  <a:txBody>
                    <a:bodyPr/>
                    <a:lstStyle/>
                    <a:p>
                      <a:pPr algn="just">
                        <a:lnSpc>
                          <a:spcPct val="107000"/>
                        </a:lnSpc>
                        <a:spcAft>
                          <a:spcPts val="800"/>
                        </a:spcAft>
                      </a:pPr>
                      <a:r>
                        <a:rPr lang="pt-BR" sz="2000" dirty="0">
                          <a:solidFill>
                            <a:schemeClr val="tx1"/>
                          </a:solidFill>
                          <a:effectLst/>
                        </a:rPr>
                        <a:t>Decisão recorrida:</a:t>
                      </a:r>
                      <a:endParaRPr lang="pt-B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lvl="1" algn="just">
                        <a:lnSpc>
                          <a:spcPct val="107000"/>
                        </a:lnSpc>
                        <a:spcAft>
                          <a:spcPts val="800"/>
                        </a:spcAft>
                      </a:pPr>
                      <a:r>
                        <a:rPr lang="pt-BR" sz="1800" dirty="0">
                          <a:solidFill>
                            <a:schemeClr val="tx1"/>
                          </a:solidFill>
                          <a:effectLst/>
                        </a:rPr>
                        <a:t>Decisão paradigmática (SBDI-1/TST):</a:t>
                      </a:r>
                      <a:endParaRPr lang="pt-B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 xmlns:a16="http://schemas.microsoft.com/office/drawing/2014/main" val="10000"/>
                  </a:ext>
                </a:extLst>
              </a:tr>
              <a:tr h="4907655">
                <a:tc>
                  <a:txBody>
                    <a:bodyPr/>
                    <a:lstStyle/>
                    <a:p>
                      <a:pPr algn="just">
                        <a:lnSpc>
                          <a:spcPct val="107000"/>
                        </a:lnSpc>
                        <a:spcAft>
                          <a:spcPts val="800"/>
                        </a:spcAft>
                      </a:pPr>
                      <a:r>
                        <a:rPr lang="pt-BR" sz="2000" b="0" dirty="0">
                          <a:solidFill>
                            <a:schemeClr val="tx1"/>
                          </a:solidFill>
                          <a:effectLst/>
                        </a:rPr>
                        <a:t>Concluo, portanto, ser incontroversa, nos termos do voto condutor do julgamento, </a:t>
                      </a:r>
                      <a:r>
                        <a:rPr lang="pt-BR" sz="2000" b="0" u="sng" dirty="0">
                          <a:solidFill>
                            <a:schemeClr val="tx1"/>
                          </a:solidFill>
                          <a:effectLst/>
                        </a:rPr>
                        <a:t>a mora salarial por mais de três meses</a:t>
                      </a:r>
                      <a:r>
                        <a:rPr lang="pt-BR" sz="2000" b="0" dirty="0">
                          <a:solidFill>
                            <a:schemeClr val="tx1"/>
                          </a:solidFill>
                          <a:effectLst/>
                        </a:rPr>
                        <a:t>, bem como a circunstância de, no entender da Turma, tal situação </a:t>
                      </a:r>
                      <a:r>
                        <a:rPr lang="pt-BR" sz="2000" b="0" u="sng" dirty="0">
                          <a:solidFill>
                            <a:schemeClr val="tx1"/>
                          </a:solidFill>
                          <a:effectLst/>
                        </a:rPr>
                        <a:t>não ser capaz, por si só, de comprovar o dano moral.</a:t>
                      </a:r>
                      <a:r>
                        <a:rPr lang="pt-BR" sz="2000" b="0" dirty="0">
                          <a:solidFill>
                            <a:schemeClr val="tx1"/>
                          </a:solidFill>
                          <a:effectLst/>
                        </a:rPr>
                        <a:t> Assim, eventual inconformidade do embargante com a decisão não necessita da superação de qualquer contradição, para prosseguir. (destacamos).</a:t>
                      </a:r>
                    </a:p>
                    <a:p>
                      <a:pPr algn="just">
                        <a:lnSpc>
                          <a:spcPct val="107000"/>
                        </a:lnSpc>
                        <a:spcAft>
                          <a:spcPts val="800"/>
                        </a:spcAft>
                      </a:pPr>
                      <a:r>
                        <a:rPr lang="pt-BR" sz="2000" dirty="0">
                          <a:solidFill>
                            <a:schemeClr val="tx1"/>
                          </a:solidFill>
                          <a:effectLst/>
                        </a:rPr>
                        <a:t> </a:t>
                      </a:r>
                      <a:endParaRPr lang="pt-B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lvl="1" algn="just">
                        <a:lnSpc>
                          <a:spcPct val="107000"/>
                        </a:lnSpc>
                        <a:spcAft>
                          <a:spcPts val="800"/>
                        </a:spcAft>
                      </a:pPr>
                      <a:r>
                        <a:rPr lang="pt-BR" sz="1800" dirty="0">
                          <a:solidFill>
                            <a:schemeClr val="tx1"/>
                          </a:solidFill>
                          <a:effectLst/>
                        </a:rPr>
                        <a:t>DANO MORAL. INDENIZAÇÃO. ATRASO REITERADO NO PAGAMENTO DE SALÁRIOS 1. A mora salarial reiterada, mediante atrasos constantes, ainda que em meses não consecutivos, </a:t>
                      </a:r>
                      <a:r>
                        <a:rPr lang="pt-BR" sz="1800" u="sng" dirty="0">
                          <a:solidFill>
                            <a:schemeClr val="tx1"/>
                          </a:solidFill>
                          <a:effectLst/>
                        </a:rPr>
                        <a:t>acarreta, por si só, lesão aos direitos da personalidade porque o empregado não consegue honrar compromissos assumidos e tampouco prover o sustento próprio e de sua família. A lesão à dignidade do empregado nesse caso é presumida. Precedentes da SbDI-1 do TST</a:t>
                      </a:r>
                      <a:r>
                        <a:rPr lang="pt-BR" sz="1800" dirty="0">
                          <a:solidFill>
                            <a:schemeClr val="tx1"/>
                          </a:solidFill>
                          <a:effectLst/>
                        </a:rPr>
                        <a:t>. 2. Embargos de que se conhece, por divergência jurisprudencial, e a que se dá provimento. (E-RR - 89000-56.2007.5.09.0562 , Relator Ministro: João </a:t>
                      </a:r>
                      <a:r>
                        <a:rPr lang="pt-BR" sz="1800" dirty="0" err="1">
                          <a:solidFill>
                            <a:schemeClr val="tx1"/>
                          </a:solidFill>
                          <a:effectLst/>
                        </a:rPr>
                        <a:t>Oreste</a:t>
                      </a:r>
                      <a:r>
                        <a:rPr lang="pt-BR" sz="1800" dirty="0">
                          <a:solidFill>
                            <a:schemeClr val="tx1"/>
                          </a:solidFill>
                          <a:effectLst/>
                        </a:rPr>
                        <a:t> </a:t>
                      </a:r>
                      <a:r>
                        <a:rPr lang="pt-BR" sz="1800" dirty="0" err="1">
                          <a:solidFill>
                            <a:schemeClr val="tx1"/>
                          </a:solidFill>
                          <a:effectLst/>
                        </a:rPr>
                        <a:t>Dalazen</a:t>
                      </a:r>
                      <a:r>
                        <a:rPr lang="pt-BR" sz="1800" dirty="0">
                          <a:solidFill>
                            <a:schemeClr val="tx1"/>
                          </a:solidFill>
                          <a:effectLst/>
                        </a:rPr>
                        <a:t>, Data de Julgamento: 05/02/2015, Subseção I Especializada em Dissídios Individuais, Data de Publicação: DEJT 20/02/2015) (destacamos).</a:t>
                      </a:r>
                      <a:endParaRPr lang="pt-B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 xmlns:a16="http://schemas.microsoft.com/office/drawing/2014/main" val="10001"/>
                  </a:ext>
                </a:extLst>
              </a:tr>
            </a:tbl>
          </a:graphicData>
        </a:graphic>
      </p:graphicFrame>
      <p:sp>
        <p:nvSpPr>
          <p:cNvPr id="8" name="Rectangle 5"/>
          <p:cNvSpPr>
            <a:spLocks noChangeArrowheads="1"/>
          </p:cNvSpPr>
          <p:nvPr/>
        </p:nvSpPr>
        <p:spPr bwMode="auto">
          <a:xfrm>
            <a:off x="-454820" y="1709737"/>
            <a:ext cx="13708067" cy="65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pic>
        <p:nvPicPr>
          <p:cNvPr id="1028" name="Imagem 1" descr="https://ssl.gstatic.com/ui/v1/icons/mail/images/cleard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019" y="2166938"/>
            <a:ext cx="219446" cy="4571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454820" y="2176462"/>
            <a:ext cx="137080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pic>
        <p:nvPicPr>
          <p:cNvPr id="1025" name="Picture 1" descr="cleard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3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916832"/>
            <a:ext cx="5157192" cy="5157192"/>
          </a:xfrm>
          <a:prstGeom prst="rect">
            <a:avLst/>
          </a:prstGeom>
        </p:spPr>
      </p:pic>
      <p:sp>
        <p:nvSpPr>
          <p:cNvPr id="2" name="Título 1"/>
          <p:cNvSpPr>
            <a:spLocks noGrp="1"/>
          </p:cNvSpPr>
          <p:nvPr>
            <p:ph type="title"/>
          </p:nvPr>
        </p:nvSpPr>
        <p:spPr>
          <a:xfrm>
            <a:off x="-10723" y="188640"/>
            <a:ext cx="9154723" cy="1152128"/>
          </a:xfrm>
        </p:spPr>
        <p:txBody>
          <a:bodyPr>
            <a:noAutofit/>
          </a:bodyPr>
          <a:lstStyle/>
          <a:p>
            <a:r>
              <a:rPr lang="pt-BR" sz="3000" dirty="0">
                <a:effectLst>
                  <a:outerShdw blurRad="38100" dist="38100" dir="2700000" algn="tl">
                    <a:srgbClr val="000000">
                      <a:alpha val="43137"/>
                    </a:srgbClr>
                  </a:outerShdw>
                </a:effectLst>
              </a:rPr>
              <a:t>Despacho de admissibilidade – recurso de revista – </a:t>
            </a:r>
            <a:br>
              <a:rPr lang="pt-BR" sz="3000" dirty="0">
                <a:effectLst>
                  <a:outerShdw blurRad="38100" dist="38100" dir="2700000" algn="tl">
                    <a:srgbClr val="000000">
                      <a:alpha val="43137"/>
                    </a:srgbClr>
                  </a:outerShdw>
                </a:effectLst>
              </a:rPr>
            </a:br>
            <a:r>
              <a:rPr lang="pt-BR" sz="3000" dirty="0">
                <a:effectLst>
                  <a:outerShdw blurRad="38100" dist="38100" dir="2700000" algn="tl">
                    <a:srgbClr val="000000">
                      <a:alpha val="43137"/>
                    </a:srgbClr>
                  </a:outerShdw>
                </a:effectLst>
              </a:rPr>
              <a:t>Proc. 0000321-59.2013.5.04.0352</a:t>
            </a:r>
          </a:p>
        </p:txBody>
      </p:sp>
      <p:sp>
        <p:nvSpPr>
          <p:cNvPr id="3" name="Espaço Reservado para Conteúdo 2"/>
          <p:cNvSpPr>
            <a:spLocks noGrp="1"/>
          </p:cNvSpPr>
          <p:nvPr>
            <p:ph idx="1"/>
          </p:nvPr>
        </p:nvSpPr>
        <p:spPr>
          <a:xfrm>
            <a:off x="0" y="1556792"/>
            <a:ext cx="6992888" cy="5301208"/>
          </a:xfrm>
        </p:spPr>
        <p:txBody>
          <a:bodyPr>
            <a:noAutofit/>
          </a:bodyPr>
          <a:lstStyle/>
          <a:p>
            <a:pPr marL="0" indent="0">
              <a:buNone/>
            </a:pPr>
            <a:endParaRPr lang="pt-BR" dirty="0">
              <a:solidFill>
                <a:schemeClr val="tx1"/>
              </a:solidFill>
            </a:endParaRPr>
          </a:p>
          <a:p>
            <a:pPr marL="0" indent="0">
              <a:buNone/>
            </a:pPr>
            <a:endParaRPr lang="pt-BR" dirty="0">
              <a:solidFill>
                <a:schemeClr val="tx1"/>
              </a:solidFill>
            </a:endParaRPr>
          </a:p>
          <a:p>
            <a:pPr marL="0" indent="0">
              <a:buNone/>
            </a:pPr>
            <a:r>
              <a:rPr lang="pt-BR" sz="2800" dirty="0">
                <a:solidFill>
                  <a:schemeClr val="tx1"/>
                </a:solidFill>
              </a:rPr>
              <a:t>PRESSUPOSTOS EXTRÍNSECOS</a:t>
            </a:r>
          </a:p>
          <a:p>
            <a:pPr marL="0" indent="0">
              <a:buNone/>
            </a:pPr>
            <a:endParaRPr lang="pt-BR" sz="2800" dirty="0">
              <a:solidFill>
                <a:schemeClr val="tx1"/>
              </a:solidFill>
            </a:endParaRPr>
          </a:p>
          <a:p>
            <a:pPr marL="0" indent="0">
              <a:buNone/>
            </a:pPr>
            <a:r>
              <a:rPr lang="pt-BR" sz="3200" dirty="0">
                <a:solidFill>
                  <a:schemeClr val="tx1"/>
                </a:solidFill>
              </a:rPr>
              <a:t>Tempestivo o recurso. </a:t>
            </a:r>
          </a:p>
          <a:p>
            <a:pPr marL="0" indent="0">
              <a:buNone/>
            </a:pPr>
            <a:r>
              <a:rPr lang="pt-BR" sz="3200" dirty="0">
                <a:solidFill>
                  <a:schemeClr val="tx1"/>
                </a:solidFill>
              </a:rPr>
              <a:t>Regular a representação </a:t>
            </a:r>
          </a:p>
          <a:p>
            <a:pPr marL="0" indent="0">
              <a:buNone/>
            </a:pPr>
            <a:r>
              <a:rPr lang="pt-BR" sz="3200" dirty="0">
                <a:solidFill>
                  <a:schemeClr val="tx1"/>
                </a:solidFill>
              </a:rPr>
              <a:t>processual.</a:t>
            </a:r>
          </a:p>
          <a:p>
            <a:pPr marL="0" indent="0">
              <a:buNone/>
            </a:pPr>
            <a:r>
              <a:rPr lang="pt-BR" sz="3200" dirty="0">
                <a:solidFill>
                  <a:schemeClr val="tx1"/>
                </a:solidFill>
              </a:rPr>
              <a:t>O preparo é inexigível.</a:t>
            </a:r>
          </a:p>
          <a:p>
            <a:pPr marL="0" indent="0">
              <a:buNone/>
            </a:pPr>
            <a:r>
              <a:rPr lang="pt-BR" sz="3200" dirty="0">
                <a:solidFill>
                  <a:schemeClr val="tx1"/>
                </a:solidFill>
              </a:rPr>
              <a:t> </a:t>
            </a:r>
          </a:p>
        </p:txBody>
      </p:sp>
    </p:spTree>
    <p:extLst>
      <p:ext uri="{BB962C8B-B14F-4D97-AF65-F5344CB8AC3E}">
        <p14:creationId xmlns:p14="http://schemas.microsoft.com/office/powerpoint/2010/main" val="4105858699"/>
      </p:ext>
    </p:extLst>
  </p:cSld>
  <p:clrMapOvr>
    <a:masterClrMapping/>
  </p:clrMapOvr>
  <p:transition spd="slow">
    <p:wip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628800"/>
            <a:ext cx="9144000" cy="4176464"/>
          </a:xfrm>
        </p:spPr>
        <p:txBody>
          <a:bodyPr>
            <a:noAutofit/>
          </a:bodyPr>
          <a:lstStyle/>
          <a:p>
            <a:pPr marL="0" indent="0" algn="just">
              <a:buNone/>
            </a:pPr>
            <a:r>
              <a:rPr lang="pt-BR" sz="1500" dirty="0">
                <a:solidFill>
                  <a:schemeClr val="tx1"/>
                </a:solidFill>
              </a:rPr>
              <a:t>PRESSUPOSTOS INTRÍNSECOS</a:t>
            </a:r>
          </a:p>
          <a:p>
            <a:pPr marL="0" indent="0" algn="just">
              <a:buNone/>
            </a:pPr>
            <a:r>
              <a:rPr lang="pt-BR" sz="1500" dirty="0">
                <a:solidFill>
                  <a:schemeClr val="tx1"/>
                </a:solidFill>
              </a:rPr>
              <a:t>Responsabilidade Civil do Empregador/Empregado / Indenização por Dano Moral.</a:t>
            </a:r>
          </a:p>
          <a:p>
            <a:pPr marL="0" indent="0" algn="just">
              <a:buNone/>
            </a:pPr>
            <a:r>
              <a:rPr lang="pt-BR" sz="1500" dirty="0">
                <a:solidFill>
                  <a:schemeClr val="tx1"/>
                </a:solidFill>
              </a:rPr>
              <a:t>Alegação(</a:t>
            </a:r>
            <a:r>
              <a:rPr lang="pt-BR" sz="1500" dirty="0" err="1">
                <a:solidFill>
                  <a:schemeClr val="tx1"/>
                </a:solidFill>
              </a:rPr>
              <a:t>ões</a:t>
            </a:r>
            <a:r>
              <a:rPr lang="pt-BR" sz="1500" dirty="0">
                <a:solidFill>
                  <a:schemeClr val="tx1"/>
                </a:solidFill>
              </a:rPr>
              <a:t>):</a:t>
            </a:r>
          </a:p>
          <a:p>
            <a:pPr marL="0" indent="0" algn="just">
              <a:buNone/>
            </a:pPr>
            <a:r>
              <a:rPr lang="pt-BR" sz="1500" dirty="0">
                <a:solidFill>
                  <a:schemeClr val="tx1"/>
                </a:solidFill>
              </a:rPr>
              <a:t>- divergência jurisprudencial, entre outras alegações.</a:t>
            </a:r>
          </a:p>
          <a:p>
            <a:pPr marL="0" indent="0" algn="just">
              <a:buNone/>
            </a:pPr>
            <a:r>
              <a:rPr lang="pt-BR" sz="1500" dirty="0">
                <a:solidFill>
                  <a:schemeClr val="tx1"/>
                </a:solidFill>
              </a:rPr>
              <a:t>A Turma julgadora assim se manifestou em sede de embargos declaratórios: (...). Concluo, portanto, ser incontroversa, nos termos do voto condutor do julgamento, a mora salarial por mais de três meses, bem como a circunstância de, no entender da Turma, tal situação não ser capaz, por si só, de comprovar o dano moral. Assim, eventual inconformidade do embargante com a decisão não necessita da superação de qualquer contradição, para prosseguir. Nego provimento aos embargos de declaração. (Relatora: Denise Pacheco).</a:t>
            </a:r>
          </a:p>
          <a:p>
            <a:pPr marL="0" indent="0" algn="just">
              <a:buNone/>
            </a:pPr>
            <a:r>
              <a:rPr lang="pt-BR" sz="1500" dirty="0">
                <a:solidFill>
                  <a:schemeClr val="tx1"/>
                </a:solidFill>
              </a:rPr>
              <a:t>Resulta demonstrada a divergência jurisprudencial pelo aresto oriundo da SBDI-1 do TST: "PAGAMENTO DE SALÁRIOS 1. A mora salarial reiterada, mediante atrasos constantes, ainda que em meses não consecutivos, acarreta, por si só, lesão aos direitos da personalidade porque o empregado não consegue honrar compromissos assumidos e tampouco prover o sustento próprio e de sua família. A lesão à dignidade do empregado nesse caso é presumida. Precedentes da SbDI-1 do TST. 2. Embargos de que se conhece, por divergência jurisprudencial, e a que se dá provimento ". (E-RR - 89000-56.2007.5.09.0562,  DEJT 20/02/2015).</a:t>
            </a:r>
          </a:p>
          <a:p>
            <a:pPr marL="0" indent="0" algn="just">
              <a:buNone/>
            </a:pPr>
            <a:r>
              <a:rPr lang="pt-BR" sz="1500" dirty="0">
                <a:solidFill>
                  <a:schemeClr val="tx1"/>
                </a:solidFill>
              </a:rPr>
              <a:t>Admito o recurso, com base no artigo 896, alínea "a", da CLT.</a:t>
            </a:r>
          </a:p>
          <a:p>
            <a:pPr marL="0" indent="0" algn="just">
              <a:buNone/>
            </a:pPr>
            <a:endParaRPr lang="pt-BR" sz="1600" dirty="0">
              <a:solidFill>
                <a:schemeClr val="tx1"/>
              </a:solidFill>
            </a:endParaRPr>
          </a:p>
        </p:txBody>
      </p:sp>
      <p:sp>
        <p:nvSpPr>
          <p:cNvPr id="4" name="Título 1"/>
          <p:cNvSpPr>
            <a:spLocks noGrp="1"/>
          </p:cNvSpPr>
          <p:nvPr>
            <p:ph type="title"/>
          </p:nvPr>
        </p:nvSpPr>
        <p:spPr>
          <a:xfrm>
            <a:off x="0" y="182563"/>
            <a:ext cx="9144000" cy="1111250"/>
          </a:xfrm>
        </p:spPr>
        <p:txBody>
          <a:bodyPr>
            <a:noAutofit/>
          </a:bodyPr>
          <a:lstStyle/>
          <a:p>
            <a:r>
              <a:rPr lang="pt-BR" sz="3000" dirty="0">
                <a:effectLst>
                  <a:outerShdw blurRad="38100" dist="38100" dir="2700000" algn="tl">
                    <a:srgbClr val="000000">
                      <a:alpha val="43137"/>
                    </a:srgbClr>
                  </a:outerShdw>
                </a:effectLst>
              </a:rPr>
              <a:t>Despacho de admissibilidade – recurso de revista – </a:t>
            </a:r>
            <a:br>
              <a:rPr lang="pt-BR" sz="3000" dirty="0">
                <a:effectLst>
                  <a:outerShdw blurRad="38100" dist="38100" dir="2700000" algn="tl">
                    <a:srgbClr val="000000">
                      <a:alpha val="43137"/>
                    </a:srgbClr>
                  </a:outerShdw>
                </a:effectLst>
              </a:rPr>
            </a:br>
            <a:r>
              <a:rPr lang="pt-BR" sz="3000" dirty="0">
                <a:effectLst>
                  <a:outerShdw blurRad="38100" dist="38100" dir="2700000" algn="tl">
                    <a:srgbClr val="000000">
                      <a:alpha val="43137"/>
                    </a:srgbClr>
                  </a:outerShdw>
                </a:effectLst>
              </a:rPr>
              <a:t>proc. 0000321-59.2013.5.04.0352</a:t>
            </a:r>
          </a:p>
        </p:txBody>
      </p:sp>
      <p:sp>
        <p:nvSpPr>
          <p:cNvPr id="5" name="Retângulo 4"/>
          <p:cNvSpPr/>
          <p:nvPr/>
        </p:nvSpPr>
        <p:spPr>
          <a:xfrm>
            <a:off x="0" y="1484784"/>
            <a:ext cx="9144000" cy="369332"/>
          </a:xfrm>
          <a:prstGeom prst="rect">
            <a:avLst/>
          </a:prstGeom>
        </p:spPr>
        <p:txBody>
          <a:bodyPr wrap="square">
            <a:spAutoFit/>
          </a:bodyPr>
          <a:lstStyle/>
          <a:p>
            <a:endParaRPr lang="pt-BR" dirty="0"/>
          </a:p>
        </p:txBody>
      </p:sp>
      <p:sp>
        <p:nvSpPr>
          <p:cNvPr id="6" name="Retângulo 5"/>
          <p:cNvSpPr/>
          <p:nvPr/>
        </p:nvSpPr>
        <p:spPr>
          <a:xfrm>
            <a:off x="26028" y="6054387"/>
            <a:ext cx="9117971" cy="830997"/>
          </a:xfrm>
          <a:prstGeom prst="rect">
            <a:avLst/>
          </a:prstGeom>
        </p:spPr>
        <p:txBody>
          <a:bodyPr wrap="square">
            <a:spAutoFit/>
          </a:bodyPr>
          <a:lstStyle/>
          <a:p>
            <a:r>
              <a:rPr lang="pt-BR" sz="1600" dirty="0"/>
              <a:t>CONCLUSÃO</a:t>
            </a:r>
          </a:p>
          <a:p>
            <a:r>
              <a:rPr lang="pt-BR" sz="1600" dirty="0"/>
              <a:t>Dou seguimento.</a:t>
            </a:r>
          </a:p>
          <a:p>
            <a:r>
              <a:rPr lang="pt-BR" sz="1600" dirty="0"/>
              <a:t>Intime-se.</a:t>
            </a:r>
          </a:p>
        </p:txBody>
      </p:sp>
      <p:sp>
        <p:nvSpPr>
          <p:cNvPr id="7" name="Retângulo 6"/>
          <p:cNvSpPr/>
          <p:nvPr/>
        </p:nvSpPr>
        <p:spPr>
          <a:xfrm>
            <a:off x="0" y="6146720"/>
            <a:ext cx="9144000" cy="738664"/>
          </a:xfrm>
          <a:prstGeom prst="rect">
            <a:avLst/>
          </a:prstGeom>
        </p:spPr>
        <p:txBody>
          <a:bodyPr wrap="square">
            <a:spAutoFit/>
          </a:bodyPr>
          <a:lstStyle/>
          <a:p>
            <a:pPr algn="r"/>
            <a:r>
              <a:rPr lang="pt-BR" sz="1400" dirty="0">
                <a:solidFill>
                  <a:schemeClr val="tx2"/>
                </a:solidFill>
              </a:rPr>
              <a:t>Porto Alegre, 25 de março de 2015. </a:t>
            </a:r>
          </a:p>
          <a:p>
            <a:pPr algn="r"/>
            <a:r>
              <a:rPr lang="pt-BR" sz="1400" dirty="0"/>
              <a:t>ANA LUIZA HEINECK KRUSE</a:t>
            </a:r>
          </a:p>
          <a:p>
            <a:pPr algn="r"/>
            <a:r>
              <a:rPr lang="pt-BR" sz="1400" dirty="0">
                <a:solidFill>
                  <a:schemeClr val="tx2"/>
                </a:solidFill>
              </a:rPr>
              <a:t>Vice-Presidente do TRT da 4ª Região</a:t>
            </a:r>
          </a:p>
        </p:txBody>
      </p:sp>
    </p:spTree>
    <p:extLst>
      <p:ext uri="{BB962C8B-B14F-4D97-AF65-F5344CB8AC3E}">
        <p14:creationId xmlns:p14="http://schemas.microsoft.com/office/powerpoint/2010/main" val="22170461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Resultado no TST:</a:t>
            </a:r>
          </a:p>
        </p:txBody>
      </p:sp>
      <p:sp>
        <p:nvSpPr>
          <p:cNvPr id="3" name="Espaço Reservado para Conteúdo 2"/>
          <p:cNvSpPr>
            <a:spLocks noGrp="1"/>
          </p:cNvSpPr>
          <p:nvPr>
            <p:ph idx="1"/>
          </p:nvPr>
        </p:nvSpPr>
        <p:spPr>
          <a:xfrm>
            <a:off x="0" y="1600200"/>
            <a:ext cx="9144000" cy="5257800"/>
          </a:xfrm>
        </p:spPr>
        <p:txBody>
          <a:bodyPr>
            <a:normAutofit lnSpcReduction="10000"/>
          </a:bodyPr>
          <a:lstStyle/>
          <a:p>
            <a:pPr marL="0" indent="0" algn="just">
              <a:buNone/>
            </a:pPr>
            <a:r>
              <a:rPr lang="pt-BR" sz="3000" b="1" dirty="0">
                <a:solidFill>
                  <a:schemeClr val="tx1"/>
                </a:solidFill>
              </a:rPr>
              <a:t>RECURSO DE REVISTA. DANOS MORAIS. ATRASO NO PAGAMENTO DOS SALÁRIOS. </a:t>
            </a:r>
            <a:r>
              <a:rPr lang="pt-BR" sz="3000" dirty="0">
                <a:solidFill>
                  <a:schemeClr val="tx1"/>
                </a:solidFill>
              </a:rPr>
              <a:t>Consoante entendimento desta Corte Superior, a reiteração do atraso no pagamento dos salários acarreta dano moral, o qual prescinde de comprovação de sua existência, presumindo-se em razão do ato ilícito praticado, qual seja o não pagamento dos salários no tempo correto. Precedentes da SDI-1/TST. </a:t>
            </a:r>
            <a:r>
              <a:rPr lang="pt-BR" sz="3000" b="1" dirty="0">
                <a:solidFill>
                  <a:schemeClr val="tx1"/>
                </a:solidFill>
              </a:rPr>
              <a:t>Recurso de revista conhecido e provido.</a:t>
            </a:r>
          </a:p>
          <a:p>
            <a:pPr marL="0" indent="0" algn="just">
              <a:buNone/>
            </a:pPr>
            <a:endParaRPr lang="pt-BR" sz="3000" dirty="0">
              <a:solidFill>
                <a:schemeClr val="tx1"/>
              </a:solidFill>
            </a:endParaRPr>
          </a:p>
          <a:p>
            <a:pPr marL="0" indent="0" algn="just">
              <a:buNone/>
            </a:pPr>
            <a:r>
              <a:rPr lang="pt-BR" sz="2000" dirty="0">
                <a:solidFill>
                  <a:schemeClr val="tx1"/>
                </a:solidFill>
              </a:rPr>
              <a:t>Proc. 0000321-59.2013.5.04.0352</a:t>
            </a:r>
          </a:p>
        </p:txBody>
      </p:sp>
    </p:spTree>
    <p:extLst>
      <p:ext uri="{BB962C8B-B14F-4D97-AF65-F5344CB8AC3E}">
        <p14:creationId xmlns:p14="http://schemas.microsoft.com/office/powerpoint/2010/main" val="404938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3500" dirty="0" smtClean="0"/>
              <a:t>Ranking dos assuntos mais recorrentes no TST</a:t>
            </a:r>
            <a:endParaRPr lang="pt-BR" sz="3500" dirty="0"/>
          </a:p>
        </p:txBody>
      </p:sp>
      <p:pic>
        <p:nvPicPr>
          <p:cNvPr id="6" name="Espaço Reservado para Conteúdo 5"/>
          <p:cNvPicPr>
            <a:picLocks noGrp="1" noChangeAspect="1"/>
          </p:cNvPicPr>
          <p:nvPr>
            <p:ph idx="1"/>
          </p:nvPr>
        </p:nvPicPr>
        <p:blipFill>
          <a:blip r:embed="rId2"/>
          <a:stretch>
            <a:fillRect/>
          </a:stretch>
        </p:blipFill>
        <p:spPr>
          <a:xfrm>
            <a:off x="2486191" y="1600200"/>
            <a:ext cx="4672286" cy="5069160"/>
          </a:xfrm>
          <a:prstGeom prst="rect">
            <a:avLst/>
          </a:prstGeom>
        </p:spPr>
      </p:pic>
    </p:spTree>
    <p:extLst>
      <p:ext uri="{BB962C8B-B14F-4D97-AF65-F5344CB8AC3E}">
        <p14:creationId xmlns:p14="http://schemas.microsoft.com/office/powerpoint/2010/main" val="16003044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Princípio da dialeticidade</a:t>
            </a:r>
          </a:p>
        </p:txBody>
      </p:sp>
      <p:sp>
        <p:nvSpPr>
          <p:cNvPr id="3" name="Espaço Reservado para Conteúdo 2"/>
          <p:cNvSpPr>
            <a:spLocks noGrp="1"/>
          </p:cNvSpPr>
          <p:nvPr>
            <p:ph idx="1"/>
          </p:nvPr>
        </p:nvSpPr>
        <p:spPr>
          <a:xfrm>
            <a:off x="0" y="1484784"/>
            <a:ext cx="9144000" cy="5373216"/>
          </a:xfrm>
        </p:spPr>
        <p:txBody>
          <a:bodyPr>
            <a:normAutofit/>
          </a:bodyPr>
          <a:lstStyle/>
          <a:p>
            <a:pPr algn="just"/>
            <a:r>
              <a:rPr lang="pt-BR" sz="4000" dirty="0">
                <a:solidFill>
                  <a:schemeClr val="tx1"/>
                </a:solidFill>
              </a:rPr>
              <a:t>Súmula 422 TST </a:t>
            </a:r>
          </a:p>
          <a:p>
            <a:pPr algn="just"/>
            <a:endParaRPr lang="pt-BR" sz="4000" dirty="0">
              <a:solidFill>
                <a:schemeClr val="tx1"/>
              </a:solidFill>
            </a:endParaRPr>
          </a:p>
          <a:p>
            <a:pPr algn="just"/>
            <a:r>
              <a:rPr lang="pt-BR" sz="4000" dirty="0">
                <a:solidFill>
                  <a:schemeClr val="tx1"/>
                </a:solidFill>
              </a:rPr>
              <a:t>Erro comum dos advogados: reiterar no AI todas as razões do RR.</a:t>
            </a:r>
          </a:p>
          <a:p>
            <a:pPr algn="just"/>
            <a:endParaRPr lang="pt-BR" sz="4000" dirty="0">
              <a:solidFill>
                <a:schemeClr val="tx1"/>
              </a:solidFill>
            </a:endParaRPr>
          </a:p>
        </p:txBody>
      </p:sp>
    </p:spTree>
    <p:extLst>
      <p:ext uri="{BB962C8B-B14F-4D97-AF65-F5344CB8AC3E}">
        <p14:creationId xmlns:p14="http://schemas.microsoft.com/office/powerpoint/2010/main" val="384403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Recurso de embargos</a:t>
            </a:r>
          </a:p>
        </p:txBody>
      </p:sp>
      <p:sp>
        <p:nvSpPr>
          <p:cNvPr id="3" name="Espaço Reservado para Conteúdo 2"/>
          <p:cNvSpPr>
            <a:spLocks noGrp="1"/>
          </p:cNvSpPr>
          <p:nvPr>
            <p:ph idx="1"/>
          </p:nvPr>
        </p:nvSpPr>
        <p:spPr>
          <a:xfrm>
            <a:off x="0" y="1600200"/>
            <a:ext cx="9144000" cy="5257800"/>
          </a:xfrm>
        </p:spPr>
        <p:txBody>
          <a:bodyPr>
            <a:normAutofit fontScale="92500" lnSpcReduction="20000"/>
          </a:bodyPr>
          <a:lstStyle/>
          <a:p>
            <a:pPr marL="0" indent="0" algn="just">
              <a:buNone/>
            </a:pPr>
            <a:r>
              <a:rPr lang="pt-BR" dirty="0">
                <a:solidFill>
                  <a:schemeClr val="tx1"/>
                </a:solidFill>
              </a:rPr>
              <a:t>Art. 894.  No Tribunal Superior do Trabalho cabem embargos, no prazo de 8 (oito) dias: </a:t>
            </a:r>
            <a:r>
              <a:rPr lang="pt-BR" sz="1400" dirty="0">
                <a:solidFill>
                  <a:schemeClr val="tx1"/>
                </a:solidFill>
                <a:hlinkClick r:id="rId2">
                  <a:extLst>
                    <a:ext uri="{A12FA001-AC4F-418D-AE19-62706E023703}">
                      <ahyp:hlinkClr xmlns="" xmlns:ahyp="http://schemas.microsoft.com/office/drawing/2018/hyperlinkcolor" val="tx"/>
                    </a:ext>
                  </a:extLst>
                </a:hlinkClick>
              </a:rPr>
              <a:t>(Redação dada pela Lei nº 11.496, de 2007)</a:t>
            </a:r>
            <a:endParaRPr lang="pt-BR" sz="1400" dirty="0">
              <a:solidFill>
                <a:schemeClr val="tx1"/>
              </a:solidFill>
            </a:endParaRPr>
          </a:p>
          <a:p>
            <a:pPr marL="0" indent="0" algn="just">
              <a:buNone/>
            </a:pPr>
            <a:endParaRPr lang="pt-BR" dirty="0" smtClean="0">
              <a:solidFill>
                <a:schemeClr val="tx1"/>
              </a:solidFill>
            </a:endParaRPr>
          </a:p>
          <a:p>
            <a:pPr marL="0" indent="0" algn="just">
              <a:buNone/>
            </a:pPr>
            <a:r>
              <a:rPr lang="pt-BR" dirty="0" smtClean="0">
                <a:solidFill>
                  <a:schemeClr val="tx1"/>
                </a:solidFill>
              </a:rPr>
              <a:t>I </a:t>
            </a:r>
            <a:r>
              <a:rPr lang="pt-BR" dirty="0">
                <a:solidFill>
                  <a:schemeClr val="tx1"/>
                </a:solidFill>
              </a:rPr>
              <a:t>- de decisão </a:t>
            </a:r>
            <a:r>
              <a:rPr lang="pt-BR" b="1" u="sng" dirty="0">
                <a:solidFill>
                  <a:schemeClr val="tx1"/>
                </a:solidFill>
              </a:rPr>
              <a:t>não unânime</a:t>
            </a:r>
            <a:r>
              <a:rPr lang="pt-BR" b="1" dirty="0">
                <a:solidFill>
                  <a:schemeClr val="tx1"/>
                </a:solidFill>
              </a:rPr>
              <a:t> </a:t>
            </a:r>
            <a:r>
              <a:rPr lang="pt-BR" dirty="0">
                <a:solidFill>
                  <a:schemeClr val="tx1"/>
                </a:solidFill>
              </a:rPr>
              <a:t>de julgamento que: </a:t>
            </a:r>
            <a:r>
              <a:rPr lang="pt-BR" sz="1500" dirty="0">
                <a:solidFill>
                  <a:schemeClr val="tx1"/>
                </a:solidFill>
                <a:hlinkClick r:id="rId2">
                  <a:extLst>
                    <a:ext uri="{A12FA001-AC4F-418D-AE19-62706E023703}">
                      <ahyp:hlinkClr xmlns="" xmlns:ahyp="http://schemas.microsoft.com/office/drawing/2018/hyperlinkcolor" val="tx"/>
                    </a:ext>
                  </a:extLst>
                </a:hlinkClick>
              </a:rPr>
              <a:t>(Incluído pela </a:t>
            </a:r>
            <a:r>
              <a:rPr lang="pt-BR" sz="1500" dirty="0" err="1">
                <a:solidFill>
                  <a:schemeClr val="tx1"/>
                </a:solidFill>
                <a:hlinkClick r:id="rId2">
                  <a:extLst>
                    <a:ext uri="{A12FA001-AC4F-418D-AE19-62706E023703}">
                      <ahyp:hlinkClr xmlns="" xmlns:ahyp="http://schemas.microsoft.com/office/drawing/2018/hyperlinkcolor" val="tx"/>
                    </a:ext>
                  </a:extLst>
                </a:hlinkClick>
              </a:rPr>
              <a:t>pela</a:t>
            </a:r>
            <a:r>
              <a:rPr lang="pt-BR" sz="1500" dirty="0">
                <a:solidFill>
                  <a:schemeClr val="tx1"/>
                </a:solidFill>
                <a:hlinkClick r:id="rId2">
                  <a:extLst>
                    <a:ext uri="{A12FA001-AC4F-418D-AE19-62706E023703}">
                      <ahyp:hlinkClr xmlns="" xmlns:ahyp="http://schemas.microsoft.com/office/drawing/2018/hyperlinkcolor" val="tx"/>
                    </a:ext>
                  </a:extLst>
                </a:hlinkClick>
              </a:rPr>
              <a:t> Lei nº 11.496, de 2007)</a:t>
            </a:r>
            <a:endParaRPr lang="pt-BR" sz="1500" dirty="0">
              <a:solidFill>
                <a:schemeClr val="tx1"/>
              </a:solidFill>
            </a:endParaRPr>
          </a:p>
          <a:p>
            <a:pPr marL="0" indent="0" algn="just">
              <a:buNone/>
            </a:pPr>
            <a:endParaRPr lang="pt-BR" dirty="0">
              <a:solidFill>
                <a:schemeClr val="tx1"/>
              </a:solidFill>
            </a:endParaRPr>
          </a:p>
          <a:p>
            <a:pPr marL="0" indent="0" algn="just">
              <a:buNone/>
            </a:pPr>
            <a:r>
              <a:rPr lang="pt-BR" dirty="0" smtClean="0">
                <a:solidFill>
                  <a:schemeClr val="tx1"/>
                </a:solidFill>
              </a:rPr>
              <a:t>a</a:t>
            </a:r>
            <a:r>
              <a:rPr lang="pt-BR" dirty="0">
                <a:solidFill>
                  <a:schemeClr val="tx1"/>
                </a:solidFill>
              </a:rPr>
              <a:t>) conciliar, julgar ou homologar conciliação em dissídios coletivos que excedam a competência territorial dos Tribunais Regionais do Trabalho e estender ou rever as sentenças normativas do Tribunal Superior do Trabalho, nos casos previstos em lei; </a:t>
            </a:r>
            <a:r>
              <a:rPr lang="pt-BR" sz="1400" dirty="0">
                <a:solidFill>
                  <a:schemeClr val="tx1"/>
                </a:solidFill>
              </a:rPr>
              <a:t>e </a:t>
            </a:r>
            <a:r>
              <a:rPr lang="pt-BR" sz="1400" dirty="0">
                <a:solidFill>
                  <a:schemeClr val="tx1"/>
                </a:solidFill>
                <a:hlinkClick r:id="rId2">
                  <a:extLst>
                    <a:ext uri="{A12FA001-AC4F-418D-AE19-62706E023703}">
                      <ahyp:hlinkClr xmlns="" xmlns:ahyp="http://schemas.microsoft.com/office/drawing/2018/hyperlinkcolor" val="tx"/>
                    </a:ext>
                  </a:extLst>
                </a:hlinkClick>
              </a:rPr>
              <a:t>(Incluído pela </a:t>
            </a:r>
            <a:r>
              <a:rPr lang="pt-BR" sz="1400" dirty="0" err="1">
                <a:solidFill>
                  <a:schemeClr val="tx1"/>
                </a:solidFill>
                <a:hlinkClick r:id="rId2">
                  <a:extLst>
                    <a:ext uri="{A12FA001-AC4F-418D-AE19-62706E023703}">
                      <ahyp:hlinkClr xmlns="" xmlns:ahyp="http://schemas.microsoft.com/office/drawing/2018/hyperlinkcolor" val="tx"/>
                    </a:ext>
                  </a:extLst>
                </a:hlinkClick>
              </a:rPr>
              <a:t>pela</a:t>
            </a:r>
            <a:r>
              <a:rPr lang="pt-BR" sz="1400" dirty="0">
                <a:solidFill>
                  <a:schemeClr val="tx1"/>
                </a:solidFill>
                <a:hlinkClick r:id="rId2">
                  <a:extLst>
                    <a:ext uri="{A12FA001-AC4F-418D-AE19-62706E023703}">
                      <ahyp:hlinkClr xmlns="" xmlns:ahyp="http://schemas.microsoft.com/office/drawing/2018/hyperlinkcolor" val="tx"/>
                    </a:ext>
                  </a:extLst>
                </a:hlinkClick>
              </a:rPr>
              <a:t> Lei nº 11.496, de 2007)</a:t>
            </a:r>
            <a:endParaRPr lang="pt-BR" sz="1400" dirty="0">
              <a:solidFill>
                <a:schemeClr val="tx1"/>
              </a:solidFill>
            </a:endParaRPr>
          </a:p>
          <a:p>
            <a:pPr marL="0" indent="0" algn="just">
              <a:buNone/>
            </a:pPr>
            <a:r>
              <a:rPr lang="pt-BR" dirty="0" smtClean="0">
                <a:solidFill>
                  <a:schemeClr val="tx1"/>
                </a:solidFill>
              </a:rPr>
              <a:t>b</a:t>
            </a:r>
            <a:r>
              <a:rPr lang="pt-BR" dirty="0">
                <a:solidFill>
                  <a:schemeClr val="tx1"/>
                </a:solidFill>
              </a:rPr>
              <a:t>) </a:t>
            </a:r>
            <a:r>
              <a:rPr lang="pt-BR" dirty="0">
                <a:solidFill>
                  <a:schemeClr val="tx1"/>
                </a:solidFill>
                <a:hlinkClick r:id="rId3">
                  <a:extLst>
                    <a:ext uri="{A12FA001-AC4F-418D-AE19-62706E023703}">
                      <ahyp:hlinkClr xmlns="" xmlns:ahyp="http://schemas.microsoft.com/office/drawing/2018/hyperlinkcolor" val="tx"/>
                    </a:ext>
                  </a:extLst>
                </a:hlinkClick>
              </a:rPr>
              <a:t>(VETADO)</a:t>
            </a:r>
            <a:r>
              <a:rPr lang="pt-BR" dirty="0">
                <a:solidFill>
                  <a:schemeClr val="tx1"/>
                </a:solidFill>
              </a:rPr>
              <a:t> </a:t>
            </a:r>
          </a:p>
          <a:p>
            <a:pPr marL="0" indent="0" algn="just">
              <a:buNone/>
            </a:pPr>
            <a:endParaRPr lang="pt-BR" dirty="0">
              <a:solidFill>
                <a:schemeClr val="tx1"/>
              </a:solidFill>
            </a:endParaRPr>
          </a:p>
          <a:p>
            <a:pPr marL="0" indent="0" algn="just">
              <a:buNone/>
            </a:pPr>
            <a:r>
              <a:rPr lang="pt-BR" dirty="0" smtClean="0">
                <a:solidFill>
                  <a:schemeClr val="tx1"/>
                </a:solidFill>
              </a:rPr>
              <a:t>II </a:t>
            </a:r>
            <a:r>
              <a:rPr lang="pt-BR" dirty="0">
                <a:solidFill>
                  <a:schemeClr val="tx1"/>
                </a:solidFill>
              </a:rPr>
              <a:t>- das decisões das Turmas que </a:t>
            </a:r>
            <a:r>
              <a:rPr lang="pt-BR" b="1" u="sng" dirty="0">
                <a:solidFill>
                  <a:schemeClr val="tx1"/>
                </a:solidFill>
              </a:rPr>
              <a:t>divergirem entre si</a:t>
            </a:r>
            <a:r>
              <a:rPr lang="pt-BR" dirty="0">
                <a:solidFill>
                  <a:schemeClr val="tx1"/>
                </a:solidFill>
              </a:rPr>
              <a:t> </a:t>
            </a:r>
            <a:r>
              <a:rPr lang="pt-BR" b="1" u="sng" dirty="0">
                <a:solidFill>
                  <a:schemeClr val="tx1"/>
                </a:solidFill>
              </a:rPr>
              <a:t>ou</a:t>
            </a:r>
            <a:r>
              <a:rPr lang="pt-BR" b="1" dirty="0">
                <a:solidFill>
                  <a:schemeClr val="tx1"/>
                </a:solidFill>
              </a:rPr>
              <a:t> </a:t>
            </a:r>
            <a:r>
              <a:rPr lang="pt-BR" dirty="0">
                <a:solidFill>
                  <a:schemeClr val="tx1"/>
                </a:solidFill>
              </a:rPr>
              <a:t>das decisões proferidas pela </a:t>
            </a:r>
            <a:r>
              <a:rPr lang="pt-BR" b="1" u="sng" dirty="0">
                <a:solidFill>
                  <a:schemeClr val="tx1"/>
                </a:solidFill>
              </a:rPr>
              <a:t>Seção de Dissídios Individuais</a:t>
            </a:r>
            <a:r>
              <a:rPr lang="pt-BR" dirty="0">
                <a:solidFill>
                  <a:schemeClr val="tx1"/>
                </a:solidFill>
              </a:rPr>
              <a:t>, ou contrárias a </a:t>
            </a:r>
            <a:r>
              <a:rPr lang="pt-BR" b="1" u="sng" dirty="0">
                <a:solidFill>
                  <a:schemeClr val="tx1"/>
                </a:solidFill>
              </a:rPr>
              <a:t>súmula </a:t>
            </a:r>
            <a:r>
              <a:rPr lang="pt-BR" dirty="0">
                <a:solidFill>
                  <a:schemeClr val="tx1"/>
                </a:solidFill>
              </a:rPr>
              <a:t>ou </a:t>
            </a:r>
            <a:r>
              <a:rPr lang="pt-BR" b="1" u="sng" dirty="0">
                <a:solidFill>
                  <a:schemeClr val="tx1"/>
                </a:solidFill>
              </a:rPr>
              <a:t>orientação jurisprudencial</a:t>
            </a:r>
            <a:r>
              <a:rPr lang="pt-BR" dirty="0">
                <a:solidFill>
                  <a:schemeClr val="tx1"/>
                </a:solidFill>
              </a:rPr>
              <a:t> do Tribunal Superior do Trabalho ou súmula vinculante do Supremo Tribunal Federal. </a:t>
            </a:r>
            <a:r>
              <a:rPr lang="pt-BR" dirty="0">
                <a:solidFill>
                  <a:schemeClr val="tx1"/>
                </a:solidFill>
                <a:hlinkClick r:id="rId4">
                  <a:extLst>
                    <a:ext uri="{A12FA001-AC4F-418D-AE19-62706E023703}">
                      <ahyp:hlinkClr xmlns="" xmlns:ahyp="http://schemas.microsoft.com/office/drawing/2018/hyperlinkcolor" val="tx"/>
                    </a:ext>
                  </a:extLst>
                </a:hlinkClick>
              </a:rPr>
              <a:t> (Redação dada pela Lei nº 13.015, de 2014)</a:t>
            </a:r>
            <a:r>
              <a:rPr lang="pt-BR" dirty="0">
                <a:solidFill>
                  <a:schemeClr val="tx1"/>
                </a:solidFill>
              </a:rPr>
              <a:t>.</a:t>
            </a:r>
          </a:p>
          <a:p>
            <a:pPr marL="0" indent="0" algn="just">
              <a:buNone/>
            </a:pPr>
            <a:endParaRPr lang="pt-BR" dirty="0">
              <a:solidFill>
                <a:schemeClr val="tx1"/>
              </a:solidFill>
            </a:endParaRPr>
          </a:p>
          <a:p>
            <a:pPr algn="just"/>
            <a:endParaRPr lang="pt-BR" dirty="0">
              <a:solidFill>
                <a:schemeClr val="tx1"/>
              </a:solidFill>
            </a:endParaRPr>
          </a:p>
        </p:txBody>
      </p:sp>
    </p:spTree>
    <p:extLst>
      <p:ext uri="{BB962C8B-B14F-4D97-AF65-F5344CB8AC3E}">
        <p14:creationId xmlns:p14="http://schemas.microsoft.com/office/powerpoint/2010/main" val="264471516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1012" y="1628800"/>
            <a:ext cx="3045484" cy="2808312"/>
          </a:xfrm>
          <a:prstGeom prst="rect">
            <a:avLst/>
          </a:prstGeom>
        </p:spPr>
      </p:pic>
      <p:sp>
        <p:nvSpPr>
          <p:cNvPr id="4" name="Título 1"/>
          <p:cNvSpPr txBox="1">
            <a:spLocks/>
          </p:cNvSpPr>
          <p:nvPr/>
        </p:nvSpPr>
        <p:spPr>
          <a:xfrm>
            <a:off x="0" y="182880"/>
            <a:ext cx="9144000" cy="1111664"/>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pt-BR" dirty="0"/>
              <a:t>Alguns princípios dos recursos	</a:t>
            </a:r>
          </a:p>
        </p:txBody>
      </p:sp>
      <p:sp>
        <p:nvSpPr>
          <p:cNvPr id="5" name="Espaço Reservado para Conteúdo 2"/>
          <p:cNvSpPr txBox="1">
            <a:spLocks/>
          </p:cNvSpPr>
          <p:nvPr/>
        </p:nvSpPr>
        <p:spPr>
          <a:xfrm>
            <a:off x="0" y="1512079"/>
            <a:ext cx="9144000" cy="5373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buFont typeface="Wingdings" pitchFamily="2" charset="2"/>
              <a:buNone/>
            </a:pPr>
            <a:endParaRPr lang="pt-BR" dirty="0">
              <a:solidFill>
                <a:schemeClr val="tx1"/>
              </a:solidFill>
            </a:endParaRPr>
          </a:p>
          <a:p>
            <a:r>
              <a:rPr lang="pt-BR" sz="4800" b="1" u="sng" dirty="0">
                <a:solidFill>
                  <a:schemeClr val="tx1"/>
                </a:solidFill>
              </a:rPr>
              <a:t>Voluntariedade:</a:t>
            </a:r>
            <a:r>
              <a:rPr lang="pt-BR" sz="4800" b="1" dirty="0">
                <a:solidFill>
                  <a:schemeClr val="tx1"/>
                </a:solidFill>
              </a:rPr>
              <a:t> </a:t>
            </a:r>
          </a:p>
          <a:p>
            <a:endParaRPr lang="pt-BR" b="1" dirty="0">
              <a:solidFill>
                <a:schemeClr val="tx1"/>
              </a:solidFill>
            </a:endParaRPr>
          </a:p>
          <a:p>
            <a:endParaRPr lang="pt-BR" b="1" dirty="0">
              <a:solidFill>
                <a:schemeClr val="tx1"/>
              </a:solidFill>
            </a:endParaRPr>
          </a:p>
          <a:p>
            <a:pPr marL="0" indent="0">
              <a:buNone/>
            </a:pPr>
            <a:endParaRPr lang="pt-BR" b="1" dirty="0">
              <a:solidFill>
                <a:schemeClr val="tx1"/>
              </a:solidFill>
            </a:endParaRPr>
          </a:p>
          <a:p>
            <a:r>
              <a:rPr lang="pt-BR" dirty="0">
                <a:solidFill>
                  <a:schemeClr val="tx1"/>
                </a:solidFill>
              </a:rPr>
              <a:t>Enquanto garantia individual, o recurso pode ser interposto pela parte. </a:t>
            </a:r>
          </a:p>
          <a:p>
            <a:r>
              <a:rPr lang="pt-BR" dirty="0">
                <a:solidFill>
                  <a:schemeClr val="tx1"/>
                </a:solidFill>
              </a:rPr>
              <a:t>Exceção: art. 496 do CPC (remessa </a:t>
            </a:r>
            <a:r>
              <a:rPr lang="pt-BR" i="1" dirty="0" err="1">
                <a:solidFill>
                  <a:schemeClr val="tx1"/>
                </a:solidFill>
              </a:rPr>
              <a:t>ex</a:t>
            </a:r>
            <a:r>
              <a:rPr lang="pt-BR" i="1" dirty="0">
                <a:solidFill>
                  <a:schemeClr val="tx1"/>
                </a:solidFill>
              </a:rPr>
              <a:t> </a:t>
            </a:r>
            <a:r>
              <a:rPr lang="pt-BR" i="1" dirty="0" err="1">
                <a:solidFill>
                  <a:schemeClr val="tx1"/>
                </a:solidFill>
              </a:rPr>
              <a:t>officio</a:t>
            </a:r>
            <a:r>
              <a:rPr lang="pt-BR" dirty="0">
                <a:solidFill>
                  <a:schemeClr val="tx1"/>
                </a:solidFill>
              </a:rPr>
              <a:t>) </a:t>
            </a:r>
          </a:p>
          <a:p>
            <a:r>
              <a:rPr lang="pt-BR" dirty="0">
                <a:solidFill>
                  <a:schemeClr val="tx1"/>
                </a:solidFill>
              </a:rPr>
              <a:t>Súmula 303 TST. </a:t>
            </a:r>
          </a:p>
          <a:p>
            <a:r>
              <a:rPr lang="pt-BR" dirty="0">
                <a:solidFill>
                  <a:schemeClr val="tx1"/>
                </a:solidFill>
              </a:rPr>
              <a:t>OJ 334 SDI-1 TST.</a:t>
            </a:r>
          </a:p>
          <a:p>
            <a:pPr marL="0" indent="0">
              <a:buFont typeface="Wingdings" pitchFamily="2" charset="2"/>
              <a:buNone/>
            </a:pPr>
            <a:endParaRPr lang="pt-BR" dirty="0">
              <a:solidFill>
                <a:schemeClr val="tx1"/>
              </a:solidFill>
            </a:endParaRPr>
          </a:p>
          <a:p>
            <a:endParaRPr lang="pt-BR" b="1" dirty="0">
              <a:solidFill>
                <a:schemeClr val="tx1"/>
              </a:solidFill>
            </a:endParaRPr>
          </a:p>
          <a:p>
            <a:endParaRPr lang="pt-BR" dirty="0">
              <a:solidFill>
                <a:schemeClr val="tx1"/>
              </a:solidFill>
            </a:endParaRPr>
          </a:p>
        </p:txBody>
      </p:sp>
    </p:spTree>
    <p:extLst>
      <p:ext uri="{BB962C8B-B14F-4D97-AF65-F5344CB8AC3E}">
        <p14:creationId xmlns:p14="http://schemas.microsoft.com/office/powerpoint/2010/main" val="29120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barn(inVertical)">
                                      <p:cBhvr>
                                        <p:cTn id="12" dur="500"/>
                                        <p:tgtEl>
                                          <p:spTgt spid="5">
                                            <p:txEl>
                                              <p:pRg st="5" end="5"/>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barn(inVertical)">
                                      <p:cBhvr>
                                        <p:cTn id="15" dur="500"/>
                                        <p:tgtEl>
                                          <p:spTgt spid="5">
                                            <p:txEl>
                                              <p:pRg st="6" end="6"/>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xEl>
                                              <p:pRg st="7" end="7"/>
                                            </p:txEl>
                                          </p:spTgt>
                                        </p:tgtEl>
                                        <p:attrNameLst>
                                          <p:attrName>style.visibility</p:attrName>
                                        </p:attrNameLst>
                                      </p:cBhvr>
                                      <p:to>
                                        <p:strVal val="visible"/>
                                      </p:to>
                                    </p:set>
                                    <p:animEffect transition="in" filter="barn(inVertical)">
                                      <p:cBhvr>
                                        <p:cTn id="18" dur="500"/>
                                        <p:tgtEl>
                                          <p:spTgt spid="5">
                                            <p:txEl>
                                              <p:pRg st="7" end="7"/>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animEffect transition="in" filter="barn(inVertical)">
                                      <p:cBhvr>
                                        <p:cTn id="2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500" dirty="0" smtClean="0"/>
              <a:t>Regimento Interno do TST/2017	</a:t>
            </a:r>
            <a:endParaRPr lang="pt-BR" sz="3500" dirty="0"/>
          </a:p>
        </p:txBody>
      </p:sp>
      <p:sp>
        <p:nvSpPr>
          <p:cNvPr id="3" name="Espaço Reservado para Conteúdo 2"/>
          <p:cNvSpPr>
            <a:spLocks noGrp="1"/>
          </p:cNvSpPr>
          <p:nvPr>
            <p:ph idx="1"/>
          </p:nvPr>
        </p:nvSpPr>
        <p:spPr/>
        <p:txBody>
          <a:bodyPr/>
          <a:lstStyle/>
          <a:p>
            <a:endParaRPr lang="pt-BR" dirty="0" smtClean="0"/>
          </a:p>
          <a:p>
            <a:r>
              <a:rPr lang="pt-BR" dirty="0" smtClean="0"/>
              <a:t>Art. 258. Parágrafo </a:t>
            </a:r>
            <a:r>
              <a:rPr lang="pt-BR" dirty="0"/>
              <a:t>único. Além dos casos já previstos na </a:t>
            </a:r>
            <a:r>
              <a:rPr lang="pt-BR" dirty="0" smtClean="0"/>
              <a:t>jurisprudência sumulada </a:t>
            </a:r>
            <a:r>
              <a:rPr lang="pt-BR" dirty="0"/>
              <a:t>do Tribunal, também cabem embargos das decisões </a:t>
            </a:r>
            <a:r>
              <a:rPr lang="pt-BR" dirty="0" smtClean="0"/>
              <a:t>de suas </a:t>
            </a:r>
            <a:r>
              <a:rPr lang="pt-BR" dirty="0"/>
              <a:t>Turmas proferidas em </a:t>
            </a:r>
            <a:r>
              <a:rPr lang="pt-BR" b="1" dirty="0"/>
              <a:t>agravos internos e agravos </a:t>
            </a:r>
            <a:r>
              <a:rPr lang="pt-BR" b="1" dirty="0" smtClean="0"/>
              <a:t>de instrumento </a:t>
            </a:r>
            <a:r>
              <a:rPr lang="pt-BR" dirty="0"/>
              <a:t>que contrariarem </a:t>
            </a:r>
            <a:r>
              <a:rPr lang="pt-BR" b="1" dirty="0"/>
              <a:t>precedentes obrigatórios </a:t>
            </a:r>
            <a:r>
              <a:rPr lang="pt-BR" dirty="0"/>
              <a:t>firmados </a:t>
            </a:r>
            <a:r>
              <a:rPr lang="pt-BR" dirty="0" smtClean="0"/>
              <a:t>em julgamento </a:t>
            </a:r>
            <a:r>
              <a:rPr lang="pt-BR" dirty="0"/>
              <a:t>de </a:t>
            </a:r>
            <a:r>
              <a:rPr lang="pt-BR" b="1" dirty="0"/>
              <a:t>incidentes de assunção de competência </a:t>
            </a:r>
            <a:r>
              <a:rPr lang="pt-BR" dirty="0"/>
              <a:t>ou </a:t>
            </a:r>
            <a:r>
              <a:rPr lang="pt-BR" dirty="0" smtClean="0"/>
              <a:t>de </a:t>
            </a:r>
            <a:r>
              <a:rPr lang="pt-BR" b="1" dirty="0" smtClean="0"/>
              <a:t>incidentes </a:t>
            </a:r>
            <a:r>
              <a:rPr lang="pt-BR" b="1" dirty="0"/>
              <a:t>de recursos repetitivos</a:t>
            </a:r>
            <a:r>
              <a:rPr lang="pt-BR" dirty="0"/>
              <a:t>.</a:t>
            </a:r>
          </a:p>
        </p:txBody>
      </p:sp>
    </p:spTree>
    <p:extLst>
      <p:ext uri="{BB962C8B-B14F-4D97-AF65-F5344CB8AC3E}">
        <p14:creationId xmlns:p14="http://schemas.microsoft.com/office/powerpoint/2010/main" val="38537393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Art. 894 da CLT.</a:t>
            </a:r>
          </a:p>
        </p:txBody>
      </p:sp>
      <p:sp>
        <p:nvSpPr>
          <p:cNvPr id="3" name="Espaço Reservado para Conteúdo 2"/>
          <p:cNvSpPr>
            <a:spLocks noGrp="1"/>
          </p:cNvSpPr>
          <p:nvPr>
            <p:ph idx="1"/>
          </p:nvPr>
        </p:nvSpPr>
        <p:spPr>
          <a:xfrm>
            <a:off x="0" y="1484784"/>
            <a:ext cx="9144000" cy="5373216"/>
          </a:xfrm>
        </p:spPr>
        <p:txBody>
          <a:bodyPr>
            <a:normAutofit fontScale="92500"/>
          </a:bodyPr>
          <a:lstStyle/>
          <a:p>
            <a:pPr marL="0" indent="0" algn="just">
              <a:buNone/>
            </a:pPr>
            <a:r>
              <a:rPr lang="pt-BR" dirty="0">
                <a:solidFill>
                  <a:schemeClr val="tx1"/>
                </a:solidFill>
              </a:rPr>
              <a:t>§ </a:t>
            </a:r>
            <a:r>
              <a:rPr lang="pt-BR" dirty="0" smtClean="0">
                <a:solidFill>
                  <a:schemeClr val="tx1"/>
                </a:solidFill>
              </a:rPr>
              <a:t>2º </a:t>
            </a:r>
            <a:r>
              <a:rPr lang="pt-BR" dirty="0">
                <a:solidFill>
                  <a:schemeClr val="tx1"/>
                </a:solidFill>
              </a:rPr>
              <a:t>A divergência apta a ensejar os embargos deve ser atual, não se considerando tal a ultrapassada por súmula do Tribunal Superior do Trabalho ou do Supremo Tribunal Federal, ou superada por iterativa e notória jurisprudência do Tribunal Superior do Trabalho.        </a:t>
            </a:r>
            <a:r>
              <a:rPr lang="pt-BR" sz="1100" dirty="0">
                <a:solidFill>
                  <a:schemeClr val="tx1"/>
                </a:solidFill>
              </a:rPr>
              <a:t> </a:t>
            </a:r>
            <a:r>
              <a:rPr lang="pt-BR" sz="1100" u="sng" dirty="0">
                <a:solidFill>
                  <a:schemeClr val="tx1"/>
                </a:solidFill>
                <a:hlinkClick r:id="rId2">
                  <a:extLst>
                    <a:ext uri="{A12FA001-AC4F-418D-AE19-62706E023703}">
                      <ahyp:hlinkClr xmlns="" xmlns:ahyp="http://schemas.microsoft.com/office/drawing/2018/hyperlinkcolor" val="tx"/>
                    </a:ext>
                  </a:extLst>
                </a:hlinkClick>
              </a:rPr>
              <a:t>(Incluído pela Lei nº 13.015, de 2014)</a:t>
            </a:r>
            <a:endParaRPr lang="pt-BR" sz="1100" dirty="0">
              <a:solidFill>
                <a:schemeClr val="tx1"/>
              </a:solidFill>
            </a:endParaRPr>
          </a:p>
          <a:p>
            <a:pPr marL="0" indent="0" algn="just">
              <a:buNone/>
            </a:pPr>
            <a:r>
              <a:rPr lang="pt-BR" dirty="0">
                <a:solidFill>
                  <a:schemeClr val="tx1"/>
                </a:solidFill>
              </a:rPr>
              <a:t>§ </a:t>
            </a:r>
            <a:r>
              <a:rPr lang="pt-BR" dirty="0" smtClean="0">
                <a:solidFill>
                  <a:schemeClr val="tx1"/>
                </a:solidFill>
              </a:rPr>
              <a:t>3º </a:t>
            </a:r>
            <a:r>
              <a:rPr lang="pt-BR" dirty="0">
                <a:solidFill>
                  <a:schemeClr val="tx1"/>
                </a:solidFill>
              </a:rPr>
              <a:t>O Ministro Relator denegará seguimento aos embargos:       </a:t>
            </a:r>
            <a:r>
              <a:rPr lang="pt-BR" sz="1100" dirty="0">
                <a:solidFill>
                  <a:schemeClr val="tx1"/>
                </a:solidFill>
              </a:rPr>
              <a:t>  </a:t>
            </a:r>
            <a:r>
              <a:rPr lang="pt-BR" sz="1100" u="sng" dirty="0">
                <a:solidFill>
                  <a:schemeClr val="tx1"/>
                </a:solidFill>
                <a:hlinkClick r:id="rId2">
                  <a:extLst>
                    <a:ext uri="{A12FA001-AC4F-418D-AE19-62706E023703}">
                      <ahyp:hlinkClr xmlns="" xmlns:ahyp="http://schemas.microsoft.com/office/drawing/2018/hyperlinkcolor" val="tx"/>
                    </a:ext>
                  </a:extLst>
                </a:hlinkClick>
              </a:rPr>
              <a:t>(Incluído pela Lei nº 13.015, de 2014)</a:t>
            </a:r>
            <a:endParaRPr lang="pt-BR" sz="1100" dirty="0">
              <a:solidFill>
                <a:schemeClr val="tx1"/>
              </a:solidFill>
            </a:endParaRPr>
          </a:p>
          <a:p>
            <a:pPr marL="0" indent="0" algn="just">
              <a:buNone/>
            </a:pPr>
            <a:r>
              <a:rPr lang="pt-BR" dirty="0">
                <a:solidFill>
                  <a:schemeClr val="tx1"/>
                </a:solidFill>
              </a:rPr>
              <a:t>I - se a decisão recorrida estiver </a:t>
            </a:r>
            <a:r>
              <a:rPr lang="pt-BR" b="1" dirty="0">
                <a:solidFill>
                  <a:schemeClr val="tx1"/>
                </a:solidFill>
              </a:rPr>
              <a:t>em consonância com súmula </a:t>
            </a:r>
            <a:r>
              <a:rPr lang="pt-BR" dirty="0">
                <a:solidFill>
                  <a:schemeClr val="tx1"/>
                </a:solidFill>
              </a:rPr>
              <a:t>da jurisprudência do Tribunal Superior do Trabalho ou do Supremo Tribunal Federal, ou com iterativa, notória e atual jurisprudência do Tribunal Superior do Trabalho, cumprindo-lhe indicá-la;       </a:t>
            </a:r>
            <a:r>
              <a:rPr lang="pt-BR" sz="1100" dirty="0">
                <a:solidFill>
                  <a:schemeClr val="tx1"/>
                </a:solidFill>
              </a:rPr>
              <a:t>  </a:t>
            </a:r>
            <a:r>
              <a:rPr lang="pt-BR" sz="1100" u="sng" dirty="0">
                <a:solidFill>
                  <a:schemeClr val="tx1"/>
                </a:solidFill>
                <a:hlinkClick r:id="rId2">
                  <a:extLst>
                    <a:ext uri="{A12FA001-AC4F-418D-AE19-62706E023703}">
                      <ahyp:hlinkClr xmlns="" xmlns:ahyp="http://schemas.microsoft.com/office/drawing/2018/hyperlinkcolor" val="tx"/>
                    </a:ext>
                  </a:extLst>
                </a:hlinkClick>
              </a:rPr>
              <a:t>(Incluído pela Lei nº 13.015, de 2014)</a:t>
            </a:r>
            <a:endParaRPr lang="pt-BR" sz="1100" dirty="0">
              <a:solidFill>
                <a:schemeClr val="tx1"/>
              </a:solidFill>
            </a:endParaRPr>
          </a:p>
          <a:p>
            <a:pPr marL="0" indent="0" algn="just">
              <a:buNone/>
            </a:pPr>
            <a:r>
              <a:rPr lang="pt-BR" dirty="0">
                <a:solidFill>
                  <a:schemeClr val="tx1"/>
                </a:solidFill>
              </a:rPr>
              <a:t>II - nas hipóteses de intempestividade, deserção, irregularidade de representação ou de ausência de qualquer outro pressuposto extrínseco de admissibilidade.       </a:t>
            </a:r>
            <a:r>
              <a:rPr lang="pt-BR" sz="1100" dirty="0">
                <a:solidFill>
                  <a:schemeClr val="tx1"/>
                </a:solidFill>
              </a:rPr>
              <a:t>  </a:t>
            </a:r>
            <a:r>
              <a:rPr lang="pt-BR" sz="1100" u="sng" dirty="0">
                <a:solidFill>
                  <a:schemeClr val="tx1"/>
                </a:solidFill>
                <a:hlinkClick r:id="rId2">
                  <a:extLst>
                    <a:ext uri="{A12FA001-AC4F-418D-AE19-62706E023703}">
                      <ahyp:hlinkClr xmlns="" xmlns:ahyp="http://schemas.microsoft.com/office/drawing/2018/hyperlinkcolor" val="tx"/>
                    </a:ext>
                  </a:extLst>
                </a:hlinkClick>
              </a:rPr>
              <a:t>(Incluído pela Lei nº 13.015, de 2014)</a:t>
            </a:r>
            <a:endParaRPr lang="pt-BR" sz="1100" dirty="0">
              <a:solidFill>
                <a:schemeClr val="tx1"/>
              </a:solidFill>
            </a:endParaRPr>
          </a:p>
          <a:p>
            <a:pPr marL="0" indent="0" algn="just">
              <a:buNone/>
            </a:pPr>
            <a:r>
              <a:rPr lang="pt-BR" dirty="0">
                <a:solidFill>
                  <a:schemeClr val="tx1"/>
                </a:solidFill>
              </a:rPr>
              <a:t>§ </a:t>
            </a:r>
            <a:r>
              <a:rPr lang="pt-BR" dirty="0" smtClean="0">
                <a:solidFill>
                  <a:schemeClr val="tx1"/>
                </a:solidFill>
              </a:rPr>
              <a:t>4º </a:t>
            </a:r>
            <a:r>
              <a:rPr lang="pt-BR" dirty="0">
                <a:solidFill>
                  <a:schemeClr val="tx1"/>
                </a:solidFill>
              </a:rPr>
              <a:t>Da decisão denegatória dos embargos caberá agravo, no prazo de 8 (oito) dias.       </a:t>
            </a:r>
            <a:r>
              <a:rPr lang="pt-BR" sz="1100" dirty="0">
                <a:solidFill>
                  <a:schemeClr val="tx1"/>
                </a:solidFill>
              </a:rPr>
              <a:t> </a:t>
            </a:r>
            <a:r>
              <a:rPr lang="pt-BR" sz="1100" u="sng" dirty="0">
                <a:solidFill>
                  <a:schemeClr val="tx1"/>
                </a:solidFill>
                <a:hlinkClick r:id="rId2">
                  <a:extLst>
                    <a:ext uri="{A12FA001-AC4F-418D-AE19-62706E023703}">
                      <ahyp:hlinkClr xmlns="" xmlns:ahyp="http://schemas.microsoft.com/office/drawing/2018/hyperlinkcolor" val="tx"/>
                    </a:ext>
                  </a:extLst>
                </a:hlinkClick>
              </a:rPr>
              <a:t>(Incluído pela Lei nº 13.015, de 2014)</a:t>
            </a:r>
            <a:endParaRPr lang="pt-BR" sz="1100" dirty="0">
              <a:solidFill>
                <a:schemeClr val="tx1"/>
              </a:solidFill>
            </a:endParaRPr>
          </a:p>
          <a:p>
            <a:pPr algn="just"/>
            <a:endParaRPr lang="pt-BR" dirty="0">
              <a:solidFill>
                <a:schemeClr val="tx1"/>
              </a:solidFill>
            </a:endParaRPr>
          </a:p>
        </p:txBody>
      </p:sp>
    </p:spTree>
    <p:extLst>
      <p:ext uri="{BB962C8B-B14F-4D97-AF65-F5344CB8AC3E}">
        <p14:creationId xmlns:p14="http://schemas.microsoft.com/office/powerpoint/2010/main" val="124096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Marli\AppData\Local\Microsoft\Windows\Temporary Internet Files\Content.IE5\SNIFS7C1\MP90039884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164288" y="1593195"/>
            <a:ext cx="1834063" cy="131004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0" y="182880"/>
            <a:ext cx="9144000" cy="1111664"/>
          </a:xfrm>
        </p:spPr>
        <p:txBody>
          <a:bodyPr/>
          <a:lstStyle/>
          <a:p>
            <a:r>
              <a:rPr lang="pt-BR" dirty="0">
                <a:solidFill>
                  <a:schemeClr val="tx1"/>
                </a:solidFill>
              </a:rPr>
              <a:t>Embargos infringentes</a:t>
            </a:r>
            <a:endParaRPr lang="pt-BR" dirty="0"/>
          </a:p>
        </p:txBody>
      </p:sp>
      <p:sp>
        <p:nvSpPr>
          <p:cNvPr id="3" name="Espaço Reservado para Conteúdo 2"/>
          <p:cNvSpPr>
            <a:spLocks noGrp="1"/>
          </p:cNvSpPr>
          <p:nvPr>
            <p:ph idx="1"/>
          </p:nvPr>
        </p:nvSpPr>
        <p:spPr>
          <a:xfrm>
            <a:off x="107503" y="1619098"/>
            <a:ext cx="8890847" cy="5238902"/>
          </a:xfrm>
        </p:spPr>
        <p:txBody>
          <a:bodyPr>
            <a:normAutofit/>
          </a:bodyPr>
          <a:lstStyle/>
          <a:p>
            <a:pPr marL="0" indent="0" algn="just">
              <a:buNone/>
            </a:pPr>
            <a:r>
              <a:rPr lang="pt-BR" dirty="0" smtClean="0">
                <a:solidFill>
                  <a:schemeClr val="tx1"/>
                </a:solidFill>
              </a:rPr>
              <a:t>De </a:t>
            </a:r>
            <a:r>
              <a:rPr lang="pt-BR" dirty="0">
                <a:solidFill>
                  <a:schemeClr val="tx1"/>
                </a:solidFill>
              </a:rPr>
              <a:t>decisão não unânime </a:t>
            </a:r>
            <a:r>
              <a:rPr lang="pt-BR" dirty="0" smtClean="0">
                <a:solidFill>
                  <a:schemeClr val="tx1"/>
                </a:solidFill>
              </a:rPr>
              <a:t>proferida </a:t>
            </a:r>
            <a:r>
              <a:rPr lang="pt-BR" dirty="0">
                <a:solidFill>
                  <a:schemeClr val="tx1"/>
                </a:solidFill>
              </a:rPr>
              <a:t>em dissídio coletivo.</a:t>
            </a:r>
          </a:p>
          <a:p>
            <a:pPr marL="0" indent="0" algn="just">
              <a:buNone/>
            </a:pPr>
            <a:endParaRPr lang="pt-BR" dirty="0">
              <a:solidFill>
                <a:schemeClr val="tx1"/>
              </a:solidFill>
            </a:endParaRPr>
          </a:p>
          <a:p>
            <a:pPr algn="just"/>
            <a:r>
              <a:rPr lang="pt-BR" dirty="0">
                <a:solidFill>
                  <a:schemeClr val="tx1"/>
                </a:solidFill>
              </a:rPr>
              <a:t>Art. </a:t>
            </a:r>
            <a:r>
              <a:rPr lang="pt-BR" dirty="0" smtClean="0">
                <a:solidFill>
                  <a:schemeClr val="tx1"/>
                </a:solidFill>
              </a:rPr>
              <a:t>262 </a:t>
            </a:r>
            <a:r>
              <a:rPr lang="pt-BR" dirty="0">
                <a:solidFill>
                  <a:schemeClr val="tx1"/>
                </a:solidFill>
              </a:rPr>
              <a:t>do RI do </a:t>
            </a:r>
            <a:r>
              <a:rPr lang="pt-BR" dirty="0" smtClean="0">
                <a:solidFill>
                  <a:schemeClr val="tx1"/>
                </a:solidFill>
              </a:rPr>
              <a:t>TST/2017: </a:t>
            </a:r>
            <a:r>
              <a:rPr lang="pt-BR" dirty="0">
                <a:solidFill>
                  <a:schemeClr val="tx1"/>
                </a:solidFill>
              </a:rPr>
              <a:t>Cabem embargos infringentes das decisões não </a:t>
            </a:r>
            <a:r>
              <a:rPr lang="pt-BR" dirty="0" smtClean="0">
                <a:solidFill>
                  <a:schemeClr val="tx1"/>
                </a:solidFill>
              </a:rPr>
              <a:t>unânimes proferidas </a:t>
            </a:r>
            <a:r>
              <a:rPr lang="pt-BR" dirty="0">
                <a:solidFill>
                  <a:schemeClr val="tx1"/>
                </a:solidFill>
              </a:rPr>
              <a:t>pela Seção Especializada em Dissídios Coletivos, </a:t>
            </a:r>
            <a:r>
              <a:rPr lang="pt-BR" dirty="0" smtClean="0">
                <a:solidFill>
                  <a:schemeClr val="tx1"/>
                </a:solidFill>
              </a:rPr>
              <a:t>no prazo </a:t>
            </a:r>
            <a:r>
              <a:rPr lang="pt-BR" dirty="0">
                <a:solidFill>
                  <a:schemeClr val="tx1"/>
                </a:solidFill>
              </a:rPr>
              <a:t>de 8 (oito) dias úteis, contados da publicação do acórdão </a:t>
            </a:r>
            <a:r>
              <a:rPr lang="pt-BR" dirty="0" smtClean="0">
                <a:solidFill>
                  <a:schemeClr val="tx1"/>
                </a:solidFill>
              </a:rPr>
              <a:t>no Órgão </a:t>
            </a:r>
            <a:r>
              <a:rPr lang="pt-BR" dirty="0">
                <a:solidFill>
                  <a:schemeClr val="tx1"/>
                </a:solidFill>
              </a:rPr>
              <a:t>Oficial, nos processos de Dissídios Coletivos de </a:t>
            </a:r>
            <a:r>
              <a:rPr lang="pt-BR" dirty="0" smtClean="0">
                <a:solidFill>
                  <a:schemeClr val="tx1"/>
                </a:solidFill>
              </a:rPr>
              <a:t>competência originária </a:t>
            </a:r>
            <a:r>
              <a:rPr lang="pt-BR" dirty="0">
                <a:solidFill>
                  <a:schemeClr val="tx1"/>
                </a:solidFill>
              </a:rPr>
              <a:t>do Tribunal</a:t>
            </a:r>
            <a:r>
              <a:rPr lang="pt-BR" dirty="0" smtClean="0">
                <a:solidFill>
                  <a:schemeClr val="tx1"/>
                </a:solidFill>
              </a:rPr>
              <a:t>.</a:t>
            </a:r>
          </a:p>
          <a:p>
            <a:pPr marL="0" indent="0" algn="just">
              <a:buNone/>
            </a:pPr>
            <a:endParaRPr lang="pt-BR" dirty="0" smtClean="0">
              <a:solidFill>
                <a:schemeClr val="tx1"/>
              </a:solidFill>
            </a:endParaRPr>
          </a:p>
          <a:p>
            <a:pPr algn="just"/>
            <a:r>
              <a:rPr lang="pt-BR" dirty="0" smtClean="0">
                <a:solidFill>
                  <a:schemeClr val="tx1"/>
                </a:solidFill>
              </a:rPr>
              <a:t>Parágrafo </a:t>
            </a:r>
            <a:r>
              <a:rPr lang="pt-BR" dirty="0">
                <a:solidFill>
                  <a:schemeClr val="tx1"/>
                </a:solidFill>
              </a:rPr>
              <a:t>único. Os embargos infringentes serão restritos </a:t>
            </a:r>
            <a:r>
              <a:rPr lang="pt-BR" dirty="0" smtClean="0">
                <a:solidFill>
                  <a:schemeClr val="tx1"/>
                </a:solidFill>
              </a:rPr>
              <a:t>à cláusula </a:t>
            </a:r>
            <a:r>
              <a:rPr lang="pt-BR" dirty="0">
                <a:solidFill>
                  <a:schemeClr val="tx1"/>
                </a:solidFill>
              </a:rPr>
              <a:t>em que há divergência, e, se esta for parcial, ao objeto </a:t>
            </a:r>
            <a:r>
              <a:rPr lang="pt-BR" dirty="0" smtClean="0">
                <a:solidFill>
                  <a:schemeClr val="tx1"/>
                </a:solidFill>
              </a:rPr>
              <a:t>da divergência.</a:t>
            </a:r>
          </a:p>
          <a:p>
            <a:pPr algn="just"/>
            <a:endParaRPr lang="pt-BR" dirty="0">
              <a:solidFill>
                <a:schemeClr val="tx1"/>
              </a:solidFill>
            </a:endParaRPr>
          </a:p>
          <a:p>
            <a:pPr algn="just"/>
            <a:endParaRPr lang="pt-BR" dirty="0">
              <a:solidFill>
                <a:schemeClr val="tx1"/>
              </a:solidFill>
            </a:endParaRPr>
          </a:p>
        </p:txBody>
      </p:sp>
    </p:spTree>
    <p:extLst>
      <p:ext uri="{BB962C8B-B14F-4D97-AF65-F5344CB8AC3E}">
        <p14:creationId xmlns:p14="http://schemas.microsoft.com/office/powerpoint/2010/main" val="420194425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ppt_x"/>
                                          </p:val>
                                        </p:tav>
                                        <p:tav tm="100000">
                                          <p:val>
                                            <p:strVal val="#ppt_x"/>
                                          </p:val>
                                        </p:tav>
                                      </p:tavLst>
                                    </p:anim>
                                    <p:anim calcmode="lin" valueType="num">
                                      <p:cBhvr additive="base">
                                        <p:cTn id="8"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Agravo de petição</a:t>
            </a:r>
          </a:p>
        </p:txBody>
      </p:sp>
      <p:sp>
        <p:nvSpPr>
          <p:cNvPr id="3" name="Espaço Reservado para Conteúdo 2"/>
          <p:cNvSpPr>
            <a:spLocks noGrp="1"/>
          </p:cNvSpPr>
          <p:nvPr>
            <p:ph idx="1"/>
          </p:nvPr>
        </p:nvSpPr>
        <p:spPr>
          <a:xfrm>
            <a:off x="0" y="1600200"/>
            <a:ext cx="9144000" cy="5257800"/>
          </a:xfrm>
        </p:spPr>
        <p:txBody>
          <a:bodyPr>
            <a:noAutofit/>
          </a:bodyPr>
          <a:lstStyle/>
          <a:p>
            <a:pPr marL="0" indent="0" algn="just">
              <a:buNone/>
            </a:pPr>
            <a:r>
              <a:rPr lang="pt-BR" sz="2000" dirty="0">
                <a:solidFill>
                  <a:schemeClr val="tx1"/>
                </a:solidFill>
              </a:rPr>
              <a:t>Art. 897 - Cabe </a:t>
            </a:r>
            <a:r>
              <a:rPr lang="pt-BR" sz="2000" b="1" u="sng" dirty="0">
                <a:solidFill>
                  <a:schemeClr val="tx1"/>
                </a:solidFill>
              </a:rPr>
              <a:t>agravo</a:t>
            </a:r>
            <a:r>
              <a:rPr lang="pt-BR" sz="2000" dirty="0">
                <a:solidFill>
                  <a:schemeClr val="tx1"/>
                </a:solidFill>
              </a:rPr>
              <a:t>, no prazo de 8 (oito) dias:</a:t>
            </a:r>
          </a:p>
          <a:p>
            <a:pPr marL="0" indent="0" algn="just">
              <a:buNone/>
            </a:pPr>
            <a:endParaRPr lang="pt-BR" sz="2000" dirty="0">
              <a:solidFill>
                <a:schemeClr val="tx1"/>
              </a:solidFill>
            </a:endParaRPr>
          </a:p>
          <a:p>
            <a:pPr marL="0" indent="0" algn="just">
              <a:buNone/>
            </a:pPr>
            <a:r>
              <a:rPr lang="pt-BR" sz="2000" dirty="0">
                <a:solidFill>
                  <a:schemeClr val="tx1"/>
                </a:solidFill>
              </a:rPr>
              <a:t>a) </a:t>
            </a:r>
            <a:r>
              <a:rPr lang="pt-BR" sz="2000" b="1" u="sng" dirty="0">
                <a:solidFill>
                  <a:schemeClr val="tx1"/>
                </a:solidFill>
              </a:rPr>
              <a:t>de petição</a:t>
            </a:r>
            <a:r>
              <a:rPr lang="pt-BR" sz="2000" dirty="0">
                <a:solidFill>
                  <a:schemeClr val="tx1"/>
                </a:solidFill>
              </a:rPr>
              <a:t>, das decisões do Juiz ou Presidente, </a:t>
            </a:r>
            <a:r>
              <a:rPr lang="pt-BR" sz="2000" b="1" u="sng" dirty="0">
                <a:solidFill>
                  <a:schemeClr val="tx1"/>
                </a:solidFill>
              </a:rPr>
              <a:t>nas execuções</a:t>
            </a:r>
            <a:r>
              <a:rPr lang="pt-BR" sz="2000" dirty="0">
                <a:solidFill>
                  <a:schemeClr val="tx1"/>
                </a:solidFill>
              </a:rPr>
              <a:t>; </a:t>
            </a:r>
          </a:p>
          <a:p>
            <a:pPr marL="0" indent="0" algn="just">
              <a:buNone/>
            </a:pPr>
            <a:r>
              <a:rPr lang="pt-BR" sz="2000" dirty="0">
                <a:solidFill>
                  <a:schemeClr val="tx1"/>
                </a:solidFill>
              </a:rPr>
              <a:t>[...]</a:t>
            </a:r>
          </a:p>
          <a:p>
            <a:pPr marL="0" indent="0" algn="just">
              <a:buNone/>
            </a:pPr>
            <a:r>
              <a:rPr lang="pt-BR" sz="2000" dirty="0">
                <a:solidFill>
                  <a:schemeClr val="tx1"/>
                </a:solidFill>
              </a:rPr>
              <a:t>§ 1º - O agravo de petição só será recebido quando o agravante delimitar, justificadamente, as matérias e os valores impugnados, permitida a execução imediata da parte remanescente até o final, nos próprios autos ou por carta de sentença.  [...]</a:t>
            </a:r>
          </a:p>
          <a:p>
            <a:pPr marL="0" indent="0" algn="just">
              <a:buNone/>
            </a:pPr>
            <a:endParaRPr lang="pt-BR" sz="2000" dirty="0">
              <a:solidFill>
                <a:schemeClr val="tx1"/>
              </a:solidFill>
            </a:endParaRPr>
          </a:p>
          <a:p>
            <a:pPr marL="0" indent="0" algn="just">
              <a:buNone/>
            </a:pPr>
            <a:r>
              <a:rPr lang="pt-BR" sz="2000" dirty="0">
                <a:solidFill>
                  <a:schemeClr val="tx1"/>
                </a:solidFill>
              </a:rPr>
              <a:t>§ 8</a:t>
            </a:r>
            <a:r>
              <a:rPr lang="pt-BR" sz="2000" u="sng" baseline="30000" dirty="0">
                <a:solidFill>
                  <a:schemeClr val="tx1"/>
                </a:solidFill>
              </a:rPr>
              <a:t>o</a:t>
            </a:r>
            <a:r>
              <a:rPr lang="pt-BR" sz="2000" dirty="0">
                <a:solidFill>
                  <a:schemeClr val="tx1"/>
                </a:solidFill>
              </a:rPr>
              <a:t> Quando o agravo de petição versar apenas sobre as contribuições sociais, o juiz da execução determinará a extração de cópias das peças necessárias, que serão autuadas em apartado, conforme dispõe o § 3</a:t>
            </a:r>
            <a:r>
              <a:rPr lang="pt-BR" sz="2000" u="sng" baseline="30000" dirty="0">
                <a:solidFill>
                  <a:schemeClr val="tx1"/>
                </a:solidFill>
              </a:rPr>
              <a:t>o</a:t>
            </a:r>
            <a:r>
              <a:rPr lang="pt-BR" sz="2000" dirty="0">
                <a:solidFill>
                  <a:schemeClr val="tx1"/>
                </a:solidFill>
              </a:rPr>
              <a:t>, parte final, e remetidas à instância superior para apreciação, após contraminuta. </a:t>
            </a:r>
          </a:p>
        </p:txBody>
      </p:sp>
    </p:spTree>
    <p:extLst>
      <p:ext uri="{BB962C8B-B14F-4D97-AF65-F5344CB8AC3E}">
        <p14:creationId xmlns:p14="http://schemas.microsoft.com/office/powerpoint/2010/main" val="359298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Pergunta:</a:t>
            </a:r>
          </a:p>
        </p:txBody>
      </p:sp>
      <p:sp>
        <p:nvSpPr>
          <p:cNvPr id="3" name="Espaço Reservado para Conteúdo 2"/>
          <p:cNvSpPr>
            <a:spLocks noGrp="1"/>
          </p:cNvSpPr>
          <p:nvPr>
            <p:ph idx="1"/>
          </p:nvPr>
        </p:nvSpPr>
        <p:spPr>
          <a:xfrm>
            <a:off x="0" y="1484784"/>
            <a:ext cx="6012160" cy="4941168"/>
          </a:xfrm>
        </p:spPr>
        <p:txBody>
          <a:bodyPr>
            <a:normAutofit fontScale="92500" lnSpcReduction="10000"/>
          </a:bodyPr>
          <a:lstStyle/>
          <a:p>
            <a:pPr marL="0" indent="0">
              <a:buNone/>
            </a:pPr>
            <a:endParaRPr lang="pt-BR" sz="2800" dirty="0">
              <a:solidFill>
                <a:schemeClr val="tx1"/>
              </a:solidFill>
            </a:endParaRPr>
          </a:p>
          <a:p>
            <a:r>
              <a:rPr lang="pt-BR" sz="2800" dirty="0">
                <a:solidFill>
                  <a:schemeClr val="tx1"/>
                </a:solidFill>
              </a:rPr>
              <a:t>Sentença transita em julgado. Juiz designa perito para calcular. Apresentada a conta, Juiz homologa o cálculo, sem conceder vista prévia às partes. </a:t>
            </a:r>
          </a:p>
          <a:p>
            <a:endParaRPr lang="pt-BR" sz="2800" dirty="0">
              <a:solidFill>
                <a:schemeClr val="tx1"/>
              </a:solidFill>
            </a:endParaRPr>
          </a:p>
          <a:p>
            <a:r>
              <a:rPr lang="pt-BR" sz="2800" dirty="0">
                <a:solidFill>
                  <a:schemeClr val="tx1"/>
                </a:solidFill>
              </a:rPr>
              <a:t>Essa decisão, comporta recurso imediato?</a:t>
            </a:r>
          </a:p>
          <a:p>
            <a:endParaRPr lang="pt-BR" sz="2800" dirty="0">
              <a:solidFill>
                <a:schemeClr val="tx1"/>
              </a:solidFill>
            </a:endParaRPr>
          </a:p>
          <a:p>
            <a:r>
              <a:rPr lang="pt-BR" sz="2800" dirty="0">
                <a:solidFill>
                  <a:schemeClr val="tx1"/>
                </a:solidFill>
              </a:rPr>
              <a:t>Se a parte discordar do cálculo, o que pode fazer?</a:t>
            </a:r>
          </a:p>
          <a:p>
            <a:pPr marL="0" indent="0">
              <a:buNone/>
            </a:pPr>
            <a:endParaRPr lang="pt-BR" sz="2800" dirty="0">
              <a:solidFill>
                <a:schemeClr val="tx1"/>
              </a:solidFill>
            </a:endParaRPr>
          </a:p>
          <a:p>
            <a:pPr marL="0" indent="0">
              <a:buNone/>
            </a:pPr>
            <a:endParaRPr lang="pt-BR" sz="2800" dirty="0">
              <a:solidFill>
                <a:schemeClr val="tx1"/>
              </a:solidFill>
            </a:endParaRP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3526265"/>
            <a:ext cx="3563888" cy="3345384"/>
          </a:xfrm>
          <a:prstGeom prst="rect">
            <a:avLst/>
          </a:prstGeom>
        </p:spPr>
      </p:pic>
    </p:spTree>
    <p:extLst>
      <p:ext uri="{BB962C8B-B14F-4D97-AF65-F5344CB8AC3E}">
        <p14:creationId xmlns:p14="http://schemas.microsoft.com/office/powerpoint/2010/main" val="18279359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err="1"/>
              <a:t>SEEx</a:t>
            </a:r>
            <a:r>
              <a:rPr lang="pt-BR" dirty="0"/>
              <a:t> – TRT4</a:t>
            </a:r>
          </a:p>
        </p:txBody>
      </p:sp>
      <p:sp>
        <p:nvSpPr>
          <p:cNvPr id="3" name="Espaço Reservado para Conteúdo 2"/>
          <p:cNvSpPr>
            <a:spLocks noGrp="1"/>
          </p:cNvSpPr>
          <p:nvPr>
            <p:ph idx="1"/>
          </p:nvPr>
        </p:nvSpPr>
        <p:spPr>
          <a:xfrm>
            <a:off x="0" y="1600200"/>
            <a:ext cx="9144000" cy="5257800"/>
          </a:xfrm>
        </p:spPr>
        <p:txBody>
          <a:bodyPr>
            <a:noAutofit/>
          </a:bodyPr>
          <a:lstStyle/>
          <a:p>
            <a:pPr marL="0" indent="0" algn="just">
              <a:buNone/>
            </a:pPr>
            <a:endParaRPr lang="pt-BR" sz="3600" dirty="0">
              <a:solidFill>
                <a:schemeClr val="tx1"/>
              </a:solidFill>
            </a:endParaRPr>
          </a:p>
          <a:p>
            <a:pPr marL="0" indent="0" algn="just">
              <a:buNone/>
            </a:pPr>
            <a:r>
              <a:rPr lang="pt-BR" sz="3600" dirty="0">
                <a:solidFill>
                  <a:schemeClr val="tx1"/>
                </a:solidFill>
              </a:rPr>
              <a:t>ORIENTAÇÃO JURISPRUDENCIAL Nº 12 - AGRAVO DE PETIÇÃO. DECISÃO QUE NÃO ACOLHE EXCEÇÃO DE PRÉ-EXECUTIVIDADE. </a:t>
            </a:r>
          </a:p>
          <a:p>
            <a:pPr marL="0" indent="0" algn="just">
              <a:buNone/>
            </a:pPr>
            <a:r>
              <a:rPr lang="pt-BR" sz="3600" dirty="0">
                <a:solidFill>
                  <a:schemeClr val="tx1"/>
                </a:solidFill>
              </a:rPr>
              <a:t>Não se conhece, por incabível, o agravo de petição interposto contra a decisão que não acolhe a exceção de </a:t>
            </a:r>
            <a:r>
              <a:rPr lang="pt-BR" sz="3600" dirty="0" err="1">
                <a:solidFill>
                  <a:schemeClr val="tx1"/>
                </a:solidFill>
              </a:rPr>
              <a:t>pré</a:t>
            </a:r>
            <a:r>
              <a:rPr lang="pt-BR" sz="3600" dirty="0">
                <a:solidFill>
                  <a:schemeClr val="tx1"/>
                </a:solidFill>
              </a:rPr>
              <a:t>-executividade.</a:t>
            </a:r>
          </a:p>
          <a:p>
            <a:pPr algn="just"/>
            <a:endParaRPr lang="pt-BR" sz="3200" dirty="0">
              <a:solidFill>
                <a:schemeClr val="tx1"/>
              </a:solidFill>
            </a:endParaRPr>
          </a:p>
        </p:txBody>
      </p:sp>
    </p:spTree>
    <p:extLst>
      <p:ext uri="{BB962C8B-B14F-4D97-AF65-F5344CB8AC3E}">
        <p14:creationId xmlns:p14="http://schemas.microsoft.com/office/powerpoint/2010/main" val="198859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t>Agravo de instrumento</a:t>
            </a:r>
          </a:p>
        </p:txBody>
      </p:sp>
      <p:sp>
        <p:nvSpPr>
          <p:cNvPr id="3" name="Espaço Reservado para Conteúdo 2"/>
          <p:cNvSpPr>
            <a:spLocks noGrp="1"/>
          </p:cNvSpPr>
          <p:nvPr>
            <p:ph idx="1"/>
          </p:nvPr>
        </p:nvSpPr>
        <p:spPr>
          <a:xfrm>
            <a:off x="0" y="1600200"/>
            <a:ext cx="9144000" cy="5257800"/>
          </a:xfrm>
        </p:spPr>
        <p:txBody>
          <a:bodyPr>
            <a:normAutofit fontScale="92500"/>
          </a:bodyPr>
          <a:lstStyle/>
          <a:p>
            <a:pPr marL="0" indent="0" algn="just">
              <a:buNone/>
            </a:pPr>
            <a:r>
              <a:rPr lang="pt-BR" dirty="0">
                <a:solidFill>
                  <a:schemeClr val="tx1"/>
                </a:solidFill>
              </a:rPr>
              <a:t>Art. 897 - Cabe </a:t>
            </a:r>
            <a:r>
              <a:rPr lang="pt-BR" b="1" u="sng" dirty="0">
                <a:solidFill>
                  <a:schemeClr val="tx1"/>
                </a:solidFill>
              </a:rPr>
              <a:t>agravo</a:t>
            </a:r>
            <a:r>
              <a:rPr lang="pt-BR" dirty="0">
                <a:solidFill>
                  <a:schemeClr val="tx1"/>
                </a:solidFill>
              </a:rPr>
              <a:t>, no prazo de 8 (oito) dias:</a:t>
            </a:r>
          </a:p>
          <a:p>
            <a:pPr marL="0" indent="0" algn="just">
              <a:buNone/>
            </a:pPr>
            <a:r>
              <a:rPr lang="pt-BR" dirty="0">
                <a:solidFill>
                  <a:schemeClr val="tx1"/>
                </a:solidFill>
              </a:rPr>
              <a:t>b) </a:t>
            </a:r>
            <a:r>
              <a:rPr lang="pt-BR" b="1" u="sng" dirty="0">
                <a:solidFill>
                  <a:schemeClr val="tx1"/>
                </a:solidFill>
              </a:rPr>
              <a:t>de instrumento</a:t>
            </a:r>
            <a:r>
              <a:rPr lang="pt-BR" dirty="0">
                <a:solidFill>
                  <a:schemeClr val="tx1"/>
                </a:solidFill>
              </a:rPr>
              <a:t>, dos despachos que denegarem a interposição de recursos.</a:t>
            </a:r>
          </a:p>
          <a:p>
            <a:pPr marL="0" indent="0" algn="just">
              <a:buNone/>
            </a:pPr>
            <a:endParaRPr lang="pt-BR" dirty="0">
              <a:solidFill>
                <a:schemeClr val="tx1"/>
              </a:solidFill>
            </a:endParaRPr>
          </a:p>
          <a:p>
            <a:pPr marL="0" indent="0" algn="just">
              <a:buNone/>
            </a:pPr>
            <a:r>
              <a:rPr lang="pt-BR" dirty="0">
                <a:solidFill>
                  <a:schemeClr val="tx1"/>
                </a:solidFill>
              </a:rPr>
              <a:t>§ 2º - O agravo de instrumento interposto contra o despacho que não receber agravo de petição não suspende a execução da sentença.</a:t>
            </a:r>
          </a:p>
          <a:p>
            <a:pPr marL="0" indent="0" algn="just">
              <a:buNone/>
            </a:pPr>
            <a:endParaRPr lang="pt-BR" dirty="0">
              <a:solidFill>
                <a:schemeClr val="tx1"/>
              </a:solidFill>
            </a:endParaRPr>
          </a:p>
          <a:p>
            <a:pPr marL="0" indent="0" algn="just">
              <a:buNone/>
            </a:pPr>
            <a:r>
              <a:rPr lang="pt-BR" dirty="0">
                <a:solidFill>
                  <a:schemeClr val="tx1"/>
                </a:solidFill>
              </a:rPr>
              <a:t>§ 4º - Na hipótese da alínea b deste artigo, o agravo será julgado pelo Tribunal que seria competente para conhecer o recurso cuja interposição foi denegada.</a:t>
            </a:r>
          </a:p>
          <a:p>
            <a:pPr marL="0" indent="0" algn="just">
              <a:buNone/>
            </a:pPr>
            <a:endParaRPr lang="pt-BR" dirty="0">
              <a:solidFill>
                <a:schemeClr val="tx1"/>
              </a:solidFill>
            </a:endParaRPr>
          </a:p>
          <a:p>
            <a:pPr marL="0" indent="0" algn="just">
              <a:buNone/>
            </a:pPr>
            <a:r>
              <a:rPr lang="pt-BR" dirty="0">
                <a:solidFill>
                  <a:schemeClr val="tx1"/>
                </a:solidFill>
              </a:rPr>
              <a:t>§ 6</a:t>
            </a:r>
            <a:r>
              <a:rPr lang="pt-BR" u="sng" baseline="30000" dirty="0">
                <a:solidFill>
                  <a:schemeClr val="tx1"/>
                </a:solidFill>
              </a:rPr>
              <a:t>o</a:t>
            </a:r>
            <a:r>
              <a:rPr lang="pt-BR" dirty="0">
                <a:solidFill>
                  <a:schemeClr val="tx1"/>
                </a:solidFill>
              </a:rPr>
              <a:t> O agravado será intimado para oferecer resposta </a:t>
            </a:r>
            <a:r>
              <a:rPr lang="pt-BR" b="1" u="sng" dirty="0">
                <a:solidFill>
                  <a:schemeClr val="tx1"/>
                </a:solidFill>
              </a:rPr>
              <a:t>ao agravo e ao recurso principal</a:t>
            </a:r>
            <a:r>
              <a:rPr lang="pt-BR" dirty="0">
                <a:solidFill>
                  <a:schemeClr val="tx1"/>
                </a:solidFill>
              </a:rPr>
              <a:t>, instruindo-a com as peças que considerar necessárias ao julgamento de ambos os recursos.</a:t>
            </a:r>
          </a:p>
        </p:txBody>
      </p:sp>
    </p:spTree>
    <p:extLst>
      <p:ext uri="{BB962C8B-B14F-4D97-AF65-F5344CB8AC3E}">
        <p14:creationId xmlns:p14="http://schemas.microsoft.com/office/powerpoint/2010/main" val="274007309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lstStyle/>
          <a:p>
            <a:r>
              <a:rPr lang="pt-BR" dirty="0">
                <a:solidFill>
                  <a:srgbClr val="FFFF00"/>
                </a:solidFill>
              </a:rPr>
              <a:t>Atenção</a:t>
            </a:r>
          </a:p>
        </p:txBody>
      </p:sp>
      <p:sp>
        <p:nvSpPr>
          <p:cNvPr id="3" name="Espaço Reservado para Conteúdo 2"/>
          <p:cNvSpPr>
            <a:spLocks noGrp="1"/>
          </p:cNvSpPr>
          <p:nvPr>
            <p:ph idx="1"/>
          </p:nvPr>
        </p:nvSpPr>
        <p:spPr>
          <a:xfrm>
            <a:off x="107503" y="1627584"/>
            <a:ext cx="9036495" cy="5257800"/>
          </a:xfrm>
        </p:spPr>
        <p:txBody>
          <a:bodyPr>
            <a:normAutofit fontScale="62500" lnSpcReduction="20000"/>
          </a:bodyPr>
          <a:lstStyle/>
          <a:p>
            <a:pPr marL="0" indent="0" algn="just">
              <a:buNone/>
            </a:pPr>
            <a:r>
              <a:rPr lang="pt-BR" sz="3700" dirty="0">
                <a:solidFill>
                  <a:schemeClr val="tx1"/>
                </a:solidFill>
              </a:rPr>
              <a:t>Art. 899 da CLT.</a:t>
            </a:r>
          </a:p>
          <a:p>
            <a:pPr marL="0" indent="0" algn="just">
              <a:buNone/>
            </a:pPr>
            <a:endParaRPr lang="pt-BR" sz="3700" dirty="0">
              <a:solidFill>
                <a:schemeClr val="tx1"/>
              </a:solidFill>
            </a:endParaRPr>
          </a:p>
          <a:p>
            <a:pPr marL="0" indent="0" algn="just">
              <a:buNone/>
            </a:pPr>
            <a:r>
              <a:rPr lang="pt-BR" sz="3700" dirty="0">
                <a:solidFill>
                  <a:schemeClr val="tx1"/>
                </a:solidFill>
              </a:rPr>
              <a:t>§ 7º No ato de interposição do agravo de instrumento, o depósito recursal corresponderá a 50% (cinquenta por cento) do valor do depósito do recurso ao qual se pretende destrancar.</a:t>
            </a:r>
          </a:p>
          <a:p>
            <a:pPr marL="0" indent="0" algn="just">
              <a:buNone/>
            </a:pPr>
            <a:endParaRPr lang="pt-BR" sz="3700" dirty="0">
              <a:solidFill>
                <a:schemeClr val="tx1"/>
              </a:solidFill>
            </a:endParaRPr>
          </a:p>
          <a:p>
            <a:pPr marL="0" indent="0" algn="just">
              <a:buNone/>
            </a:pPr>
            <a:r>
              <a:rPr lang="pt-BR" sz="4000" dirty="0">
                <a:solidFill>
                  <a:schemeClr val="tx1"/>
                </a:solidFill>
              </a:rPr>
              <a:t>§ 8</a:t>
            </a:r>
            <a:r>
              <a:rPr lang="pt-BR" sz="4000" u="sng" baseline="30000" dirty="0">
                <a:solidFill>
                  <a:schemeClr val="tx1"/>
                </a:solidFill>
              </a:rPr>
              <a:t>o</a:t>
            </a:r>
            <a:r>
              <a:rPr lang="pt-BR" sz="4000" dirty="0">
                <a:solidFill>
                  <a:schemeClr val="tx1"/>
                </a:solidFill>
              </a:rPr>
              <a:t> Quando o agravo de instrumento tem a finalidade de destrancar recurso de revista que se insurge contra decisão que contraria a jurisprudência uniforme do Tribunal Superior do Trabalho, </a:t>
            </a:r>
            <a:r>
              <a:rPr lang="pt-BR" sz="4000" i="1" dirty="0">
                <a:solidFill>
                  <a:schemeClr val="tx1"/>
                </a:solidFill>
              </a:rPr>
              <a:t>consubstanciada nas suas súmulas ou em orientação jurisprudencial</a:t>
            </a:r>
            <a:r>
              <a:rPr lang="pt-BR" sz="4000" dirty="0">
                <a:solidFill>
                  <a:schemeClr val="tx1"/>
                </a:solidFill>
              </a:rPr>
              <a:t>, </a:t>
            </a:r>
            <a:r>
              <a:rPr lang="pt-BR" sz="4000" b="1" u="sng" dirty="0">
                <a:solidFill>
                  <a:schemeClr val="tx1"/>
                </a:solidFill>
              </a:rPr>
              <a:t>não haverá obrigatoriedade de se efetuar o depósito </a:t>
            </a:r>
            <a:r>
              <a:rPr lang="pt-BR" sz="4000" dirty="0">
                <a:solidFill>
                  <a:schemeClr val="tx1"/>
                </a:solidFill>
              </a:rPr>
              <a:t>referido no § 7</a:t>
            </a:r>
            <a:r>
              <a:rPr lang="pt-BR" sz="4000" u="sng" baseline="30000" dirty="0">
                <a:solidFill>
                  <a:schemeClr val="tx1"/>
                </a:solidFill>
              </a:rPr>
              <a:t>o</a:t>
            </a:r>
            <a:r>
              <a:rPr lang="pt-BR" sz="4000" dirty="0">
                <a:solidFill>
                  <a:schemeClr val="tx1"/>
                </a:solidFill>
              </a:rPr>
              <a:t> deste artigo. </a:t>
            </a:r>
          </a:p>
          <a:p>
            <a:pPr marL="0" indent="0" algn="just">
              <a:buNone/>
            </a:pPr>
            <a:endParaRPr lang="pt-BR" sz="4000" dirty="0">
              <a:solidFill>
                <a:schemeClr val="tx1"/>
              </a:solidFill>
            </a:endParaRPr>
          </a:p>
          <a:p>
            <a:pPr marL="0" indent="0" algn="just">
              <a:buNone/>
            </a:pPr>
            <a:r>
              <a:rPr lang="pt-BR" sz="3200" dirty="0">
                <a:solidFill>
                  <a:schemeClr val="tx1"/>
                </a:solidFill>
              </a:rPr>
              <a:t>§ 9</a:t>
            </a:r>
            <a:r>
              <a:rPr lang="pt-BR" sz="3200" u="sng" baseline="30000" dirty="0">
                <a:solidFill>
                  <a:schemeClr val="tx1"/>
                </a:solidFill>
              </a:rPr>
              <a:t>o</a:t>
            </a:r>
            <a:r>
              <a:rPr lang="pt-BR" sz="3200" dirty="0">
                <a:solidFill>
                  <a:schemeClr val="tx1"/>
                </a:solidFill>
              </a:rPr>
              <a:t>  O valor do depósito recursal será </a:t>
            </a:r>
            <a:r>
              <a:rPr lang="pt-BR" sz="3200" b="1" dirty="0">
                <a:solidFill>
                  <a:schemeClr val="tx1"/>
                </a:solidFill>
              </a:rPr>
              <a:t>reduzido pela metade </a:t>
            </a:r>
            <a:r>
              <a:rPr lang="pt-BR" sz="3200" dirty="0">
                <a:solidFill>
                  <a:schemeClr val="tx1"/>
                </a:solidFill>
              </a:rPr>
              <a:t>para entidades sem fins lucrativos, empregadores domésticos, microempreendedores individuais, microempresas e empresas de pequeno porte. </a:t>
            </a:r>
            <a:r>
              <a:rPr lang="pt-BR" dirty="0">
                <a:hlinkClick r:id="rId2"/>
              </a:rPr>
              <a:t>(Incluído pela Lei nº 13.467, de 2017)</a:t>
            </a:r>
            <a:endParaRPr lang="pt-BR" sz="3200" dirty="0">
              <a:solidFill>
                <a:schemeClr val="tx1"/>
              </a:solidFill>
            </a:endParaRPr>
          </a:p>
        </p:txBody>
      </p:sp>
      <p:pic>
        <p:nvPicPr>
          <p:cNvPr id="4" name="Picture 2" descr="C:\Users\Marli\AppData\Local\Microsoft\Windows\Temporary Internet Files\Content.IE5\30JKXUFH\MC9004113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3274" y="0"/>
            <a:ext cx="2130725" cy="170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2290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2880"/>
            <a:ext cx="9144000" cy="1111664"/>
          </a:xfrm>
        </p:spPr>
        <p:txBody>
          <a:bodyPr>
            <a:normAutofit fontScale="90000"/>
          </a:bodyPr>
          <a:lstStyle/>
          <a:p>
            <a:r>
              <a:rPr lang="pt-BR" dirty="0" smtClean="0"/>
              <a:t>Regimento Interno do TST/2017</a:t>
            </a:r>
            <a:endParaRPr lang="pt-BR" dirty="0"/>
          </a:p>
        </p:txBody>
      </p:sp>
      <p:sp>
        <p:nvSpPr>
          <p:cNvPr id="3" name="Espaço Reservado para Conteúdo 2"/>
          <p:cNvSpPr>
            <a:spLocks noGrp="1"/>
          </p:cNvSpPr>
          <p:nvPr>
            <p:ph idx="1"/>
          </p:nvPr>
        </p:nvSpPr>
        <p:spPr>
          <a:xfrm>
            <a:off x="0" y="1556792"/>
            <a:ext cx="9144000" cy="5301208"/>
          </a:xfrm>
        </p:spPr>
        <p:txBody>
          <a:bodyPr>
            <a:normAutofit/>
          </a:bodyPr>
          <a:lstStyle/>
          <a:p>
            <a:pPr marL="0" indent="0" algn="just">
              <a:buNone/>
            </a:pPr>
            <a:r>
              <a:rPr lang="pt-BR" sz="2800" dirty="0">
                <a:solidFill>
                  <a:schemeClr val="tx1"/>
                </a:solidFill>
              </a:rPr>
              <a:t>Art. 253. A dispensa de depósito recursal a que se refere o § 8.º </a:t>
            </a:r>
            <a:r>
              <a:rPr lang="pt-BR" sz="2800" dirty="0" smtClean="0">
                <a:solidFill>
                  <a:schemeClr val="tx1"/>
                </a:solidFill>
              </a:rPr>
              <a:t>do art</a:t>
            </a:r>
            <a:r>
              <a:rPr lang="pt-BR" sz="2800" dirty="0">
                <a:solidFill>
                  <a:schemeClr val="tx1"/>
                </a:solidFill>
              </a:rPr>
              <a:t>. 899 da CLT </a:t>
            </a:r>
            <a:r>
              <a:rPr lang="pt-BR" sz="2800" b="1" dirty="0">
                <a:solidFill>
                  <a:schemeClr val="tx1"/>
                </a:solidFill>
              </a:rPr>
              <a:t>não será aplicável aos casos em que o agravo </a:t>
            </a:r>
            <a:r>
              <a:rPr lang="pt-BR" sz="2800" b="1" dirty="0" smtClean="0">
                <a:solidFill>
                  <a:schemeClr val="tx1"/>
                </a:solidFill>
              </a:rPr>
              <a:t>de instrumento </a:t>
            </a:r>
            <a:r>
              <a:rPr lang="pt-BR" sz="2800" b="1" dirty="0">
                <a:solidFill>
                  <a:schemeClr val="tx1"/>
                </a:solidFill>
              </a:rPr>
              <a:t>se refira a uma parcela da condenação</a:t>
            </a:r>
            <a:r>
              <a:rPr lang="pt-BR" sz="2800" dirty="0">
                <a:solidFill>
                  <a:schemeClr val="tx1"/>
                </a:solidFill>
              </a:rPr>
              <a:t>, pelo </a:t>
            </a:r>
            <a:r>
              <a:rPr lang="pt-BR" sz="2800" dirty="0" smtClean="0">
                <a:solidFill>
                  <a:schemeClr val="tx1"/>
                </a:solidFill>
              </a:rPr>
              <a:t>menos ,</a:t>
            </a:r>
            <a:r>
              <a:rPr lang="pt-BR" sz="2800" dirty="0">
                <a:solidFill>
                  <a:schemeClr val="tx1"/>
                </a:solidFill>
              </a:rPr>
              <a:t>que não seja objeto de arguição de contrariedade a súmula ou </a:t>
            </a:r>
            <a:r>
              <a:rPr lang="pt-BR" sz="2800" dirty="0" smtClean="0">
                <a:solidFill>
                  <a:schemeClr val="tx1"/>
                </a:solidFill>
              </a:rPr>
              <a:t>a orientação </a:t>
            </a:r>
            <a:r>
              <a:rPr lang="pt-BR" sz="2800" dirty="0">
                <a:solidFill>
                  <a:schemeClr val="tx1"/>
                </a:solidFill>
              </a:rPr>
              <a:t>jurisprudencial do Tribunal Superior do </a:t>
            </a:r>
            <a:r>
              <a:rPr lang="pt-BR" sz="2800" dirty="0" smtClean="0">
                <a:solidFill>
                  <a:schemeClr val="tx1"/>
                </a:solidFill>
              </a:rPr>
              <a:t>Trabalho. </a:t>
            </a:r>
            <a:endParaRPr lang="pt-BR" sz="2800" dirty="0">
              <a:solidFill>
                <a:schemeClr val="tx1"/>
              </a:solidFill>
            </a:endParaRPr>
          </a:p>
        </p:txBody>
      </p:sp>
    </p:spTree>
    <p:extLst>
      <p:ext uri="{BB962C8B-B14F-4D97-AF65-F5344CB8AC3E}">
        <p14:creationId xmlns:p14="http://schemas.microsoft.com/office/powerpoint/2010/main" val="52407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Marli\Desktop\adesivo_descolado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827" t="20692"/>
          <a:stretch/>
        </p:blipFill>
        <p:spPr bwMode="auto">
          <a:xfrm>
            <a:off x="0" y="1551764"/>
            <a:ext cx="5831632" cy="42535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0" y="182880"/>
            <a:ext cx="9144000" cy="1111664"/>
          </a:xfrm>
        </p:spPr>
        <p:txBody>
          <a:bodyPr/>
          <a:lstStyle/>
          <a:p>
            <a:r>
              <a:rPr lang="pt-BR" dirty="0"/>
              <a:t>Recurso adesivo</a:t>
            </a:r>
          </a:p>
        </p:txBody>
      </p:sp>
      <p:sp>
        <p:nvSpPr>
          <p:cNvPr id="3" name="Espaço Reservado para Conteúdo 2"/>
          <p:cNvSpPr>
            <a:spLocks noGrp="1"/>
          </p:cNvSpPr>
          <p:nvPr>
            <p:ph idx="1"/>
          </p:nvPr>
        </p:nvSpPr>
        <p:spPr>
          <a:xfrm>
            <a:off x="2195736" y="2996952"/>
            <a:ext cx="6967401" cy="3857054"/>
          </a:xfrm>
        </p:spPr>
        <p:txBody>
          <a:bodyPr>
            <a:normAutofit/>
          </a:bodyPr>
          <a:lstStyle/>
          <a:p>
            <a:pPr marL="0" indent="0">
              <a:buNone/>
            </a:pPr>
            <a:endParaRPr lang="pt-BR" sz="3200" dirty="0">
              <a:solidFill>
                <a:schemeClr val="tx1"/>
              </a:solidFill>
            </a:endParaRPr>
          </a:p>
          <a:p>
            <a:r>
              <a:rPr lang="pt-BR" sz="3200" dirty="0">
                <a:solidFill>
                  <a:schemeClr val="tx1"/>
                </a:solidFill>
              </a:rPr>
              <a:t>Art. 997 do CPC</a:t>
            </a:r>
          </a:p>
          <a:p>
            <a:pPr marL="0" indent="0">
              <a:buNone/>
            </a:pPr>
            <a:endParaRPr lang="pt-BR" sz="3200" dirty="0">
              <a:solidFill>
                <a:schemeClr val="tx1"/>
              </a:solidFill>
            </a:endParaRPr>
          </a:p>
          <a:p>
            <a:r>
              <a:rPr lang="pt-BR" sz="3200" dirty="0">
                <a:solidFill>
                  <a:schemeClr val="tx1"/>
                </a:solidFill>
              </a:rPr>
              <a:t>Súmula 283 do TST</a:t>
            </a:r>
          </a:p>
          <a:p>
            <a:pPr marL="0" indent="0">
              <a:buNone/>
            </a:pPr>
            <a:r>
              <a:rPr lang="pt-BR" sz="3200" dirty="0">
                <a:solidFill>
                  <a:schemeClr val="tx1"/>
                </a:solidFill>
              </a:rPr>
              <a:t>Cabível em RO, AP, RR e Embargos</a:t>
            </a:r>
          </a:p>
        </p:txBody>
      </p:sp>
    </p:spTree>
    <p:extLst>
      <p:ext uri="{BB962C8B-B14F-4D97-AF65-F5344CB8AC3E}">
        <p14:creationId xmlns:p14="http://schemas.microsoft.com/office/powerpoint/2010/main" val="3215616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TC101790490[[fn=Decatur]]</Template>
  <TotalTime>27785</TotalTime>
  <Words>8320</Words>
  <Application>Microsoft Office PowerPoint</Application>
  <PresentationFormat>Apresentação na tela (4:3)</PresentationFormat>
  <Paragraphs>957</Paragraphs>
  <Slides>137</Slides>
  <Notes>4</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137</vt:i4>
      </vt:variant>
    </vt:vector>
  </HeadingPairs>
  <TitlesOfParts>
    <vt:vector size="147" baseType="lpstr">
      <vt:lpstr>Arial</vt:lpstr>
      <vt:lpstr>Bodoni MT Condensed</vt:lpstr>
      <vt:lpstr>Calibri</vt:lpstr>
      <vt:lpstr>Courier New</vt:lpstr>
      <vt:lpstr>Franklin Gothic Book</vt:lpstr>
      <vt:lpstr>Franklin Gothic Demi</vt:lpstr>
      <vt:lpstr>Times New (W1)</vt:lpstr>
      <vt:lpstr>Times New Roman</vt:lpstr>
      <vt:lpstr>Wingdings</vt:lpstr>
      <vt:lpstr>Decatur</vt:lpstr>
      <vt:lpstr>Sentença e recursos  trabalhistas</vt:lpstr>
      <vt:lpstr>Plano de exposição:</vt:lpstr>
      <vt:lpstr>Conceitos de sentença e decisão interlocutória </vt:lpstr>
      <vt:lpstr>Liquidação de sentença</vt:lpstr>
      <vt:lpstr>Alguns princípios dos recursos </vt:lpstr>
      <vt:lpstr>Apresentação do PowerPoint</vt:lpstr>
      <vt:lpstr>Pergunta...</vt:lpstr>
      <vt:lpstr>Apresentação do PowerPoint</vt:lpstr>
      <vt:lpstr>Apresentação do PowerPoint</vt:lpstr>
      <vt:lpstr>Súmula nº 303 do TST  FAZENDA PÚBLICA. REEXAME NECESSÁRIO (nova redação em decorrência do CPC de 2015) - Res. 211/2016, DEJT divulgado em 24, 25 e 26.08.2016 </vt:lpstr>
      <vt:lpstr>Súmula nº 303 do TST  FAZENDA PÚBLICA. REEXAME NECESSÁRIO (nova redação em decorrência do CPC de 2015) - Res. 211/2016, DEJT divulgado em 24, 25 e 26.08.2016 </vt:lpstr>
      <vt:lpstr>Apresentação do PowerPoint</vt:lpstr>
      <vt:lpstr>Apresentação do PowerPoint</vt:lpstr>
      <vt:lpstr>Pressupostos genéricos dos recursos</vt:lpstr>
      <vt:lpstr>Pressupostos genéricos dos recursos</vt:lpstr>
      <vt:lpstr>Representação</vt:lpstr>
      <vt:lpstr>Tempestividade - prazo recursal</vt:lpstr>
      <vt:lpstr>Tempestividade - prazo recursal</vt:lpstr>
      <vt:lpstr>Interrupção e suspensão do prazo </vt:lpstr>
      <vt:lpstr>Apresentação do PowerPoint</vt:lpstr>
      <vt:lpstr>Atenção: Súmula 385 do TST</vt:lpstr>
      <vt:lpstr>Atenção: Súmula 385 do TST</vt:lpstr>
      <vt:lpstr>Prazo</vt:lpstr>
      <vt:lpstr>Cuidado:</vt:lpstr>
      <vt:lpstr>   Representação </vt:lpstr>
      <vt:lpstr>Representação</vt:lpstr>
      <vt:lpstr>Representação</vt:lpstr>
      <vt:lpstr>Preparo – custas e depósito recursal </vt:lpstr>
      <vt:lpstr>Gratuidade da Justiça – reforma trabalhista</vt:lpstr>
      <vt:lpstr>Atenção:</vt:lpstr>
      <vt:lpstr>Preparo</vt:lpstr>
      <vt:lpstr>OJ 409 SDI-1 TST:</vt:lpstr>
      <vt:lpstr>CUIDADO</vt:lpstr>
      <vt:lpstr>Depósito recursal</vt:lpstr>
      <vt:lpstr>REFORMA TRABALHISTA:</vt:lpstr>
      <vt:lpstr>Depósito recursal</vt:lpstr>
      <vt:lpstr>Depósito recursal</vt:lpstr>
      <vt:lpstr>Em tempo:</vt:lpstr>
      <vt:lpstr>Depósito recursal</vt:lpstr>
      <vt:lpstr>Influência do NCPC</vt:lpstr>
      <vt:lpstr>Efeitos dos recursos trabalhistas</vt:lpstr>
      <vt:lpstr>Efeitos dos recursos trabalhistas:</vt:lpstr>
      <vt:lpstr>Apresentação do PowerPoint</vt:lpstr>
      <vt:lpstr>Recursos em espécie. </vt:lpstr>
      <vt:lpstr>CLT</vt:lpstr>
      <vt:lpstr>Irrecorribilidade imediata das  decisões interlocutórias</vt:lpstr>
      <vt:lpstr>Recurso Ordinário</vt:lpstr>
      <vt:lpstr>Peculiaridade do RO:  efeito devolutivo em profundidade </vt:lpstr>
      <vt:lpstr>Julgamento antecipado parcial de mérito</vt:lpstr>
      <vt:lpstr>RO - Juízo de retratação pelo Juiz</vt:lpstr>
      <vt:lpstr>Nulidade parcial</vt:lpstr>
      <vt:lpstr>Embargos de declaração</vt:lpstr>
      <vt:lpstr>ED</vt:lpstr>
      <vt:lpstr>ED</vt:lpstr>
      <vt:lpstr>OJ 142 da SDI-1 do TST</vt:lpstr>
      <vt:lpstr>Recurso de revista – Art. 896 da CLT</vt:lpstr>
      <vt:lpstr>Art. 896 da CLT</vt:lpstr>
      <vt:lpstr>Art. 896 da CLT</vt:lpstr>
      <vt:lpstr>Art. 896 da CLT.</vt:lpstr>
      <vt:lpstr>Art. 896 da CLT. </vt:lpstr>
      <vt:lpstr>Uniformização da Jurisprudência</vt:lpstr>
      <vt:lpstr>Art. 896 da CLT.</vt:lpstr>
      <vt:lpstr>Apresentação do PowerPoint</vt:lpstr>
      <vt:lpstr>Apresentação do PowerPoint</vt:lpstr>
      <vt:lpstr>Art. 896 da CLT.</vt:lpstr>
      <vt:lpstr>Art. 896 da CLT.</vt:lpstr>
      <vt:lpstr>E se o acórdão não avaliou bem a prova?</vt:lpstr>
      <vt:lpstr>Súmula 23 do TST</vt:lpstr>
      <vt:lpstr>Súmula 296 do TST</vt:lpstr>
      <vt:lpstr>Súmula 297 do TST</vt:lpstr>
      <vt:lpstr>Com a reforma trabalhista, reitere-se:</vt:lpstr>
      <vt:lpstr>SDI-1 TST</vt:lpstr>
      <vt:lpstr>Voto vencido</vt:lpstr>
      <vt:lpstr>Sumaríssimo. E se contrariar OJ?</vt:lpstr>
      <vt:lpstr>Súmula 422 do TST</vt:lpstr>
      <vt:lpstr>Pergunta: </vt:lpstr>
      <vt:lpstr>RR que ataca vários temas</vt:lpstr>
      <vt:lpstr>Súmula 337 - TST</vt:lpstr>
      <vt:lpstr>Súmula 337 - TST</vt:lpstr>
      <vt:lpstr>Súmula 218 - TST</vt:lpstr>
      <vt:lpstr>Transcendência:</vt:lpstr>
      <vt:lpstr>Transcendência</vt:lpstr>
      <vt:lpstr>Razões recursais:</vt:lpstr>
      <vt:lpstr>Despacho de admissibilidade – recurso de revista –  Proc. 0000321-59.2013.5.04.0352</vt:lpstr>
      <vt:lpstr>Despacho de admissibilidade – recurso de revista –  proc. 0000321-59.2013.5.04.0352</vt:lpstr>
      <vt:lpstr>Resultado no TST:</vt:lpstr>
      <vt:lpstr>Ranking dos assuntos mais recorrentes no TST</vt:lpstr>
      <vt:lpstr>Princípio da dialeticidade</vt:lpstr>
      <vt:lpstr>Recurso de embargos</vt:lpstr>
      <vt:lpstr>Regimento Interno do TST/2017 </vt:lpstr>
      <vt:lpstr>Art. 894 da CLT.</vt:lpstr>
      <vt:lpstr>Embargos infringentes</vt:lpstr>
      <vt:lpstr>Agravo de petição</vt:lpstr>
      <vt:lpstr>Pergunta:</vt:lpstr>
      <vt:lpstr>SEEx – TRT4</vt:lpstr>
      <vt:lpstr>Agravo de instrumento</vt:lpstr>
      <vt:lpstr>Atenção</vt:lpstr>
      <vt:lpstr>Regimento Interno do TST/2017</vt:lpstr>
      <vt:lpstr>Recurso adesivo</vt:lpstr>
      <vt:lpstr>TST. Agravo interno substituiu o agravo regimental – RI TST/17</vt:lpstr>
      <vt:lpstr>TRT4 – Agravo Regimental </vt:lpstr>
      <vt:lpstr>Correição Parcial</vt:lpstr>
      <vt:lpstr>Recurso extraordinário</vt:lpstr>
      <vt:lpstr>Recurso extraordinário</vt:lpstr>
      <vt:lpstr>Procedimento sumário – Lei 5.584/70.  Pedido de revisão do valor da causa. Recurso extraordinário. </vt:lpstr>
      <vt:lpstr>Procedimento sumário.</vt:lpstr>
      <vt:lpstr>Súmula 640 do STF</vt:lpstr>
      <vt:lpstr>Mandado de segurança</vt:lpstr>
      <vt:lpstr>Mandado de segurança</vt:lpstr>
      <vt:lpstr>Mandado de segurança.</vt:lpstr>
      <vt:lpstr>Apresentação do PowerPoint</vt:lpstr>
      <vt:lpstr>Mandado de segurança</vt:lpstr>
      <vt:lpstr>Recursos repetitivos</vt:lpstr>
      <vt:lpstr>Recursos repetitivos</vt:lpstr>
      <vt:lpstr>Recursos repetitivos</vt:lpstr>
      <vt:lpstr>Recursos repetitivos</vt:lpstr>
      <vt:lpstr>Recursos repetitivos</vt:lpstr>
      <vt:lpstr>Recursos repetitivos</vt:lpstr>
      <vt:lpstr>Recursos repetitivos</vt:lpstr>
      <vt:lpstr>Recursos repetitivos</vt:lpstr>
      <vt:lpstr>Recursos repetitivos</vt:lpstr>
      <vt:lpstr>Distinguishing</vt:lpstr>
      <vt:lpstr>Overruling</vt:lpstr>
      <vt:lpstr>IRR – afetado, mas ainda não julgado:</vt:lpstr>
      <vt:lpstr>TST – Temas afetados – recursos repetitivos</vt:lpstr>
      <vt:lpstr>TST – Temas afetados – recursos repetitivos</vt:lpstr>
      <vt:lpstr>IRR – julgado</vt:lpstr>
      <vt:lpstr>IRR – julgado</vt:lpstr>
      <vt:lpstr>IRR – julgado:</vt:lpstr>
      <vt:lpstr>Incidente de Assunção de Competência</vt:lpstr>
      <vt:lpstr>IAC – afetado, mas ainda não julgado:</vt:lpstr>
      <vt:lpstr>Debate sobre a (in)constitucionalidade</vt:lpstr>
      <vt:lpstr>Inconstitucionalidade pela via difusa – necessidade de incidente nos Tribunais</vt:lpstr>
      <vt:lpstr>Exemplo de Arguição de Inconstitucionalidade</vt:lpstr>
      <vt:lpstr>Controle difuso de constitucionalidade</vt:lpstr>
      <vt:lpstr>STF - Reclamação:</vt:lpstr>
      <vt:lpstr>Muito Obrigado.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Ariel</dc:creator>
  <cp:lastModifiedBy>Usuário do Windows</cp:lastModifiedBy>
  <cp:revision>965</cp:revision>
  <dcterms:created xsi:type="dcterms:W3CDTF">2013-08-25T23:21:48Z</dcterms:created>
  <dcterms:modified xsi:type="dcterms:W3CDTF">2019-08-22T22:46:15Z</dcterms:modified>
</cp:coreProperties>
</file>